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60"/>
  </p:notesMasterIdLst>
  <p:sldIdLst>
    <p:sldId id="266" r:id="rId3"/>
    <p:sldId id="336" r:id="rId4"/>
    <p:sldId id="332" r:id="rId5"/>
    <p:sldId id="333" r:id="rId6"/>
    <p:sldId id="339" r:id="rId7"/>
    <p:sldId id="338" r:id="rId8"/>
    <p:sldId id="269" r:id="rId9"/>
    <p:sldId id="369" r:id="rId10"/>
    <p:sldId id="341" r:id="rId11"/>
    <p:sldId id="342" r:id="rId12"/>
    <p:sldId id="321" r:id="rId13"/>
    <p:sldId id="345" r:id="rId14"/>
    <p:sldId id="300" r:id="rId15"/>
    <p:sldId id="273" r:id="rId16"/>
    <p:sldId id="271" r:id="rId17"/>
    <p:sldId id="322" r:id="rId18"/>
    <p:sldId id="344" r:id="rId19"/>
    <p:sldId id="370" r:id="rId20"/>
    <p:sldId id="262" r:id="rId21"/>
    <p:sldId id="346" r:id="rId22"/>
    <p:sldId id="352" r:id="rId23"/>
    <p:sldId id="302" r:id="rId24"/>
    <p:sldId id="375" r:id="rId25"/>
    <p:sldId id="351" r:id="rId26"/>
    <p:sldId id="303" r:id="rId27"/>
    <p:sldId id="304" r:id="rId28"/>
    <p:sldId id="343" r:id="rId29"/>
    <p:sldId id="371" r:id="rId30"/>
    <p:sldId id="377" r:id="rId31"/>
    <p:sldId id="309" r:id="rId32"/>
    <p:sldId id="307" r:id="rId33"/>
    <p:sldId id="308" r:id="rId34"/>
    <p:sldId id="295" r:id="rId35"/>
    <p:sldId id="311" r:id="rId36"/>
    <p:sldId id="354" r:id="rId37"/>
    <p:sldId id="355" r:id="rId38"/>
    <p:sldId id="310" r:id="rId39"/>
    <p:sldId id="298" r:id="rId40"/>
    <p:sldId id="373" r:id="rId41"/>
    <p:sldId id="312" r:id="rId42"/>
    <p:sldId id="358" r:id="rId43"/>
    <p:sldId id="360" r:id="rId44"/>
    <p:sldId id="364" r:id="rId45"/>
    <p:sldId id="368" r:id="rId46"/>
    <p:sldId id="365" r:id="rId47"/>
    <p:sldId id="367" r:id="rId48"/>
    <p:sldId id="306" r:id="rId49"/>
    <p:sldId id="259" r:id="rId50"/>
    <p:sldId id="374" r:id="rId51"/>
    <p:sldId id="313" r:id="rId52"/>
    <p:sldId id="372" r:id="rId53"/>
    <p:sldId id="261" r:id="rId54"/>
    <p:sldId id="340" r:id="rId55"/>
    <p:sldId id="267" r:id="rId56"/>
    <p:sldId id="334" r:id="rId57"/>
    <p:sldId id="353" r:id="rId58"/>
    <p:sldId id="376"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B4C1"/>
    <a:srgbClr val="1B4FA6"/>
    <a:srgbClr val="5380BC"/>
    <a:srgbClr val="1EB770"/>
    <a:srgbClr val="8499F8"/>
    <a:srgbClr val="629AE9"/>
    <a:srgbClr val="6298E3"/>
    <a:srgbClr val="000000"/>
    <a:srgbClr val="B0B0B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Style>
        <a:tcBdr/>
        <a:fill>
          <a:solidFill>
            <a:srgbClr val="E3E5E8"/>
          </a:solidFill>
        </a:fill>
      </a:tcStyle>
    </a:band2H>
    <a:firstCol>
      <a:tcTxStyle b="on">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91"/>
    <p:restoredTop sz="83605"/>
  </p:normalViewPr>
  <p:slideViewPr>
    <p:cSldViewPr snapToGrid="0">
      <p:cViewPr varScale="1">
        <p:scale>
          <a:sx n="53" d="100"/>
          <a:sy n="53" d="100"/>
        </p:scale>
        <p:origin x="792"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9" d="100"/>
          <a:sy n="109" d="100"/>
        </p:scale>
        <p:origin x="457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p:cNvSpPr>
          <p:nvPr>
            <p:ph type="body" sz="quarter" idx="1"/>
          </p:nvPr>
        </p:nvSpPr>
        <p:spPr>
          <a:xfrm>
            <a:off x="914400" y="3763108"/>
            <a:ext cx="5029200" cy="4695091"/>
          </a:xfrm>
          <a:prstGeom prst="rect">
            <a:avLst/>
          </a:prstGeom>
        </p:spPr>
        <p:txBody>
          <a:bodyPr/>
          <a:lstStyle/>
          <a:p>
            <a:endParaRPr dirty="0"/>
          </a:p>
        </p:txBody>
      </p:sp>
      <p:graphicFrame>
        <p:nvGraphicFramePr>
          <p:cNvPr id="2" name="表格 1">
            <a:extLst>
              <a:ext uri="{FF2B5EF4-FFF2-40B4-BE49-F238E27FC236}">
                <a16:creationId xmlns:a16="http://schemas.microsoft.com/office/drawing/2014/main" id="{A3361D92-5E1D-06DA-2831-F3471E2313EF}"/>
              </a:ext>
            </a:extLst>
          </p:cNvPr>
          <p:cNvGraphicFramePr>
            <a:graphicFrameLocks noGrp="1"/>
          </p:cNvGraphicFramePr>
          <p:nvPr/>
        </p:nvGraphicFramePr>
        <p:xfrm>
          <a:off x="10601325" y="8053705"/>
          <a:ext cx="3171825" cy="243840"/>
        </p:xfrm>
        <a:graphic>
          <a:graphicData uri="http://schemas.openxmlformats.org/drawingml/2006/table">
            <a:tbl>
              <a:tblPr/>
              <a:tblGrid>
                <a:gridCol w="1085850">
                  <a:extLst>
                    <a:ext uri="{9D8B030D-6E8A-4147-A177-3AD203B41FA5}">
                      <a16:colId xmlns:a16="http://schemas.microsoft.com/office/drawing/2014/main" val="841128641"/>
                    </a:ext>
                  </a:extLst>
                </a:gridCol>
                <a:gridCol w="1085850">
                  <a:extLst>
                    <a:ext uri="{9D8B030D-6E8A-4147-A177-3AD203B41FA5}">
                      <a16:colId xmlns:a16="http://schemas.microsoft.com/office/drawing/2014/main" val="3623959616"/>
                    </a:ext>
                  </a:extLst>
                </a:gridCol>
                <a:gridCol w="1000125">
                  <a:extLst>
                    <a:ext uri="{9D8B030D-6E8A-4147-A177-3AD203B41FA5}">
                      <a16:colId xmlns:a16="http://schemas.microsoft.com/office/drawing/2014/main" val="564760504"/>
                    </a:ext>
                  </a:extLst>
                </a:gridCol>
              </a:tblGrid>
              <a:tr h="0">
                <a:tc>
                  <a:txBody>
                    <a:bodyPr/>
                    <a:lstStyle/>
                    <a:p>
                      <a:pPr algn="ctr" fontAlgn="ctr" latinLnBrk="0"/>
                      <a:r>
                        <a:rPr lang="en" sz="1000" b="0" i="0">
                          <a:effectLst/>
                        </a:rPr>
                        <a:t>p</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 sz="1000" b="0" i="0">
                          <a:effectLst/>
                        </a:rPr>
                        <a:t>r</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tc>
                  <a:txBody>
                    <a:bodyPr/>
                    <a:lstStyle/>
                    <a:p>
                      <a:pPr algn="ctr" fontAlgn="ctr" latinLnBrk="0"/>
                      <a:r>
                        <a:rPr lang="en" sz="1000" b="0" i="0" dirty="0">
                          <a:effectLst/>
                        </a:rPr>
                        <a:t>f1</a:t>
                      </a:r>
                    </a:p>
                  </a:txBody>
                  <a:tcPr anchor="ctr">
                    <a:lnL w="9525" cap="flat" cmpd="sng" algn="ctr">
                      <a:solidFill>
                        <a:srgbClr val="DEE0E3"/>
                      </a:solidFill>
                      <a:prstDash val="solid"/>
                      <a:round/>
                      <a:headEnd type="none" w="med" len="med"/>
                      <a:tailEnd type="none" w="med" len="med"/>
                    </a:lnL>
                    <a:lnR w="9525" cap="flat" cmpd="sng" algn="ctr">
                      <a:solidFill>
                        <a:srgbClr val="DEE0E3"/>
                      </a:solidFill>
                      <a:prstDash val="solid"/>
                      <a:round/>
                      <a:headEnd type="none" w="med" len="med"/>
                      <a:tailEnd type="none" w="med" len="med"/>
                    </a:lnR>
                    <a:lnT w="9525" cap="flat" cmpd="sng" algn="ctr">
                      <a:solidFill>
                        <a:srgbClr val="DEE0E3"/>
                      </a:solidFill>
                      <a:prstDash val="solid"/>
                      <a:round/>
                      <a:headEnd type="none" w="med" len="med"/>
                      <a:tailEnd type="none" w="med" len="med"/>
                    </a:lnT>
                    <a:lnB w="9525"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610751893"/>
                  </a:ext>
                </a:extLst>
              </a:tr>
            </a:tbl>
          </a:graphicData>
        </a:graphic>
      </p:graphicFrame>
    </p:spTree>
  </p:cSld>
  <p:clrMap bg1="lt1" tx1="dk1" bg2="lt2" tx2="dk2" accent1="accent1" accent2="accent2" accent3="accent3" accent4="accent4" accent5="accent5" accent6="accent6" hlink="hlink" folHlink="folHlink"/>
  <p:notesStyle>
    <a:lvl1pPr defTabSz="457200" latinLnBrk="0">
      <a:lnSpc>
        <a:spcPct val="118000"/>
      </a:lnSpc>
      <a:defRPr sz="14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各位老师大家好，我是何逸宸，下面开始我的实习转正答辩</a:t>
            </a:r>
          </a:p>
        </p:txBody>
      </p:sp>
    </p:spTree>
    <p:extLst>
      <p:ext uri="{BB962C8B-B14F-4D97-AF65-F5344CB8AC3E}">
        <p14:creationId xmlns:p14="http://schemas.microsoft.com/office/powerpoint/2010/main" val="3114116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下面会分别对这三个工作进行介绍，首先是伪科学内容识别</a:t>
            </a:r>
          </a:p>
        </p:txBody>
      </p:sp>
    </p:spTree>
    <p:extLst>
      <p:ext uri="{BB962C8B-B14F-4D97-AF65-F5344CB8AC3E}">
        <p14:creationId xmlns:p14="http://schemas.microsoft.com/office/powerpoint/2010/main" val="311122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pPr marL="0" marR="0" lvl="0" indent="0" algn="l" defTabSz="457200" eaLnBrk="1" fontAlgn="auto" latinLnBrk="0" hangingPunct="1">
              <a:lnSpc>
                <a:spcPct val="118000"/>
              </a:lnSpc>
              <a:spcBef>
                <a:spcPts val="0"/>
              </a:spcBef>
              <a:spcAft>
                <a:spcPts val="0"/>
              </a:spcAft>
              <a:buClrTx/>
              <a:buSzTx/>
              <a:buFontTx/>
              <a:buNone/>
              <a:tabLst/>
              <a:defRPr/>
            </a:pPr>
            <a:r>
              <a:rPr lang="zh-CN" altLang="en-US" sz="2400" b="0" i="0" dirty="0">
                <a:solidFill>
                  <a:schemeClr val="bg2">
                    <a:lumMod val="10000"/>
                  </a:schemeClr>
                </a:solidFill>
                <a:effectLst/>
                <a:latin typeface="Helvetica" pitchFamily="2" charset="0"/>
              </a:rPr>
              <a:t>伪科学内容通常具有很强的迷惑性，读者往往因</a:t>
            </a:r>
            <a:r>
              <a:rPr lang="zh-CN" altLang="en-US" sz="2400" b="0" i="0" dirty="0">
                <a:solidFill>
                  <a:srgbClr val="FF0000"/>
                </a:solidFill>
                <a:effectLst/>
                <a:latin typeface="Helvetica" pitchFamily="2" charset="0"/>
              </a:rPr>
              <a:t>宁可信其有，不可信其无的逼害思维，很少刨根问底。</a:t>
            </a:r>
            <a:endParaRPr lang="en-US" altLang="zh-CN" sz="2400" b="0" i="0" dirty="0">
              <a:solidFill>
                <a:srgbClr val="FF0000"/>
              </a:solidFill>
              <a:effectLst/>
              <a:latin typeface="Helvetica" pitchFamily="2" charset="0"/>
            </a:endParaRPr>
          </a:p>
          <a:p>
            <a:pPr marL="0" marR="0" lvl="0" indent="0" algn="l" defTabSz="457200" eaLnBrk="1" fontAlgn="auto" latinLnBrk="0" hangingPunct="1">
              <a:lnSpc>
                <a:spcPct val="118000"/>
              </a:lnSpc>
              <a:spcBef>
                <a:spcPts val="0"/>
              </a:spcBef>
              <a:spcAft>
                <a:spcPts val="0"/>
              </a:spcAft>
              <a:buClrTx/>
              <a:buSzTx/>
              <a:buFontTx/>
              <a:buNone/>
              <a:tabLst/>
              <a:defRPr/>
            </a:pPr>
            <a:r>
              <a:rPr lang="zh-CN" altLang="en-US" sz="2400" b="0" i="0" dirty="0">
                <a:solidFill>
                  <a:srgbClr val="FF0000"/>
                </a:solidFill>
                <a:effectLst/>
                <a:latin typeface="Helvetica" pitchFamily="2" charset="0"/>
              </a:rPr>
              <a:t>识别伪科学能减少伪科学内容对人带来的健康和经济利益的损失，平台也应该不做谣言的传播者，对有害内容进行阻击。</a:t>
            </a:r>
            <a:endParaRPr lang="en-US" altLang="zh-CN" sz="2400" b="0" i="0" dirty="0">
              <a:solidFill>
                <a:srgbClr val="FF0000"/>
              </a:solidFill>
              <a:effectLst/>
              <a:latin typeface="Helvetica"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伪科学识别的主要方法是识别写作风格和文字字体排版特征等，通过将文章内容输入文本分类模型来判断是否是伪科学内容</a:t>
            </a:r>
          </a:p>
        </p:txBody>
      </p:sp>
    </p:spTree>
    <p:extLst>
      <p:ext uri="{BB962C8B-B14F-4D97-AF65-F5344CB8AC3E}">
        <p14:creationId xmlns:p14="http://schemas.microsoft.com/office/powerpoint/2010/main" val="2453544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同时，通过对一些高亮，加粗等排版使用特殊标记进行强调，提高了模型识别伪科学内容的准召。</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pPr algn="l"/>
            <a:r>
              <a:rPr lang="zh-CN" altLang="en-US" sz="2400" dirty="0">
                <a:solidFill>
                  <a:schemeClr val="bg2">
                    <a:lumMod val="10000"/>
                  </a:schemeClr>
                </a:solidFill>
              </a:rPr>
              <a:t>目前已针对图文、微头条、回答、抖音和西瓜五个体裁接入了伪科学识别模型，数据来源是文章的标题正文和视频的</a:t>
            </a:r>
            <a:r>
              <a:rPr lang="en-US" altLang="zh-CN" sz="2400" dirty="0" err="1">
                <a:solidFill>
                  <a:schemeClr val="bg2">
                    <a:lumMod val="10000"/>
                  </a:schemeClr>
                </a:solidFill>
              </a:rPr>
              <a:t>asr</a:t>
            </a:r>
            <a:r>
              <a:rPr lang="zh-CN" altLang="en-US" sz="2400" dirty="0">
                <a:solidFill>
                  <a:schemeClr val="bg2">
                    <a:lumMod val="10000"/>
                  </a:schemeClr>
                </a:solidFill>
              </a:rPr>
              <a:t>、</a:t>
            </a:r>
            <a:r>
              <a:rPr lang="en-US" altLang="zh-CN" sz="2400" dirty="0" err="1">
                <a:solidFill>
                  <a:schemeClr val="bg2">
                    <a:lumMod val="10000"/>
                  </a:schemeClr>
                </a:solidFill>
              </a:rPr>
              <a:t>ocr</a:t>
            </a:r>
            <a:endParaRPr lang="en-US" altLang="zh-CN" sz="2400" dirty="0">
              <a:solidFill>
                <a:schemeClr val="bg2">
                  <a:lumMod val="10000"/>
                </a:schemeClr>
              </a:solidFill>
            </a:endParaRPr>
          </a:p>
          <a:p>
            <a:pPr algn="l"/>
            <a:r>
              <a:rPr lang="zh-CN" altLang="en-US" sz="2400" dirty="0">
                <a:solidFill>
                  <a:schemeClr val="bg2">
                    <a:lumMod val="10000"/>
                  </a:schemeClr>
                </a:solidFill>
              </a:rPr>
              <a:t>整个训练流程呢，数据获取是从</a:t>
            </a:r>
            <a:r>
              <a:rPr lang="zh-CN" altLang="en-US" sz="2400" dirty="0">
                <a:solidFill>
                  <a:srgbClr val="353535"/>
                </a:solidFill>
              </a:rPr>
              <a:t>科学科技类历史打压队列中获取数据，</a:t>
            </a:r>
            <a:r>
              <a:rPr lang="zh-CN" altLang="en-US" sz="2400" dirty="0">
                <a:solidFill>
                  <a:srgbClr val="FF0000"/>
                </a:solidFill>
              </a:rPr>
              <a:t>不需要额外进行人为标注</a:t>
            </a:r>
            <a:r>
              <a:rPr lang="zh-CN" altLang="en-US" sz="2400" dirty="0">
                <a:solidFill>
                  <a:srgbClr val="353535"/>
                </a:solidFill>
              </a:rPr>
              <a:t>，打压的作为正例，全端推荐的作为负例。因为打压的比例较低，还进行了一步数据增强，通过对正例进行重复采样，对负例进行亚采样，保证正负例比例保持在</a:t>
            </a:r>
            <a:r>
              <a:rPr lang="en-US" altLang="zh-CN" sz="2400" dirty="0">
                <a:solidFill>
                  <a:srgbClr val="353535"/>
                </a:solidFill>
              </a:rPr>
              <a:t>1:5</a:t>
            </a:r>
            <a:r>
              <a:rPr lang="zh-CN" altLang="en-US" sz="2400" dirty="0">
                <a:solidFill>
                  <a:srgbClr val="353535"/>
                </a:solidFill>
              </a:rPr>
              <a:t>。构造数据集的话是按照时间由远及近构造了</a:t>
            </a:r>
            <a:r>
              <a:rPr lang="en-US" altLang="zh-CN" sz="2400" dirty="0">
                <a:solidFill>
                  <a:srgbClr val="353535"/>
                </a:solidFill>
              </a:rPr>
              <a:t>10:1:1</a:t>
            </a:r>
            <a:r>
              <a:rPr lang="zh-CN" altLang="en-US" sz="2400" dirty="0">
                <a:solidFill>
                  <a:srgbClr val="353535"/>
                </a:solidFill>
              </a:rPr>
              <a:t>的训练集、验证集和测试集，模型选取了右图所示的公司内部训练好的</a:t>
            </a:r>
            <a:r>
              <a:rPr lang="en-US" altLang="zh-CN" sz="2400" dirty="0">
                <a:solidFill>
                  <a:srgbClr val="353535"/>
                </a:solidFill>
              </a:rPr>
              <a:t>6</a:t>
            </a:r>
            <a:r>
              <a:rPr lang="zh-CN" altLang="en-US" sz="2400" dirty="0">
                <a:solidFill>
                  <a:srgbClr val="353535"/>
                </a:solidFill>
              </a:rPr>
              <a:t>层</a:t>
            </a:r>
            <a:r>
              <a:rPr lang="en-US" altLang="zh-CN" sz="2400" dirty="0">
                <a:solidFill>
                  <a:srgbClr val="353535"/>
                </a:solidFill>
              </a:rPr>
              <a:t>Albert</a:t>
            </a:r>
            <a:r>
              <a:rPr lang="zh-CN" altLang="en-US" sz="2400" dirty="0">
                <a:solidFill>
                  <a:srgbClr val="353535"/>
                </a:solidFill>
              </a:rPr>
              <a:t>模型，最后在上线前会进行人工标注，以评估上线准确率和进审量级。</a:t>
            </a:r>
            <a:endParaRPr lang="en-US" altLang="zh-CN" sz="2400" dirty="0">
              <a:solidFill>
                <a:schemeClr val="bg2">
                  <a:lumMod val="10000"/>
                </a:schemeClr>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 dirty="0"/>
              <a:t>下面</a:t>
            </a:r>
            <a:r>
              <a:rPr kumimoji="1" lang="zh-CN" altLang="en-US" dirty="0"/>
              <a:t>介绍一些在训练过程中的新发现和一些技巧，也是提高模型准确率的关键。</a:t>
            </a:r>
            <a:endParaRPr kumimoji="1" lang="en-US" altLang="zh-CN" dirty="0"/>
          </a:p>
          <a:p>
            <a:r>
              <a:rPr kumimoji="1" lang="zh-CN" altLang="en-US" dirty="0"/>
              <a:t>第一个就是作者会根据被打压情况来改变写作风格，训练数据使用的时间越靠近效果越好，这也导致伪科学的模型需要定期不断更新。</a:t>
            </a:r>
            <a:endParaRPr kumimoji="1" lang="en-US" altLang="zh-CN" dirty="0"/>
          </a:p>
          <a:p>
            <a:r>
              <a:rPr kumimoji="1" lang="zh-CN" altLang="en-US" dirty="0"/>
              <a:t>第二点，尝试了一些数据增强的方法，发现使用正例双倍采样对最终的效果有提升，如右表一二行所示，</a:t>
            </a:r>
            <a:r>
              <a:rPr kumimoji="1" lang="en-US" altLang="zh-CN" dirty="0"/>
              <a:t>f</a:t>
            </a:r>
            <a:r>
              <a:rPr kumimoji="1" lang="zh-CN" altLang="en-US" dirty="0"/>
              <a:t> </a:t>
            </a:r>
            <a:r>
              <a:rPr kumimoji="1" lang="en-US" altLang="zh-CN" dirty="0"/>
              <a:t>one</a:t>
            </a:r>
            <a:r>
              <a:rPr kumimoji="1" lang="zh-CN" altLang="en-US" dirty="0"/>
              <a:t>从</a:t>
            </a:r>
            <a:r>
              <a:rPr kumimoji="1" lang="en-US" altLang="zh-CN" dirty="0"/>
              <a:t>0.47</a:t>
            </a:r>
            <a:r>
              <a:rPr kumimoji="1" lang="zh-CN" altLang="en-US" dirty="0"/>
              <a:t>提升到了</a:t>
            </a:r>
            <a:r>
              <a:rPr kumimoji="1" lang="en-US" altLang="zh-CN" dirty="0"/>
              <a:t>0.5</a:t>
            </a:r>
            <a:r>
              <a:rPr kumimoji="1" lang="zh-CN" altLang="en-US" dirty="0"/>
              <a:t>。但是使用</a:t>
            </a:r>
            <a:r>
              <a:rPr kumimoji="1" lang="en-US" altLang="zh-CN" dirty="0"/>
              <a:t>self-labeling</a:t>
            </a:r>
            <a:r>
              <a:rPr kumimoji="1" lang="zh-CN" altLang="en-US" dirty="0"/>
              <a:t>进行伪标签的方式增加一些正例会降低模型的效果，如右表六七行所示，</a:t>
            </a:r>
            <a:r>
              <a:rPr kumimoji="1" lang="en-US" altLang="zh-CN" dirty="0"/>
              <a:t>f</a:t>
            </a:r>
            <a:r>
              <a:rPr kumimoji="1" lang="zh-CN" altLang="en-US" dirty="0"/>
              <a:t> </a:t>
            </a:r>
            <a:r>
              <a:rPr kumimoji="1" lang="en-US" altLang="zh-CN" dirty="0"/>
              <a:t>one</a:t>
            </a:r>
            <a:r>
              <a:rPr kumimoji="1" lang="zh-CN" altLang="en-US" dirty="0"/>
              <a:t>有所下降，因为可能伪标签本身的准确率就不高，会对模型造成负面影响。</a:t>
            </a:r>
            <a:endParaRPr kumimoji="1" lang="en-US" altLang="zh-CN" dirty="0"/>
          </a:p>
          <a:p>
            <a:r>
              <a:rPr kumimoji="1" lang="zh-CN" altLang="en-US" dirty="0"/>
              <a:t>第三点，图文的质量一般来说较高，因此对于微头条和回答体裁，在训练数据中加入图文数据会显著提升效果，从一到三行效果提升了</a:t>
            </a:r>
            <a:r>
              <a:rPr kumimoji="1" lang="en-US" altLang="zh-CN" dirty="0"/>
              <a:t>13</a:t>
            </a:r>
            <a:r>
              <a:rPr kumimoji="1" lang="zh-CN" altLang="en-US" dirty="0"/>
              <a:t>个点。但是在图文中混入微头条和回答的数据，效果会有明显下降，第四到五行下降了</a:t>
            </a:r>
            <a:r>
              <a:rPr kumimoji="1" lang="en-US" altLang="zh-CN" dirty="0"/>
              <a:t>12</a:t>
            </a:r>
            <a:r>
              <a:rPr kumimoji="1" lang="zh-CN" altLang="en-US" dirty="0"/>
              <a:t>个点。最终的模型也是针对图文体裁，只使用图文的数据，针对微头条和问答体裁，使用它们的原始训练数据混合上图文的数据。</a:t>
            </a:r>
            <a:endParaRPr kumimoji="1" lang="en-US" altLang="zh-CN" dirty="0"/>
          </a:p>
          <a:p>
            <a:r>
              <a:rPr kumimoji="1" lang="zh-CN" altLang="en-US" dirty="0"/>
              <a:t>第四点，增加一些字体排版特征和取文章头尾各</a:t>
            </a:r>
            <a:r>
              <a:rPr kumimoji="1" lang="en-US" altLang="zh-CN" dirty="0"/>
              <a:t>256</a:t>
            </a:r>
            <a:r>
              <a:rPr kumimoji="1" lang="zh-CN" altLang="en-US" dirty="0"/>
              <a:t>词都会提升模型的效果，如右表第八行第九行</a:t>
            </a:r>
            <a:endParaRPr kumimoji="1" lang="en-US" altLang="zh-CN" dirty="0"/>
          </a:p>
          <a:p>
            <a:r>
              <a:rPr kumimoji="1" lang="zh-CN" altLang="en-US" dirty="0"/>
              <a:t>最后一个就是学习率的设置，一开始发现试验结果测试时效果不稳定，是因为模型训练的学习率设置过大，最终通过不断试验选取</a:t>
            </a:r>
            <a:r>
              <a:rPr kumimoji="1" lang="en-US" altLang="zh-CN" dirty="0"/>
              <a:t>1e-6</a:t>
            </a:r>
            <a:r>
              <a:rPr kumimoji="1" lang="zh-CN" altLang="en-US" dirty="0"/>
              <a:t>的学习率较为合理，也使用该学习率获得了在测试集上表现最好的模型。</a:t>
            </a:r>
            <a:endParaRPr kumimoji="1" lang="en-US" altLang="zh-CN" dirty="0"/>
          </a:p>
          <a:p>
            <a:endParaRPr kumimoji="1" lang="en-US" altLang="zh-CN" dirty="0"/>
          </a:p>
          <a:p>
            <a:r>
              <a:rPr kumimoji="1" lang="en" altLang="zh-CN" dirty="0"/>
              <a:t>https://</a:t>
            </a:r>
            <a:r>
              <a:rPr kumimoji="1" lang="en" altLang="zh-CN" dirty="0" err="1"/>
              <a:t>bytedance.feishu.cn</a:t>
            </a:r>
            <a:r>
              <a:rPr kumimoji="1" lang="en" altLang="zh-CN" dirty="0"/>
              <a:t>/docx/doxcnF0MYJEVsN0Q7HCWWEYZjcd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最后讲一下收益。右表展示了</a:t>
            </a:r>
            <a:r>
              <a:rPr kumimoji="1" lang="en-US" altLang="zh-CN" dirty="0"/>
              <a:t>5</a:t>
            </a:r>
            <a:r>
              <a:rPr kumimoji="1" lang="zh-CN" altLang="en-US" dirty="0"/>
              <a:t>体裁模型在测试集上的打压率提升，可以看到模型打压率平均都有</a:t>
            </a:r>
            <a:r>
              <a:rPr kumimoji="1" lang="en-US" altLang="zh-CN" dirty="0"/>
              <a:t>10%</a:t>
            </a:r>
            <a:r>
              <a:rPr kumimoji="1" lang="zh-CN" altLang="en-US" dirty="0"/>
              <a:t>的提升。</a:t>
            </a:r>
            <a:endParaRPr kumimoji="1" lang="en-US" altLang="zh-CN" dirty="0"/>
          </a:p>
          <a:p>
            <a:r>
              <a:rPr kumimoji="1" lang="zh-CN" altLang="en-US" dirty="0"/>
              <a:t>线上收益是</a:t>
            </a:r>
            <a:endParaRPr kumimoji="1" lang="en-US" altLang="zh-CN" dirty="0"/>
          </a:p>
          <a:p>
            <a:pPr marL="0" marR="0" lvl="0" indent="0" algn="l" defTabSz="457200" eaLnBrk="1" fontAlgn="auto" latinLnBrk="0" hangingPunct="1">
              <a:lnSpc>
                <a:spcPct val="118000"/>
              </a:lnSpc>
              <a:spcBef>
                <a:spcPts val="0"/>
              </a:spcBef>
              <a:spcAft>
                <a:spcPts val="0"/>
              </a:spcAft>
              <a:buClrTx/>
              <a:buSzTx/>
              <a:buFontTx/>
              <a:buNone/>
              <a:tabLst/>
              <a:defRPr/>
            </a:pPr>
            <a:r>
              <a:rPr kumimoji="1" lang="en-US" altLang="zh-CN" dirty="0"/>
              <a:t>1.</a:t>
            </a:r>
            <a:r>
              <a:rPr lang="zh-CN" altLang="en-US" sz="2400" dirty="0">
                <a:solidFill>
                  <a:schemeClr val="bg2">
                    <a:lumMod val="10000"/>
                  </a:schemeClr>
                </a:solidFill>
              </a:rPr>
              <a:t>四体裁伪科学模型打压率由</a:t>
            </a:r>
            <a:r>
              <a:rPr lang="en-US" altLang="zh-CN" sz="2400" dirty="0">
                <a:solidFill>
                  <a:schemeClr val="bg2">
                    <a:lumMod val="10000"/>
                  </a:schemeClr>
                </a:solidFill>
              </a:rPr>
              <a:t>30%</a:t>
            </a:r>
            <a:r>
              <a:rPr lang="zh-CN" altLang="en-US" sz="2400" dirty="0">
                <a:solidFill>
                  <a:schemeClr val="bg2">
                    <a:lumMod val="10000"/>
                  </a:schemeClr>
                </a:solidFill>
              </a:rPr>
              <a:t>提升至</a:t>
            </a:r>
            <a:r>
              <a:rPr lang="en-US" altLang="zh-CN" sz="2400" dirty="0">
                <a:solidFill>
                  <a:schemeClr val="bg2">
                    <a:lumMod val="10000"/>
                  </a:schemeClr>
                </a:solidFill>
              </a:rPr>
              <a:t>40%</a:t>
            </a:r>
          </a:p>
          <a:p>
            <a:r>
              <a:rPr kumimoji="1" lang="en-US" altLang="zh-CN" dirty="0"/>
              <a:t>2.</a:t>
            </a:r>
            <a:r>
              <a:rPr kumimoji="1" lang="zh-CN" altLang="en-US" dirty="0"/>
              <a:t>接入了中视频体裁，打压率超</a:t>
            </a:r>
            <a:r>
              <a:rPr kumimoji="1" lang="en-US" altLang="zh-CN" dirty="0"/>
              <a:t>40%</a:t>
            </a:r>
            <a:r>
              <a:rPr kumimoji="1" lang="zh-CN" altLang="en-US" dirty="0"/>
              <a:t>。</a:t>
            </a:r>
            <a:endParaRPr kumimoji="1" lang="en-US" altLang="zh-CN" dirty="0"/>
          </a:p>
          <a:p>
            <a:pPr marL="0" marR="0" lvl="0" indent="0" algn="l" defTabSz="457200" eaLnBrk="1" fontAlgn="auto" latinLnBrk="0" hangingPunct="1">
              <a:lnSpc>
                <a:spcPct val="118000"/>
              </a:lnSpc>
              <a:spcBef>
                <a:spcPts val="0"/>
              </a:spcBef>
              <a:spcAft>
                <a:spcPts val="0"/>
              </a:spcAft>
              <a:buClrTx/>
              <a:buSzTx/>
              <a:buFontTx/>
              <a:buNone/>
              <a:tabLst/>
              <a:defRPr/>
            </a:pPr>
            <a:r>
              <a:rPr kumimoji="1" lang="en-US" altLang="zh-CN" dirty="0"/>
              <a:t>3.</a:t>
            </a:r>
            <a:r>
              <a:rPr lang="zh-CN" altLang="en-US" sz="2400" dirty="0">
                <a:solidFill>
                  <a:schemeClr val="bg2">
                    <a:lumMod val="10000"/>
                  </a:schemeClr>
                </a:solidFill>
              </a:rPr>
              <a:t>伪科学周均拦截科学虚假内容</a:t>
            </a:r>
            <a:r>
              <a:rPr lang="en-US" altLang="zh-CN" sz="2400" dirty="0">
                <a:solidFill>
                  <a:schemeClr val="bg2">
                    <a:lumMod val="10000"/>
                  </a:schemeClr>
                </a:solidFill>
              </a:rPr>
              <a:t>700+</a:t>
            </a:r>
            <a:r>
              <a:rPr lang="zh-CN" altLang="en-US" sz="2400" dirty="0">
                <a:solidFill>
                  <a:schemeClr val="bg2">
                    <a:lumMod val="10000"/>
                  </a:schemeClr>
                </a:solidFill>
              </a:rPr>
              <a:t>，年度拦截伪科学虚假内容</a:t>
            </a:r>
            <a:r>
              <a:rPr lang="en-US" altLang="zh-CN" sz="2400" dirty="0">
                <a:solidFill>
                  <a:schemeClr val="bg2">
                    <a:lumMod val="10000"/>
                  </a:schemeClr>
                </a:solidFill>
              </a:rPr>
              <a:t>3.5</a:t>
            </a:r>
            <a:r>
              <a:rPr lang="en-GB" altLang="zh-CN" sz="2400" dirty="0">
                <a:solidFill>
                  <a:schemeClr val="bg2">
                    <a:lumMod val="10000"/>
                  </a:schemeClr>
                </a:solidFill>
              </a:rPr>
              <a:t>W+</a:t>
            </a:r>
          </a:p>
          <a:p>
            <a:pPr marL="0" marR="0" lvl="0" indent="0" algn="l" defTabSz="457200" eaLnBrk="1" fontAlgn="auto" latinLnBrk="0" hangingPunct="1">
              <a:lnSpc>
                <a:spcPct val="118000"/>
              </a:lnSpc>
              <a:spcBef>
                <a:spcPts val="0"/>
              </a:spcBef>
              <a:spcAft>
                <a:spcPts val="0"/>
              </a:spcAft>
              <a:buClrTx/>
              <a:buSzTx/>
              <a:buFontTx/>
              <a:buNone/>
              <a:tabLst/>
              <a:defRPr/>
            </a:pPr>
            <a:r>
              <a:rPr lang="en-US" altLang="zh-CN" sz="2400" dirty="0">
                <a:solidFill>
                  <a:schemeClr val="bg2">
                    <a:lumMod val="10000"/>
                  </a:schemeClr>
                </a:solidFill>
              </a:rPr>
              <a:t>4.</a:t>
            </a:r>
            <a:r>
              <a:rPr lang="zh-CN" altLang="en-US" sz="2400" dirty="0">
                <a:solidFill>
                  <a:schemeClr val="bg2">
                    <a:lumMod val="10000"/>
                  </a:schemeClr>
                </a:solidFill>
              </a:rPr>
              <a:t>全局科学虚假内容占比图文三体裁从</a:t>
            </a:r>
            <a:r>
              <a:rPr lang="en-US" altLang="zh-CN" sz="2400" dirty="0">
                <a:solidFill>
                  <a:schemeClr val="bg2">
                    <a:lumMod val="10000"/>
                  </a:schemeClr>
                </a:solidFill>
              </a:rPr>
              <a:t>2022</a:t>
            </a:r>
            <a:r>
              <a:rPr lang="zh-CN" altLang="en-US" sz="2400" dirty="0">
                <a:solidFill>
                  <a:schemeClr val="bg2">
                    <a:lumMod val="10000"/>
                  </a:schemeClr>
                </a:solidFill>
              </a:rPr>
              <a:t>年</a:t>
            </a:r>
            <a:r>
              <a:rPr lang="en-US" altLang="zh-CN" sz="2400" dirty="0">
                <a:solidFill>
                  <a:schemeClr val="bg2">
                    <a:lumMod val="10000"/>
                  </a:schemeClr>
                </a:solidFill>
              </a:rPr>
              <a:t>3</a:t>
            </a:r>
            <a:r>
              <a:rPr lang="zh-CN" altLang="en-US" sz="2400" dirty="0">
                <a:solidFill>
                  <a:schemeClr val="bg2">
                    <a:lumMod val="10000"/>
                  </a:schemeClr>
                </a:solidFill>
              </a:rPr>
              <a:t>月的</a:t>
            </a:r>
            <a:r>
              <a:rPr lang="en-US" altLang="zh-CN" sz="2400" dirty="0">
                <a:solidFill>
                  <a:schemeClr val="bg2">
                    <a:lumMod val="10000"/>
                  </a:schemeClr>
                </a:solidFill>
              </a:rPr>
              <a:t>6.2%</a:t>
            </a:r>
            <a:r>
              <a:rPr lang="zh-CN" altLang="en-US" sz="2400" dirty="0">
                <a:solidFill>
                  <a:schemeClr val="bg2">
                    <a:lumMod val="10000"/>
                  </a:schemeClr>
                </a:solidFill>
              </a:rPr>
              <a:t>虚假占比，降低到了</a:t>
            </a:r>
            <a:r>
              <a:rPr lang="en-US" altLang="zh-CN" sz="2400" dirty="0">
                <a:solidFill>
                  <a:schemeClr val="bg2">
                    <a:lumMod val="10000"/>
                  </a:schemeClr>
                </a:solidFill>
              </a:rPr>
              <a:t>3.8%</a:t>
            </a:r>
          </a:p>
          <a:p>
            <a:pPr marL="0" marR="0" lvl="0" indent="0" algn="l" defTabSz="457200" eaLnBrk="1" fontAlgn="auto" latinLnBrk="0" hangingPunct="1">
              <a:lnSpc>
                <a:spcPct val="118000"/>
              </a:lnSpc>
              <a:spcBef>
                <a:spcPts val="0"/>
              </a:spcBef>
              <a:spcAft>
                <a:spcPts val="0"/>
              </a:spcAft>
              <a:buClrTx/>
              <a:buSzTx/>
              <a:buFontTx/>
              <a:buNone/>
              <a:tabLst/>
              <a:defRPr/>
            </a:pPr>
            <a:r>
              <a:rPr lang="en-US" altLang="zh-CN" sz="2400" dirty="0">
                <a:solidFill>
                  <a:schemeClr val="bg2">
                    <a:lumMod val="10000"/>
                  </a:schemeClr>
                </a:solidFill>
              </a:rPr>
              <a:t>5.</a:t>
            </a:r>
            <a:r>
              <a:rPr lang="zh-CN" altLang="en-US" sz="2400" dirty="0">
                <a:solidFill>
                  <a:schemeClr val="bg2">
                    <a:lumMod val="10000"/>
                  </a:schemeClr>
                </a:solidFill>
              </a:rPr>
              <a:t>协助处理伪科学发文账号</a:t>
            </a:r>
            <a:r>
              <a:rPr lang="en-US" altLang="zh-CN" sz="2400" dirty="0">
                <a:solidFill>
                  <a:schemeClr val="bg2">
                    <a:lumMod val="10000"/>
                  </a:schemeClr>
                </a:solidFill>
              </a:rPr>
              <a:t>220</a:t>
            </a:r>
            <a:r>
              <a:rPr lang="zh-CN" altLang="en-US" sz="2400" dirty="0">
                <a:solidFill>
                  <a:schemeClr val="bg2">
                    <a:lumMod val="10000"/>
                  </a:schemeClr>
                </a:solidFill>
              </a:rPr>
              <a:t>个，虚假内容录入知识库共计</a:t>
            </a:r>
            <a:r>
              <a:rPr lang="en-US" altLang="zh-CN" sz="2400" dirty="0">
                <a:solidFill>
                  <a:schemeClr val="bg2">
                    <a:lumMod val="10000"/>
                  </a:schemeClr>
                </a:solidFill>
              </a:rPr>
              <a:t>170</a:t>
            </a:r>
            <a:r>
              <a:rPr lang="zh-CN" altLang="en-US" sz="2400" dirty="0">
                <a:solidFill>
                  <a:schemeClr val="bg2">
                    <a:lumMod val="10000"/>
                  </a:schemeClr>
                </a:solidFill>
              </a:rPr>
              <a:t>余条</a:t>
            </a:r>
          </a:p>
          <a:p>
            <a:pPr marL="0" marR="0" lvl="0" indent="0" algn="l" defTabSz="457200" eaLnBrk="1" fontAlgn="auto" latinLnBrk="0" hangingPunct="1">
              <a:lnSpc>
                <a:spcPct val="118000"/>
              </a:lnSpc>
              <a:spcBef>
                <a:spcPts val="0"/>
              </a:spcBef>
              <a:spcAft>
                <a:spcPts val="0"/>
              </a:spcAft>
              <a:buClrTx/>
              <a:buSzTx/>
              <a:buFontTx/>
              <a:buNone/>
              <a:tabLst/>
              <a:defRPr/>
            </a:pPr>
            <a:r>
              <a:rPr lang="zh-CN" altLang="en-US" sz="2400" dirty="0">
                <a:solidFill>
                  <a:schemeClr val="bg2">
                    <a:lumMod val="10000"/>
                  </a:schemeClr>
                </a:solidFill>
              </a:rPr>
              <a:t>左图展示了伪科学模型审出的</a:t>
            </a:r>
            <a:r>
              <a:rPr lang="en-US" altLang="zh-CN" sz="2400" dirty="0">
                <a:solidFill>
                  <a:schemeClr val="bg2">
                    <a:lumMod val="10000"/>
                  </a:schemeClr>
                </a:solidFill>
              </a:rPr>
              <a:t>case</a:t>
            </a:r>
            <a:r>
              <a:rPr lang="zh-CN" altLang="en-US" sz="2400" dirty="0">
                <a:solidFill>
                  <a:schemeClr val="bg2">
                    <a:lumMod val="10000"/>
                  </a:schemeClr>
                </a:solidFill>
              </a:rPr>
              <a:t>在头条</a:t>
            </a:r>
            <a:r>
              <a:rPr lang="en-US" altLang="zh-CN" sz="2400" dirty="0">
                <a:solidFill>
                  <a:schemeClr val="bg2">
                    <a:lumMod val="10000"/>
                  </a:schemeClr>
                </a:solidFill>
              </a:rPr>
              <a:t>app</a:t>
            </a:r>
            <a:r>
              <a:rPr lang="zh-CN" altLang="en-US" sz="2400" dirty="0">
                <a:solidFill>
                  <a:schemeClr val="bg2">
                    <a:lumMod val="10000"/>
                  </a:schemeClr>
                </a:solidFill>
              </a:rPr>
              <a:t>上会有虚假打标，针对伪科学内容进行风险提示</a:t>
            </a:r>
            <a:endParaRPr lang="en-US" altLang="zh-CN" sz="2400" dirty="0">
              <a:solidFill>
                <a:schemeClr val="bg2">
                  <a:lumMod val="10000"/>
                </a:schemeClr>
              </a:solidFill>
            </a:endParaRPr>
          </a:p>
          <a:p>
            <a:pPr marL="0" marR="0" lvl="0" indent="0" algn="l" defTabSz="457200" eaLnBrk="1" fontAlgn="auto" latinLnBrk="0" hangingPunct="1">
              <a:lnSpc>
                <a:spcPct val="118000"/>
              </a:lnSpc>
              <a:spcBef>
                <a:spcPts val="0"/>
              </a:spcBef>
              <a:spcAft>
                <a:spcPts val="0"/>
              </a:spcAft>
              <a:buClrTx/>
              <a:buSzTx/>
              <a:buFontTx/>
              <a:buNone/>
              <a:tabLst/>
              <a:defRPr/>
            </a:pPr>
            <a:r>
              <a:rPr lang="zh-CN" altLang="en-US" sz="2400" dirty="0">
                <a:solidFill>
                  <a:schemeClr val="bg2">
                    <a:lumMod val="10000"/>
                  </a:schemeClr>
                </a:solidFill>
              </a:rPr>
              <a:t>右图展示了根据审出结果对危险账号进行拦截和封禁</a:t>
            </a:r>
            <a:endParaRPr lang="en-GB" altLang="zh-CN" sz="2400" dirty="0">
              <a:solidFill>
                <a:schemeClr val="bg2">
                  <a:lumMod val="10000"/>
                </a:schemeClr>
              </a:solidFill>
            </a:endParaRPr>
          </a:p>
          <a:p>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以上就是伪科学内容识别部分的介绍，下面讲解信源库系统搭建部分。</a:t>
            </a:r>
          </a:p>
        </p:txBody>
      </p:sp>
    </p:spTree>
    <p:extLst>
      <p:ext uri="{BB962C8B-B14F-4D97-AF65-F5344CB8AC3E}">
        <p14:creationId xmlns:p14="http://schemas.microsoft.com/office/powerpoint/2010/main" val="3824034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信源库系统搭建是为抽取出的关键事件提供信源支持，主要用在新闻虚假审核场景。信源库中存储的信源都是一些描述事件的短句，如右边吗蓝色的文字所示，这些短句来源于权威媒体发文。</a:t>
            </a:r>
          </a:p>
        </p:txBody>
      </p:sp>
    </p:spTree>
    <p:extLst>
      <p:ext uri="{BB962C8B-B14F-4D97-AF65-F5344CB8AC3E}">
        <p14:creationId xmlns:p14="http://schemas.microsoft.com/office/powerpoint/2010/main" val="101188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右图展示了信源库的整体流程图，蓝色虚线框中是我主要进行搭建或改进的的五项工作内容，下面我将分别进行介绍。其中红色标出的临时信源库和多次进审非虚假的相关的内容将重点进行说明</a:t>
            </a:r>
          </a:p>
        </p:txBody>
      </p:sp>
    </p:spTree>
    <p:extLst>
      <p:ext uri="{BB962C8B-B14F-4D97-AF65-F5344CB8AC3E}">
        <p14:creationId xmlns:p14="http://schemas.microsoft.com/office/powerpoint/2010/main" val="2157830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首先是我的个人简介部分，我将主要介绍教育、获奖、实习和项目经历</a:t>
            </a:r>
            <a:endParaRPr kumimoji="1" lang="en-US" altLang="zh-CN" dirty="0"/>
          </a:p>
        </p:txBody>
      </p:sp>
    </p:spTree>
    <p:extLst>
      <p:ext uri="{BB962C8B-B14F-4D97-AF65-F5344CB8AC3E}">
        <p14:creationId xmlns:p14="http://schemas.microsoft.com/office/powerpoint/2010/main" val="3828096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首先是热榜内容自动入库。微头条中大量发文是针对热榜内容进行引用和评论，如图中这位用户，引用了热榜的词条“赖岳谦评台军与解放军军舰对峙画面”并进行了评论。事件抽取模型会将热榜短句抽取成关键事件，然而热榜内容很多为突发的高热度事件，很少有权威媒体会及时报道，因此抽取出的关键事件将会没有信源进行佐证导致进审。但是热榜内容都是经过审核的非虚假内容，导致这部分进审不打压，拉低了队列的整体打压率，因此我们定期将热榜内容直接录入信源，并设置为精确匹配，如果抽取出的短句和热榜内容完全一致，则认为该短句非虚假不进审。如果是对热榜内容进行评论或有其他虚假的阐述与热榜内容存在差异，则不会匹配上，继续进审。从右表中可以看出，热榜内容自动入库后，平均每天有</a:t>
            </a:r>
            <a:r>
              <a:rPr kumimoji="1" lang="en-US" altLang="zh-CN" dirty="0"/>
              <a:t>5%</a:t>
            </a:r>
            <a:r>
              <a:rPr kumimoji="1" lang="zh-CN" altLang="en-US" dirty="0"/>
              <a:t>的进审减少量。</a:t>
            </a:r>
            <a:endParaRPr kumimoji="1" lang="en-US" altLang="zh-CN" dirty="0"/>
          </a:p>
        </p:txBody>
      </p:sp>
    </p:spTree>
    <p:extLst>
      <p:ext uri="{BB962C8B-B14F-4D97-AF65-F5344CB8AC3E}">
        <p14:creationId xmlns:p14="http://schemas.microsoft.com/office/powerpoint/2010/main" val="2973078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热榜内容自动入库帮助降低了部分非虚假内容的进审量，但还存在另一种情况，就是</a:t>
            </a:r>
            <a:r>
              <a:rPr lang="zh-CN" altLang="en-US" sz="2000" dirty="0">
                <a:solidFill>
                  <a:srgbClr val="3159B4"/>
                </a:solidFill>
              </a:rPr>
              <a:t>许多信源因热度不高未进入热榜。也没有权威媒体进行报导。但他们的内容其实是真实的。</a:t>
            </a:r>
            <a:endParaRPr lang="en-US" altLang="zh-CN" sz="2000" dirty="0">
              <a:solidFill>
                <a:srgbClr val="3159B4"/>
              </a:solidFill>
            </a:endParaRPr>
          </a:p>
          <a:p>
            <a:r>
              <a:rPr kumimoji="1" lang="zh-CN" altLang="en-US" sz="2000" dirty="0">
                <a:solidFill>
                  <a:srgbClr val="3159B4"/>
                </a:solidFill>
              </a:rPr>
              <a:t>通过临时信源库平台，可以将这些信源录入临时信源库，并设置精确匹配和模糊匹配。同时我从审核结果中定期获取一些进审不打压的</a:t>
            </a:r>
            <a:r>
              <a:rPr kumimoji="1" lang="en-US" altLang="zh-CN" sz="2000" dirty="0">
                <a:solidFill>
                  <a:srgbClr val="3159B4"/>
                </a:solidFill>
              </a:rPr>
              <a:t>case</a:t>
            </a:r>
            <a:r>
              <a:rPr kumimoji="1" lang="zh-CN" altLang="en-US" sz="2000" dirty="0">
                <a:solidFill>
                  <a:srgbClr val="3159B4"/>
                </a:solidFill>
              </a:rPr>
              <a:t>，将其视为候选临时信源</a:t>
            </a:r>
            <a:r>
              <a:rPr lang="zh-CN" altLang="en-US" sz="2400" dirty="0">
                <a:solidFill>
                  <a:srgbClr val="3159B4"/>
                </a:solidFill>
              </a:rPr>
              <a:t>通过飞书</a:t>
            </a:r>
            <a:r>
              <a:rPr lang="en-GB" altLang="zh-CN" sz="2400" dirty="0">
                <a:solidFill>
                  <a:srgbClr val="3159B4"/>
                </a:solidFill>
              </a:rPr>
              <a:t>bot</a:t>
            </a:r>
            <a:r>
              <a:rPr lang="zh-CN" altLang="en-US" sz="2400" dirty="0">
                <a:solidFill>
                  <a:srgbClr val="3159B4"/>
                </a:solidFill>
              </a:rPr>
              <a:t>反馈给运营同学，由人工判断决定是否将其加入临时信源库</a:t>
            </a:r>
            <a:r>
              <a:rPr lang="zh-CN" altLang="en-GB" sz="2400" dirty="0">
                <a:solidFill>
                  <a:srgbClr val="3159B4"/>
                </a:solidFill>
              </a:rPr>
              <a:t>。</a:t>
            </a:r>
            <a:endParaRPr lang="en-US" altLang="zh-CN" sz="2400" dirty="0">
              <a:solidFill>
                <a:srgbClr val="3159B4"/>
              </a:solidFill>
            </a:endParaRPr>
          </a:p>
          <a:p>
            <a:pPr algn="just">
              <a:lnSpc>
                <a:spcPct val="120000"/>
              </a:lnSpc>
            </a:pPr>
            <a:endParaRPr lang="en-US" altLang="zh-CN" sz="2400" dirty="0">
              <a:solidFill>
                <a:srgbClr val="3159B4"/>
              </a:solidFill>
            </a:endParaRPr>
          </a:p>
          <a:p>
            <a:pPr algn="just">
              <a:lnSpc>
                <a:spcPct val="120000"/>
              </a:lnSpc>
            </a:pPr>
            <a:r>
              <a:rPr lang="zh-CN" altLang="en-US" sz="2400" dirty="0">
                <a:solidFill>
                  <a:srgbClr val="3159B4"/>
                </a:solidFill>
              </a:rPr>
              <a:t>对于多次进审非虚假提示有两个难点</a:t>
            </a:r>
            <a:endParaRPr lang="en-US" altLang="zh-CN" sz="2400" dirty="0">
              <a:solidFill>
                <a:srgbClr val="3159B4"/>
              </a:solidFill>
            </a:endParaRPr>
          </a:p>
          <a:p>
            <a:pPr algn="just">
              <a:lnSpc>
                <a:spcPct val="120000"/>
              </a:lnSpc>
            </a:pPr>
            <a:r>
              <a:rPr lang="zh-CN" altLang="en-US" sz="2400" dirty="0">
                <a:solidFill>
                  <a:srgbClr val="3159B4"/>
                </a:solidFill>
              </a:rPr>
              <a:t>一是，同一个事件可能有多种表述方式，因此需要</a:t>
            </a:r>
            <a:r>
              <a:rPr lang="zh-CN" altLang="en-US" sz="2400" dirty="0">
                <a:solidFill>
                  <a:srgbClr val="353535"/>
                </a:solidFill>
              </a:rPr>
              <a:t>对描述事件的短句依据语义进行聚类、</a:t>
            </a:r>
            <a:endParaRPr lang="en-US" altLang="zh-CN" sz="2400" dirty="0">
              <a:solidFill>
                <a:srgbClr val="353535"/>
              </a:solidFill>
            </a:endParaRPr>
          </a:p>
          <a:p>
            <a:pPr algn="just">
              <a:lnSpc>
                <a:spcPct val="120000"/>
              </a:lnSpc>
            </a:pPr>
            <a:r>
              <a:rPr lang="zh-CN" altLang="en-US" sz="2400" dirty="0">
                <a:solidFill>
                  <a:srgbClr val="353535"/>
                </a:solidFill>
              </a:rPr>
              <a:t>二是，需要避免对已提示过的事件进行重复提示</a:t>
            </a:r>
            <a:endParaRPr lang="en-US" altLang="zh-CN" sz="2400" dirty="0">
              <a:solidFill>
                <a:srgbClr val="353535"/>
              </a:solidFill>
            </a:endParaRPr>
          </a:p>
          <a:p>
            <a:pPr algn="just">
              <a:lnSpc>
                <a:spcPct val="120000"/>
              </a:lnSpc>
            </a:pPr>
            <a:r>
              <a:rPr lang="zh-CN" altLang="en-US" sz="2400" dirty="0">
                <a:solidFill>
                  <a:srgbClr val="353535"/>
                </a:solidFill>
              </a:rPr>
              <a:t>由于</a:t>
            </a:r>
            <a:r>
              <a:rPr lang="en-US" altLang="zh-CN" sz="2400" dirty="0">
                <a:solidFill>
                  <a:srgbClr val="353535"/>
                </a:solidFill>
              </a:rPr>
              <a:t>ES</a:t>
            </a:r>
            <a:r>
              <a:rPr lang="zh-CN" altLang="en-US" sz="2400" dirty="0">
                <a:solidFill>
                  <a:srgbClr val="353535"/>
                </a:solidFill>
              </a:rPr>
              <a:t>可以进行粗筛召回，但无法实时进行一些信息记录，</a:t>
            </a:r>
            <a:r>
              <a:rPr lang="en-US" altLang="zh-CN" sz="2400" dirty="0" err="1">
                <a:solidFill>
                  <a:srgbClr val="353535"/>
                </a:solidFill>
              </a:rPr>
              <a:t>mysql</a:t>
            </a:r>
            <a:r>
              <a:rPr lang="zh-CN" altLang="en-US" sz="2400" dirty="0">
                <a:solidFill>
                  <a:srgbClr val="353535"/>
                </a:solidFill>
              </a:rPr>
              <a:t>可以实时原子地进行增改操作，但是对于模糊查询操作支持较差。</a:t>
            </a:r>
            <a:endParaRPr lang="en-US" altLang="zh-CN" sz="2400" dirty="0">
              <a:solidFill>
                <a:srgbClr val="353535"/>
              </a:solidFill>
            </a:endParaRPr>
          </a:p>
          <a:p>
            <a:pPr algn="just">
              <a:lnSpc>
                <a:spcPct val="120000"/>
              </a:lnSpc>
            </a:pPr>
            <a:endParaRPr lang="zh-CN" altLang="en-US" sz="2400" dirty="0">
              <a:solidFill>
                <a:srgbClr val="3159B4"/>
              </a:solidFill>
            </a:endParaRPr>
          </a:p>
        </p:txBody>
      </p:sp>
    </p:spTree>
    <p:extLst>
      <p:ext uri="{BB962C8B-B14F-4D97-AF65-F5344CB8AC3E}">
        <p14:creationId xmlns:p14="http://schemas.microsoft.com/office/powerpoint/2010/main" val="2254546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因此为了解决上述问题，我同时使用</a:t>
            </a:r>
            <a:r>
              <a:rPr kumimoji="1" lang="en-US" altLang="zh-CN" dirty="0"/>
              <a:t>es</a:t>
            </a:r>
            <a:r>
              <a:rPr kumimoji="1" lang="zh-CN" altLang="en-US" dirty="0"/>
              <a:t>和</a:t>
            </a:r>
            <a:r>
              <a:rPr kumimoji="1" lang="en-US" altLang="zh-CN" dirty="0" err="1"/>
              <a:t>mysql</a:t>
            </a:r>
            <a:r>
              <a:rPr kumimoji="1" lang="zh-CN" altLang="en-US" dirty="0"/>
              <a:t>两种容器来存储描述事件短句的信息，</a:t>
            </a:r>
            <a:endParaRPr kumimoji="1" lang="en-US" altLang="zh-CN" dirty="0"/>
          </a:p>
          <a:p>
            <a:r>
              <a:rPr kumimoji="1" lang="zh-CN" altLang="en-US" dirty="0"/>
              <a:t>对于审核后中每一条短句，先将其存入</a:t>
            </a:r>
            <a:r>
              <a:rPr kumimoji="1" lang="en-US" altLang="zh-CN" dirty="0"/>
              <a:t>ES</a:t>
            </a:r>
            <a:r>
              <a:rPr kumimoji="1" lang="zh-CN" altLang="en-US" dirty="0"/>
              <a:t>中，然后通过</a:t>
            </a:r>
            <a:r>
              <a:rPr kumimoji="1" lang="en-US" altLang="zh-CN" dirty="0"/>
              <a:t>ES</a:t>
            </a:r>
            <a:r>
              <a:rPr kumimoji="1" lang="zh-CN" altLang="en-US" dirty="0"/>
              <a:t>粗筛相似内容，并</a:t>
            </a:r>
            <a:r>
              <a:rPr kumimoji="1" lang="en-US" altLang="zh-CN" dirty="0" err="1"/>
              <a:t>mysql</a:t>
            </a:r>
            <a:r>
              <a:rPr kumimoji="1" lang="zh-CN" altLang="en-US" dirty="0"/>
              <a:t>查询是否提示过，将未提示部分使用语义推断</a:t>
            </a:r>
            <a:r>
              <a:rPr kumimoji="1" lang="en-US" altLang="zh-CN" dirty="0" err="1"/>
              <a:t>nli</a:t>
            </a:r>
            <a:r>
              <a:rPr kumimoji="1" lang="zh-CN" altLang="en-US" dirty="0"/>
              <a:t>模型判断语义相似性，如果语义相似的短句大于等于</a:t>
            </a:r>
            <a:r>
              <a:rPr kumimoji="1" lang="en-US" altLang="zh-CN" dirty="0"/>
              <a:t>4</a:t>
            </a:r>
            <a:r>
              <a:rPr kumimoji="1" lang="zh-CN" altLang="en-US" dirty="0"/>
              <a:t>条就并进行飞书</a:t>
            </a:r>
            <a:r>
              <a:rPr kumimoji="1" lang="en-US" altLang="zh-CN" dirty="0"/>
              <a:t>bot</a:t>
            </a:r>
            <a:r>
              <a:rPr kumimoji="1" lang="zh-CN" altLang="en-US" dirty="0"/>
              <a:t>提示，并在</a:t>
            </a:r>
            <a:r>
              <a:rPr kumimoji="1" lang="en-US" altLang="zh-CN" dirty="0" err="1"/>
              <a:t>mysql</a:t>
            </a:r>
            <a:r>
              <a:rPr kumimoji="1" lang="zh-CN" altLang="en-US" dirty="0"/>
              <a:t>中记录。</a:t>
            </a:r>
            <a:endParaRPr kumimoji="1" lang="en-US" altLang="zh-CN" dirty="0"/>
          </a:p>
        </p:txBody>
      </p:sp>
    </p:spTree>
    <p:extLst>
      <p:ext uri="{BB962C8B-B14F-4D97-AF65-F5344CB8AC3E}">
        <p14:creationId xmlns:p14="http://schemas.microsoft.com/office/powerpoint/2010/main" val="695904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右图展示了飞书</a:t>
            </a:r>
            <a:r>
              <a:rPr kumimoji="1" lang="en-US" altLang="zh-CN" dirty="0"/>
              <a:t>bot</a:t>
            </a:r>
            <a:r>
              <a:rPr kumimoji="1" lang="zh-CN" altLang="en-US" dirty="0"/>
              <a:t>的提示案例，提示时会列出句子内容，详情页地址以及历史打压和不打压的数量，运营同学以此判断该句子是否能加入临时信源库。 </a:t>
            </a:r>
            <a:endParaRPr kumimoji="1" lang="en-US" altLang="zh-CN" dirty="0"/>
          </a:p>
          <a:p>
            <a:r>
              <a:rPr kumimoji="1" lang="zh-CN" altLang="en-US" dirty="0"/>
              <a:t>这是运营同学具体添加临时信源的前端页面，可以进行增删改查等操作</a:t>
            </a:r>
          </a:p>
        </p:txBody>
      </p:sp>
    </p:spTree>
    <p:extLst>
      <p:ext uri="{BB962C8B-B14F-4D97-AF65-F5344CB8AC3E}">
        <p14:creationId xmlns:p14="http://schemas.microsoft.com/office/powerpoint/2010/main" val="2305732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18000"/>
              </a:lnSpc>
              <a:spcBef>
                <a:spcPts val="0"/>
              </a:spcBef>
              <a:spcAft>
                <a:spcPts val="0"/>
              </a:spcAft>
              <a:buClrTx/>
              <a:buSzTx/>
              <a:buFontTx/>
              <a:buNone/>
              <a:tabLst/>
              <a:defRPr/>
            </a:pPr>
            <a:r>
              <a:rPr lang="zh-CN" altLang="en-US" sz="2400" b="0" dirty="0">
                <a:solidFill>
                  <a:schemeClr val="bg2">
                    <a:lumMod val="10000"/>
                  </a:schemeClr>
                </a:solidFill>
              </a:rPr>
              <a:t>上个月的李玟去世事件发酵后，很多自媒体的发文是早于权威媒体报导的，进审时权威信源库中没有相关信源。针对这类事件，临时信源库可以做很好的兜底，及时将这类事件录入临时信源库，可以避免大量类似事件的进审。图中</a:t>
            </a:r>
            <a:r>
              <a:rPr lang="en-US" altLang="zh-CN" sz="2400" b="0" dirty="0">
                <a:solidFill>
                  <a:schemeClr val="bg2">
                    <a:lumMod val="10000"/>
                  </a:schemeClr>
                </a:solidFill>
              </a:rPr>
              <a:t>7</a:t>
            </a:r>
            <a:r>
              <a:rPr lang="zh-CN" altLang="en-US" sz="2400" b="0" dirty="0">
                <a:solidFill>
                  <a:schemeClr val="bg2">
                    <a:lumMod val="10000"/>
                  </a:schemeClr>
                </a:solidFill>
              </a:rPr>
              <a:t>月</a:t>
            </a:r>
            <a:r>
              <a:rPr lang="en-US" altLang="zh-CN" sz="2400" b="0" dirty="0">
                <a:solidFill>
                  <a:schemeClr val="bg2">
                    <a:lumMod val="10000"/>
                  </a:schemeClr>
                </a:solidFill>
              </a:rPr>
              <a:t>5</a:t>
            </a:r>
            <a:r>
              <a:rPr lang="zh-CN" altLang="en-US" sz="2400" b="0" dirty="0">
                <a:solidFill>
                  <a:schemeClr val="bg2">
                    <a:lumMod val="10000"/>
                  </a:schemeClr>
                </a:solidFill>
              </a:rPr>
              <a:t>日后，临时信源的匹配占比有大幅提升，</a:t>
            </a:r>
            <a:r>
              <a:rPr lang="en-US" altLang="zh-CN" sz="2400" b="0" dirty="0">
                <a:solidFill>
                  <a:schemeClr val="bg2">
                    <a:lumMod val="10000"/>
                  </a:schemeClr>
                </a:solidFill>
              </a:rPr>
              <a:t>3</a:t>
            </a:r>
            <a:r>
              <a:rPr lang="zh-CN" altLang="en-US" sz="2400" b="0" dirty="0">
                <a:solidFill>
                  <a:schemeClr val="bg2">
                    <a:lumMod val="10000"/>
                  </a:schemeClr>
                </a:solidFill>
              </a:rPr>
              <a:t>天之内避免了一万余条不打压的</a:t>
            </a:r>
            <a:r>
              <a:rPr lang="en-US" altLang="zh-CN" sz="2400" b="0" dirty="0">
                <a:solidFill>
                  <a:schemeClr val="bg2">
                    <a:lumMod val="10000"/>
                  </a:schemeClr>
                </a:solidFill>
              </a:rPr>
              <a:t>case</a:t>
            </a:r>
            <a:r>
              <a:rPr lang="zh-CN" altLang="en-US" sz="2400" b="0" dirty="0">
                <a:solidFill>
                  <a:schemeClr val="bg2">
                    <a:lumMod val="10000"/>
                  </a:schemeClr>
                </a:solidFill>
              </a:rPr>
              <a:t>进审。</a:t>
            </a:r>
            <a:endParaRPr lang="en-US" altLang="zh-CN" sz="2400" b="0" dirty="0">
              <a:solidFill>
                <a:schemeClr val="bg2">
                  <a:lumMod val="10000"/>
                </a:schemeClr>
              </a:solidFill>
            </a:endParaRPr>
          </a:p>
          <a:p>
            <a:pPr marL="0" marR="0" lvl="0" indent="0" algn="l" defTabSz="457200" rtl="0" eaLnBrk="1" fontAlgn="auto" latinLnBrk="0" hangingPunct="1">
              <a:lnSpc>
                <a:spcPct val="118000"/>
              </a:lnSpc>
              <a:spcBef>
                <a:spcPts val="0"/>
              </a:spcBef>
              <a:spcAft>
                <a:spcPts val="0"/>
              </a:spcAft>
              <a:buClrTx/>
              <a:buSzTx/>
              <a:buFontTx/>
              <a:buNone/>
              <a:tabLst/>
              <a:defRPr/>
            </a:pPr>
            <a:r>
              <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但是，目前临时信源库仍然存在一些问题，针对高热事件，</a:t>
            </a:r>
            <a:r>
              <a:rPr lang="zh-CN" altLang="en-US" sz="2400" b="0" dirty="0">
                <a:solidFill>
                  <a:srgbClr val="353535"/>
                </a:solidFill>
                <a:effectLst/>
              </a:rPr>
              <a:t>从进审到多条不打压仍有较长时间间隔，该间隔内仍会有大量的进审发生，后续会对此进行优化，对短时间大量进审进行提示，这样不需要等到审核后再提示，可以提早临时信源录入的时间，避免大量非虚假内容的进审，从而提高打压率。</a:t>
            </a:r>
            <a:endPar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Tree>
    <p:extLst>
      <p:ext uri="{BB962C8B-B14F-4D97-AF65-F5344CB8AC3E}">
        <p14:creationId xmlns:p14="http://schemas.microsoft.com/office/powerpoint/2010/main" val="394306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pPr algn="just">
              <a:lnSpc>
                <a:spcPct val="120000"/>
              </a:lnSpc>
            </a:pPr>
            <a:r>
              <a:rPr lang="zh-CN" altLang="en-US" sz="2400" dirty="0">
                <a:solidFill>
                  <a:srgbClr val="3159B4"/>
                </a:solidFill>
              </a:rPr>
              <a:t>信源库搭建的第四个工作是，订阅信源消费模块，他用于消费舆情中台抓取并写入</a:t>
            </a:r>
            <a:r>
              <a:rPr lang="en-US" altLang="zh-CN" sz="2400" dirty="0" err="1">
                <a:solidFill>
                  <a:srgbClr val="3159B4"/>
                </a:solidFill>
              </a:rPr>
              <a:t>kafka</a:t>
            </a:r>
            <a:r>
              <a:rPr lang="zh-CN" altLang="en-US" sz="2400" dirty="0">
                <a:solidFill>
                  <a:srgbClr val="3159B4"/>
                </a:solidFill>
              </a:rPr>
              <a:t>队列的信源，将其处理成特定数据结构并写入权威信源库。</a:t>
            </a:r>
            <a:endParaRPr lang="en-US" altLang="zh-CN" sz="2400" dirty="0">
              <a:solidFill>
                <a:srgbClr val="3159B4"/>
              </a:solidFill>
            </a:endParaRPr>
          </a:p>
          <a:p>
            <a:pPr algn="just">
              <a:lnSpc>
                <a:spcPct val="120000"/>
              </a:lnSpc>
            </a:pPr>
            <a:endParaRPr lang="en-US" altLang="zh-CN" sz="2400" dirty="0">
              <a:solidFill>
                <a:srgbClr val="3159B4"/>
              </a:solidFill>
            </a:endParaRPr>
          </a:p>
          <a:p>
            <a:pPr algn="just">
              <a:lnSpc>
                <a:spcPct val="120000"/>
              </a:lnSpc>
            </a:pPr>
            <a:r>
              <a:rPr lang="zh-CN" altLang="en-US" sz="2400" dirty="0">
                <a:solidFill>
                  <a:srgbClr val="3159B4"/>
                </a:solidFill>
              </a:rPr>
              <a:t>**（之前的消费模块由</a:t>
            </a:r>
            <a:r>
              <a:rPr lang="en-US" altLang="zh-CN" sz="2400" dirty="0">
                <a:solidFill>
                  <a:srgbClr val="3159B4"/>
                </a:solidFill>
              </a:rPr>
              <a:t>python</a:t>
            </a:r>
            <a:r>
              <a:rPr lang="zh-CN" altLang="en-US" sz="2400" dirty="0">
                <a:solidFill>
                  <a:srgbClr val="3159B4"/>
                </a:solidFill>
              </a:rPr>
              <a:t>编写，</a:t>
            </a:r>
            <a:r>
              <a:rPr lang="zh-CN" altLang="en-US" sz="2400" dirty="0">
                <a:solidFill>
                  <a:schemeClr val="bg2">
                    <a:lumMod val="10000"/>
                  </a:schemeClr>
                </a:solidFill>
              </a:rPr>
              <a:t>无法高并发消费，有消费滞后。由于</a:t>
            </a:r>
            <a:r>
              <a:rPr lang="en-US" altLang="zh-CN" sz="2400" dirty="0" err="1">
                <a:solidFill>
                  <a:schemeClr val="bg2">
                    <a:lumMod val="10000"/>
                  </a:schemeClr>
                </a:solidFill>
              </a:rPr>
              <a:t>golang</a:t>
            </a:r>
            <a:r>
              <a:rPr lang="zh-CN" altLang="en-US" sz="2400" dirty="0">
                <a:solidFill>
                  <a:schemeClr val="bg2">
                    <a:lumMod val="10000"/>
                  </a:schemeClr>
                </a:solidFill>
              </a:rPr>
              <a:t>对于并发操作的支持，我对其使用</a:t>
            </a:r>
            <a:r>
              <a:rPr lang="en-US" altLang="zh-CN" sz="2400" dirty="0">
                <a:solidFill>
                  <a:schemeClr val="bg2">
                    <a:lumMod val="10000"/>
                  </a:schemeClr>
                </a:solidFill>
              </a:rPr>
              <a:t>go</a:t>
            </a:r>
            <a:r>
              <a:rPr lang="zh-CN" altLang="en-US" sz="2400" dirty="0">
                <a:solidFill>
                  <a:schemeClr val="bg2">
                    <a:lumMod val="10000"/>
                  </a:schemeClr>
                </a:solidFill>
              </a:rPr>
              <a:t>语言进行了重构，重构后权威信源可以几乎</a:t>
            </a:r>
            <a:r>
              <a:rPr lang="en-US" altLang="zh-CN" sz="2400" dirty="0">
                <a:solidFill>
                  <a:schemeClr val="bg2">
                    <a:lumMod val="10000"/>
                  </a:schemeClr>
                </a:solidFill>
              </a:rPr>
              <a:t>0</a:t>
            </a:r>
            <a:r>
              <a:rPr lang="zh-CN" altLang="en-US" sz="2400" dirty="0">
                <a:solidFill>
                  <a:schemeClr val="bg2">
                    <a:lumMod val="10000"/>
                  </a:schemeClr>
                </a:solidFill>
              </a:rPr>
              <a:t>延迟实时入库。）</a:t>
            </a:r>
            <a:endParaRPr lang="en-US" altLang="zh-CN" sz="2400" dirty="0">
              <a:solidFill>
                <a:schemeClr val="bg2">
                  <a:lumMod val="10000"/>
                </a:schemeClr>
              </a:solidFill>
            </a:endParaRPr>
          </a:p>
          <a:p>
            <a:pPr algn="just">
              <a:lnSpc>
                <a:spcPct val="120000"/>
              </a:lnSpc>
            </a:pPr>
            <a:endParaRPr lang="en-US" altLang="zh-CN" sz="2400" dirty="0">
              <a:solidFill>
                <a:schemeClr val="bg2">
                  <a:lumMod val="10000"/>
                </a:schemeClr>
              </a:solidFill>
            </a:endParaRPr>
          </a:p>
          <a:p>
            <a:pPr algn="just">
              <a:lnSpc>
                <a:spcPct val="120000"/>
              </a:lnSpc>
            </a:pPr>
            <a:r>
              <a:rPr lang="zh-CN" altLang="en-US" sz="2400" dirty="0">
                <a:solidFill>
                  <a:schemeClr val="bg2">
                    <a:lumMod val="10000"/>
                  </a:schemeClr>
                </a:solidFill>
              </a:rPr>
              <a:t>信源库中存储的都是一些描述事件的短句，之前的消费模块只用标题作为信源，导致许多在正文中的一些补充性内容被丢弃。我对此进行了优化，使用抽取模型对信源正文进行关键事件抽取，将抽取出的内容也作为信源。但这样又会导致一些辟谣的内容，比如“台当局要把文物送给美日，台北故宫博物院辟谣，绝无此事” ，因抽取不全，只抽取出了“台当局要把文物送给美日”，使得谣言被当作信源的情况发生，因此，我又增加了一步辟谣模型进行过滤，辟谣内容的正文不进行抽取。</a:t>
            </a:r>
            <a:endParaRPr lang="en-US" altLang="zh-CN" sz="2400" dirty="0">
              <a:solidFill>
                <a:srgbClr val="3159B4"/>
              </a:solidFill>
            </a:endParaRPr>
          </a:p>
          <a:p>
            <a:pPr algn="just">
              <a:lnSpc>
                <a:spcPct val="120000"/>
              </a:lnSpc>
            </a:pPr>
            <a:r>
              <a:rPr lang="zh-CN" altLang="en-US" sz="2400" dirty="0">
                <a:solidFill>
                  <a:srgbClr val="3159B4"/>
                </a:solidFill>
              </a:rPr>
              <a:t>右图中展示了加入正文抽取后，打压率的提升。</a:t>
            </a:r>
            <a:endParaRPr lang="en-US" altLang="zh-CN" sz="2400" dirty="0">
              <a:solidFill>
                <a:srgbClr val="3159B4"/>
              </a:solidFill>
            </a:endParaRPr>
          </a:p>
        </p:txBody>
      </p:sp>
    </p:spTree>
    <p:extLst>
      <p:ext uri="{BB962C8B-B14F-4D97-AF65-F5344CB8AC3E}">
        <p14:creationId xmlns:p14="http://schemas.microsoft.com/office/powerpoint/2010/main" val="3590739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18000"/>
              </a:lnSpc>
              <a:spcBef>
                <a:spcPts val="0"/>
              </a:spcBef>
              <a:spcAft>
                <a:spcPts val="0"/>
              </a:spcAft>
              <a:buClrTx/>
              <a:buSzTx/>
              <a:buFontTx/>
              <a:buNone/>
              <a:tabLst/>
              <a:defRPr/>
            </a:pPr>
            <a:r>
              <a:rPr lang="zh-CN" altLang="en-US" sz="2400" dirty="0">
                <a:solidFill>
                  <a:schemeClr val="bg2">
                    <a:lumMod val="10000"/>
                  </a:schemeClr>
                </a:solidFill>
              </a:rPr>
              <a:t>最后介绍检索服务的优化，</a:t>
            </a:r>
            <a:r>
              <a:rPr lang="zh-CN" altLang="en-US" sz="2400" dirty="0">
                <a:solidFill>
                  <a:srgbClr val="3159B4"/>
                </a:solidFill>
              </a:rPr>
              <a:t>检索服务用于对进审的虚假新闻内容中的关键事件检索信源库，看是否有权威信源支撑。在检索服务中增加了查询临时信源的功能，以适配临时信源库，同时返回了查询句子和信源中的每个句子的</a:t>
            </a:r>
            <a:r>
              <a:rPr lang="en-US" altLang="zh-CN" sz="2400" dirty="0" err="1">
                <a:solidFill>
                  <a:srgbClr val="3159B4"/>
                </a:solidFill>
              </a:rPr>
              <a:t>nli</a:t>
            </a:r>
            <a:r>
              <a:rPr lang="zh-CN" altLang="en-US" sz="2400" dirty="0">
                <a:solidFill>
                  <a:srgbClr val="3159B4"/>
                </a:solidFill>
              </a:rPr>
              <a:t>分数，减少了后续调用</a:t>
            </a:r>
            <a:r>
              <a:rPr lang="en-US" altLang="zh-CN" sz="2400" dirty="0" err="1">
                <a:solidFill>
                  <a:srgbClr val="3159B4"/>
                </a:solidFill>
              </a:rPr>
              <a:t>nli</a:t>
            </a:r>
            <a:r>
              <a:rPr lang="zh-CN" altLang="en-US" sz="2400" dirty="0">
                <a:solidFill>
                  <a:srgbClr val="3159B4"/>
                </a:solidFill>
              </a:rPr>
              <a:t>模型的次数。</a:t>
            </a:r>
            <a:endParaRPr lang="en-US" altLang="zh-CN" sz="2400" dirty="0">
              <a:solidFill>
                <a:srgbClr val="3159B4"/>
              </a:solidFill>
            </a:endParaRPr>
          </a:p>
          <a:p>
            <a:pPr marL="0" marR="0" lvl="0" indent="0" algn="l" defTabSz="457200" rtl="0" eaLnBrk="1" fontAlgn="auto" latinLnBrk="0" hangingPunct="1">
              <a:lnSpc>
                <a:spcPct val="118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2452985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以上就是信源库部分，最后介绍通用审核语言模型的构建，以及该模型在谣言库场景上的应用</a:t>
            </a:r>
          </a:p>
        </p:txBody>
      </p:sp>
    </p:spTree>
    <p:extLst>
      <p:ext uri="{BB962C8B-B14F-4D97-AF65-F5344CB8AC3E}">
        <p14:creationId xmlns:p14="http://schemas.microsoft.com/office/powerpoint/2010/main" val="2548588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谣言库原本使用的是文中关键短句和谣言点进行小模型语义匹配，判断是否命中谣言，并进行提示，提示后由人工判断是否需要打压。但是由于小模型的输入长度限制，文中句子长度过短会丢失一些上下文的信息，以及小模型的准确率不高，整体队列的提示准确率还有很大的提升空间。</a:t>
            </a:r>
          </a:p>
        </p:txBody>
      </p:sp>
    </p:spTree>
    <p:extLst>
      <p:ext uri="{BB962C8B-B14F-4D97-AF65-F5344CB8AC3E}">
        <p14:creationId xmlns:p14="http://schemas.microsoft.com/office/powerpoint/2010/main" val="1138459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在大模型技术出现以后，我们就希望使用大模型进行虚假检测的全流程，以提高模型的准召。因为大模型的特点和优势是，第一，它有很强的总结和推理能力，总结文章内容并和谣言点、审核政策等短句进行匹配。第二个是学习能力很强，可以学到训练集中的审核尺度和一些额外的规则，而不需要大量的标注数据。我们的模型输入目前是由文章和句子构成，文章，它就是一段待审核的文本，然后句子呢，它就是谣言点、审核政策等一些短句。此外还在探索增加一些额外补充的规则作为模型输入。</a:t>
            </a:r>
            <a:endParaRPr kumimoji="1" lang="en-US" altLang="zh-CN" dirty="0"/>
          </a:p>
          <a:p>
            <a:r>
              <a:rPr kumimoji="1" lang="zh-CN" altLang="en-US" dirty="0"/>
              <a:t>模型的使用方法是在小模型召回的基础上增加大模型作为过滤，在保证尽量不漏召的情况下提高模型的准确率。然后在日常的后续迭代中，将每周误提示的</a:t>
            </a:r>
            <a:r>
              <a:rPr kumimoji="1" lang="en-US" altLang="zh-CN" dirty="0"/>
              <a:t>case</a:t>
            </a:r>
            <a:r>
              <a:rPr kumimoji="1" lang="zh-CN" altLang="en-US" dirty="0"/>
              <a:t>构造成训练集，并定期更新模型，不断提高模型的提示准确率。</a:t>
            </a:r>
            <a:endParaRPr kumimoji="1" lang="en-US" altLang="zh-CN" dirty="0"/>
          </a:p>
          <a:p>
            <a:pPr marL="0" marR="0" lvl="0" indent="0" defTabSz="457200" eaLnBrk="1" fontAlgn="auto" latinLnBrk="0" hangingPunct="1">
              <a:lnSpc>
                <a:spcPct val="118000"/>
              </a:lnSpc>
              <a:spcBef>
                <a:spcPts val="0"/>
              </a:spcBef>
              <a:spcAft>
                <a:spcPts val="0"/>
              </a:spcAft>
              <a:buClrTx/>
              <a:buSzTx/>
              <a:buFontTx/>
              <a:buNone/>
              <a:tabLst/>
              <a:defRPr/>
            </a:pPr>
            <a:r>
              <a:rPr kumimoji="1" lang="zh-CN" altLang="en-US" dirty="0"/>
              <a:t>我们的目标是：</a:t>
            </a:r>
            <a:r>
              <a:rPr kumimoji="1" lang="en-US" altLang="zh-CN" dirty="0"/>
              <a:t>1</a:t>
            </a:r>
            <a:r>
              <a:rPr kumimoji="1" lang="zh-CN" altLang="en-US" dirty="0"/>
              <a:t>。</a:t>
            </a:r>
            <a:r>
              <a:rPr lang="zh-CN" altLang="en-US" sz="2400" dirty="0">
                <a:solidFill>
                  <a:schemeClr val="bg2">
                    <a:lumMod val="10000"/>
                  </a:schemeClr>
                </a:solidFill>
              </a:rPr>
              <a:t>提高模型的准确率和召回率 </a:t>
            </a:r>
            <a:r>
              <a:rPr lang="en-US" altLang="zh-CN" sz="2400" dirty="0">
                <a:solidFill>
                  <a:schemeClr val="bg2">
                    <a:lumMod val="10000"/>
                  </a:schemeClr>
                </a:solidFill>
              </a:rPr>
              <a:t>2.</a:t>
            </a:r>
            <a:r>
              <a:rPr lang="zh-CN" altLang="en-US" sz="2400" dirty="0">
                <a:solidFill>
                  <a:schemeClr val="bg2">
                    <a:lumMod val="10000"/>
                  </a:schemeClr>
                </a:solidFill>
              </a:rPr>
              <a:t> 在准确率达到标准时，实现模型自动打压，替代人工审核</a:t>
            </a:r>
            <a:endParaRPr kumimoji="1" lang="en-US" altLang="zh-CN" dirty="0"/>
          </a:p>
          <a:p>
            <a:r>
              <a:rPr kumimoji="1" lang="zh-CN" altLang="en-US" dirty="0"/>
              <a:t>我在通用审核模型构建上积极的展开尝试，目前成果落地在了谣言库场景下</a:t>
            </a:r>
            <a:endParaRPr kumimoji="1" lang="en-US" altLang="zh-CN" dirty="0"/>
          </a:p>
          <a:p>
            <a:endParaRPr kumimoji="1" lang="zh-CN" altLang="en-US" dirty="0"/>
          </a:p>
        </p:txBody>
      </p:sp>
    </p:spTree>
    <p:extLst>
      <p:ext uri="{BB962C8B-B14F-4D97-AF65-F5344CB8AC3E}">
        <p14:creationId xmlns:p14="http://schemas.microsoft.com/office/powerpoint/2010/main" val="3205082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我本科就读于北京航空航天大学计算机学院，年级排名前</a:t>
            </a:r>
            <a:r>
              <a:rPr kumimoji="1" lang="en-US" altLang="zh-CN" dirty="0"/>
              <a:t>6%</a:t>
            </a:r>
            <a:r>
              <a:rPr kumimoji="1" lang="zh-CN" altLang="en-US" dirty="0"/>
              <a:t>，</a:t>
            </a:r>
            <a:r>
              <a:rPr kumimoji="1" lang="en-US" altLang="zh-CN" dirty="0"/>
              <a:t>gpa3.81,</a:t>
            </a:r>
            <a:r>
              <a:rPr kumimoji="1" lang="zh-CN" altLang="en-US" dirty="0"/>
              <a:t>硕士保研至北航计算机学院，智能信息处理实验室，研究方向是自然语言处理。硕士期间年级排名前</a:t>
            </a:r>
            <a:r>
              <a:rPr kumimoji="1" lang="en-US" altLang="zh-CN" dirty="0"/>
              <a:t>3%</a:t>
            </a:r>
            <a:r>
              <a:rPr kumimoji="1" lang="zh-CN" altLang="en-US" dirty="0"/>
              <a:t>，</a:t>
            </a:r>
            <a:r>
              <a:rPr kumimoji="1" lang="en-US" altLang="zh-CN" dirty="0"/>
              <a:t>gpa3.86</a:t>
            </a:r>
            <a:r>
              <a:rPr kumimoji="1" lang="zh-CN" altLang="en-US" dirty="0"/>
              <a:t>。</a:t>
            </a:r>
            <a:endParaRPr kumimoji="1" lang="en-US" altLang="zh-CN" dirty="0"/>
          </a:p>
          <a:p>
            <a:r>
              <a:rPr kumimoji="1" lang="zh-CN" altLang="en-US" dirty="0"/>
              <a:t>我曾获得过全国大学生系统能力大赛编译系统设计赛全国总决赛一等奖，比赛内容是设计并实现一个</a:t>
            </a:r>
            <a:r>
              <a:rPr kumimoji="1" lang="en-US" altLang="zh-CN" dirty="0"/>
              <a:t>C</a:t>
            </a:r>
            <a:r>
              <a:rPr kumimoji="1" lang="zh-CN" altLang="en-US" dirty="0"/>
              <a:t>语言子集编译器并进行性能优化，本人主要负责中间代码的生成和优化。我还多次参加过数学竞赛和数学建模竞赛，均获得奖项，此外还获得过三好学生、校级优秀生和多种奖学金。</a:t>
            </a:r>
          </a:p>
        </p:txBody>
      </p:sp>
    </p:spTree>
    <p:extLst>
      <p:ext uri="{BB962C8B-B14F-4D97-AF65-F5344CB8AC3E}">
        <p14:creationId xmlns:p14="http://schemas.microsoft.com/office/powerpoint/2010/main" val="290571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827356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下面介绍一下在通用审核模型中使用到的数据集。在大模型上新标注的数据集主要是知识库的四千条和审核政策的</a:t>
            </a:r>
            <a:r>
              <a:rPr kumimoji="1" lang="en-US" altLang="zh-CN" dirty="0"/>
              <a:t>6</a:t>
            </a:r>
            <a:r>
              <a:rPr kumimoji="1" lang="zh-CN" altLang="en-US" dirty="0"/>
              <a:t>千条数据。写作数据是一些日常的通用指令。后续的三个</a:t>
            </a:r>
            <a:r>
              <a:rPr kumimoji="1" lang="en-US" altLang="zh-CN" dirty="0" err="1"/>
              <a:t>nli</a:t>
            </a:r>
            <a:r>
              <a:rPr kumimoji="1" lang="zh-CN" altLang="en-US" dirty="0"/>
              <a:t>数据集是之前训练小模型的标注数据，风险识别数据集是一些识别和抽取文本中的关键事件的训练数据。这些数据集都和虚假审核场景强相关，在通用审核模型构建时我也尝试不同的数据组合来获取最好的模型效果。在这些数据集中，我主要负责了知识库数据的构造。</a:t>
            </a:r>
          </a:p>
        </p:txBody>
      </p:sp>
    </p:spTree>
    <p:extLst>
      <p:ext uri="{BB962C8B-B14F-4D97-AF65-F5344CB8AC3E}">
        <p14:creationId xmlns:p14="http://schemas.microsoft.com/office/powerpoint/2010/main" val="2538023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在知识库数据集构建时，首先会构造一个测试集，方便后续尝试</a:t>
            </a:r>
            <a:r>
              <a:rPr kumimoji="1" lang="en-US" altLang="zh-CN" dirty="0"/>
              <a:t>prompt</a:t>
            </a:r>
            <a:r>
              <a:rPr kumimoji="1" lang="zh-CN" altLang="en-US" dirty="0"/>
              <a:t>写法和迭代模型训练。测试集的数据比例分布，正负例接近</a:t>
            </a:r>
            <a:r>
              <a:rPr kumimoji="1" lang="en-US" altLang="zh-CN" dirty="0"/>
              <a:t>1 : 1</a:t>
            </a:r>
            <a:r>
              <a:rPr kumimoji="1" lang="zh-CN" altLang="en-US" dirty="0"/>
              <a:t>，并按一定比例采样了进审、漏召和大盘随机的</a:t>
            </a:r>
            <a:r>
              <a:rPr kumimoji="1" lang="en-US" altLang="zh-CN" dirty="0"/>
              <a:t>case</a:t>
            </a:r>
            <a:endParaRPr kumimoji="1" lang="zh-CN" altLang="en-US" dirty="0"/>
          </a:p>
        </p:txBody>
      </p:sp>
    </p:spTree>
    <p:extLst>
      <p:ext uri="{BB962C8B-B14F-4D97-AF65-F5344CB8AC3E}">
        <p14:creationId xmlns:p14="http://schemas.microsoft.com/office/powerpoint/2010/main" val="422429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然后是构建整个任务中需要使用的</a:t>
            </a:r>
            <a:r>
              <a:rPr kumimoji="1" lang="zh-CN" altLang="en" dirty="0"/>
              <a:t>提问模板。</a:t>
            </a:r>
            <a:r>
              <a:rPr kumimoji="1" lang="zh-CN" altLang="en-US" dirty="0"/>
              <a:t>我们最初使用的提问模板是，请判断文章是否能推出句子。先解释原因，然后回答是或否，后面给出文章和需要判断的句子。</a:t>
            </a:r>
          </a:p>
        </p:txBody>
      </p:sp>
    </p:spTree>
    <p:extLst>
      <p:ext uri="{BB962C8B-B14F-4D97-AF65-F5344CB8AC3E}">
        <p14:creationId xmlns:p14="http://schemas.microsoft.com/office/powerpoint/2010/main" val="3461526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pPr marL="0" marR="0" lvl="0" indent="0" algn="l" defTabSz="457200" eaLnBrk="1" fontAlgn="auto" latinLnBrk="0" hangingPunct="1">
              <a:lnSpc>
                <a:spcPct val="118000"/>
              </a:lnSpc>
              <a:spcBef>
                <a:spcPts val="0"/>
              </a:spcBef>
              <a:spcAft>
                <a:spcPts val="0"/>
              </a:spcAft>
              <a:buClrTx/>
              <a:buSzTx/>
              <a:buFontTx/>
              <a:buNone/>
              <a:tabLst/>
              <a:defRPr/>
            </a:pPr>
            <a:r>
              <a:rPr kumimoji="1" lang="zh-CN" altLang="en-US" dirty="0"/>
              <a:t>在确定提问模板之后，我尝试写了一下</a:t>
            </a:r>
            <a:r>
              <a:rPr kumimoji="1" lang="en-US" altLang="zh-CN" dirty="0"/>
              <a:t>few</a:t>
            </a:r>
            <a:r>
              <a:rPr kumimoji="1" lang="zh-CN" altLang="en-US" dirty="0"/>
              <a:t> </a:t>
            </a:r>
            <a:r>
              <a:rPr kumimoji="1" lang="en-US" altLang="zh-CN" dirty="0"/>
              <a:t>shot</a:t>
            </a:r>
            <a:r>
              <a:rPr kumimoji="1" lang="zh-CN" altLang="en-US" dirty="0"/>
              <a:t>推理的逻辑，然后在</a:t>
            </a:r>
            <a:r>
              <a:rPr kumimoji="1" lang="en-US" altLang="zh-CN" dirty="0"/>
              <a:t>gpt4</a:t>
            </a:r>
            <a:r>
              <a:rPr kumimoji="1" lang="zh-CN" altLang="en-US" dirty="0"/>
              <a:t>上通过</a:t>
            </a:r>
            <a:r>
              <a:rPr kumimoji="1" lang="en-US" altLang="zh-CN" dirty="0"/>
              <a:t>in-context</a:t>
            </a:r>
            <a:r>
              <a:rPr kumimoji="1" lang="zh-CN" altLang="en-US" dirty="0"/>
              <a:t> </a:t>
            </a:r>
            <a:r>
              <a:rPr kumimoji="1" lang="en-US" altLang="zh-CN" dirty="0"/>
              <a:t>learning</a:t>
            </a:r>
            <a:r>
              <a:rPr kumimoji="1" lang="zh-CN" altLang="en-US" dirty="0"/>
              <a:t>的方式验证提问模板和推理逻辑是否合理。我选取的三个</a:t>
            </a:r>
            <a:r>
              <a:rPr kumimoji="1" lang="en" altLang="zh-CN" dirty="0"/>
              <a:t>few</a:t>
            </a:r>
            <a:r>
              <a:rPr kumimoji="1" lang="zh-CN" altLang="en-US" dirty="0"/>
              <a:t> </a:t>
            </a:r>
            <a:r>
              <a:rPr kumimoji="1" lang="en-US" altLang="zh-CN" dirty="0"/>
              <a:t>shot</a:t>
            </a:r>
            <a:r>
              <a:rPr kumimoji="1" lang="zh-CN" altLang="en-US" dirty="0"/>
              <a:t>的负例是针对主体、时态以及矛盾辟谣的三个比较典型的</a:t>
            </a:r>
            <a:r>
              <a:rPr kumimoji="1" lang="zh-CN" altLang="en" dirty="0"/>
              <a:t>场景</a:t>
            </a:r>
            <a:r>
              <a:rPr kumimoji="1" lang="zh-CN" altLang="en-US" dirty="0"/>
              <a:t>，正例随机选取了两条</a:t>
            </a:r>
            <a:r>
              <a:rPr kumimoji="1" lang="zh-CN" altLang="en" dirty="0"/>
              <a:t>。</a:t>
            </a:r>
            <a:r>
              <a:rPr kumimoji="1" lang="zh-CN" altLang="en-US" dirty="0"/>
              <a:t>一共用</a:t>
            </a:r>
            <a:r>
              <a:rPr kumimoji="1" lang="en-US" altLang="zh-CN" dirty="0"/>
              <a:t>5</a:t>
            </a:r>
            <a:r>
              <a:rPr kumimoji="1" lang="zh-CN" altLang="en-US" dirty="0"/>
              <a:t>条样例来</a:t>
            </a:r>
            <a:r>
              <a:rPr kumimoji="1" lang="en" altLang="zh-CN" dirty="0"/>
              <a:t>query</a:t>
            </a:r>
            <a:r>
              <a:rPr kumimoji="1" lang="zh-CN" altLang="en-US" dirty="0"/>
              <a:t> </a:t>
            </a:r>
            <a:r>
              <a:rPr kumimoji="1" lang="en-US" altLang="zh-CN" dirty="0"/>
              <a:t>GPT4</a:t>
            </a:r>
            <a:r>
              <a:rPr kumimoji="1" lang="zh-CN" altLang="en-US" dirty="0"/>
              <a:t>来，并在之前构建的测试集测试效果。最初使用的推理是这种一句话式的陈述句。就比如说“</a:t>
            </a:r>
            <a:r>
              <a:rPr lang="zh-CN" altLang="en-US" sz="2400" dirty="0">
                <a:solidFill>
                  <a:srgbClr val="353535"/>
                </a:solidFill>
                <a:effectLst/>
                <a:latin typeface="LarkHackSafariFont"/>
              </a:rPr>
              <a:t> </a:t>
            </a:r>
            <a:r>
              <a:rPr lang="en-US" altLang="zh-CN" sz="2400" dirty="0">
                <a:solidFill>
                  <a:srgbClr val="353535"/>
                </a:solidFill>
                <a:latin typeface="LarkHackSafariFont"/>
              </a:rPr>
              <a:t>[</a:t>
            </a:r>
            <a:r>
              <a:rPr lang="zh-CN" altLang="en-US" sz="2400" dirty="0">
                <a:solidFill>
                  <a:srgbClr val="353535"/>
                </a:solidFill>
                <a:effectLst/>
                <a:latin typeface="LarkHackSafariFont"/>
              </a:rPr>
              <a:t>文章</a:t>
            </a:r>
            <a:r>
              <a:rPr lang="en-US" altLang="zh-CN" sz="2400" dirty="0">
                <a:solidFill>
                  <a:srgbClr val="353535"/>
                </a:solidFill>
                <a:effectLst/>
                <a:latin typeface="LarkHackSafariFont"/>
              </a:rPr>
              <a:t>]</a:t>
            </a:r>
            <a:r>
              <a:rPr lang="zh-CN" altLang="en-US" sz="2400" dirty="0">
                <a:solidFill>
                  <a:srgbClr val="353535"/>
                </a:solidFill>
                <a:effectLst/>
                <a:latin typeface="LarkHackSafariFont"/>
              </a:rPr>
              <a:t>表述孕吐越严重孩子越聪明没有一点科学依据，是对</a:t>
            </a:r>
            <a:r>
              <a:rPr lang="en-US" altLang="zh-CN" sz="2400" dirty="0">
                <a:solidFill>
                  <a:srgbClr val="353535"/>
                </a:solidFill>
                <a:latin typeface="LarkHackSafariFont"/>
              </a:rPr>
              <a:t>[</a:t>
            </a:r>
            <a:r>
              <a:rPr lang="zh-CN" altLang="en-US" sz="2400" dirty="0">
                <a:solidFill>
                  <a:srgbClr val="353535"/>
                </a:solidFill>
                <a:effectLst/>
                <a:latin typeface="LarkHackSafariFont"/>
              </a:rPr>
              <a:t>句子</a:t>
            </a:r>
            <a:r>
              <a:rPr lang="en-US" altLang="zh-CN" sz="2400" dirty="0">
                <a:solidFill>
                  <a:srgbClr val="353535"/>
                </a:solidFill>
                <a:latin typeface="LarkHackSafariFont"/>
              </a:rPr>
              <a:t>]</a:t>
            </a:r>
            <a:r>
              <a:rPr lang="zh-CN" altLang="en-US" sz="2400" dirty="0">
                <a:solidFill>
                  <a:srgbClr val="353535"/>
                </a:solidFill>
                <a:effectLst/>
                <a:latin typeface="LarkHackSafariFont"/>
              </a:rPr>
              <a:t>表述的</a:t>
            </a:r>
            <a:r>
              <a:rPr lang="zh-CN" altLang="en-US" sz="2400" dirty="0">
                <a:solidFill>
                  <a:srgbClr val="FF0000"/>
                </a:solidFill>
                <a:effectLst/>
                <a:latin typeface="LarkHackSafariFont"/>
              </a:rPr>
              <a:t>辟谣</a:t>
            </a:r>
            <a:r>
              <a:rPr lang="zh-CN" altLang="en-US" sz="2400" dirty="0">
                <a:solidFill>
                  <a:srgbClr val="353535"/>
                </a:solidFill>
                <a:effectLst/>
                <a:latin typeface="LarkHackSafariFont"/>
              </a:rPr>
              <a:t>。</a:t>
            </a:r>
            <a:r>
              <a:rPr lang="zh-CN" altLang="en-US" sz="2000" dirty="0">
                <a:solidFill>
                  <a:srgbClr val="353535"/>
                </a:solidFill>
                <a:effectLst/>
                <a:latin typeface="LarkHackSafariFont"/>
              </a:rPr>
              <a:t>否。</a:t>
            </a:r>
            <a:r>
              <a:rPr lang="en-US" altLang="zh-CN" sz="2000" dirty="0">
                <a:solidFill>
                  <a:srgbClr val="353535"/>
                </a:solidFill>
                <a:latin typeface="LarkHackSafariFont"/>
              </a:rPr>
              <a:t> </a:t>
            </a:r>
            <a:r>
              <a:rPr kumimoji="1" lang="zh-CN" altLang="en-US" dirty="0"/>
              <a:t>”</a:t>
            </a:r>
          </a:p>
        </p:txBody>
      </p:sp>
    </p:spTree>
    <p:extLst>
      <p:ext uri="{BB962C8B-B14F-4D97-AF65-F5344CB8AC3E}">
        <p14:creationId xmlns:p14="http://schemas.microsoft.com/office/powerpoint/2010/main" val="4249080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之后在论文调研和一些测试中发现使用</a:t>
            </a:r>
            <a:r>
              <a:rPr kumimoji="1" lang="en-US" altLang="zh-CN" dirty="0"/>
              <a:t>cot</a:t>
            </a:r>
            <a:r>
              <a:rPr kumimoji="1" lang="zh-CN" altLang="en-US" dirty="0"/>
              <a:t>可以提高模型的准确率，因此我们又在</a:t>
            </a:r>
            <a:r>
              <a:rPr kumimoji="1" lang="en-US" altLang="zh-CN" dirty="0"/>
              <a:t>few</a:t>
            </a:r>
            <a:r>
              <a:rPr kumimoji="1" lang="zh-CN" altLang="en-US" dirty="0"/>
              <a:t> </a:t>
            </a:r>
            <a:r>
              <a:rPr kumimoji="1" lang="en-US" altLang="zh-CN" dirty="0"/>
              <a:t>shot</a:t>
            </a:r>
            <a:r>
              <a:rPr kumimoji="1" lang="zh-CN" altLang="en-US" dirty="0"/>
              <a:t>的推理过程中增加了总结加判断的推理过程，分点进行陈述。最终的测试结果来看，使用这种回答方式可以提高模型的效果，</a:t>
            </a:r>
            <a:r>
              <a:rPr kumimoji="1" lang="en-US" altLang="zh-CN" dirty="0"/>
              <a:t>F</a:t>
            </a:r>
            <a:r>
              <a:rPr kumimoji="1" lang="zh-CN" altLang="en-US" dirty="0"/>
              <a:t> </a:t>
            </a:r>
            <a:r>
              <a:rPr kumimoji="1" lang="en-US" altLang="zh-CN" dirty="0"/>
              <a:t>one</a:t>
            </a:r>
            <a:r>
              <a:rPr kumimoji="1" lang="zh-CN" altLang="en-US" dirty="0"/>
              <a:t>有</a:t>
            </a:r>
            <a:r>
              <a:rPr kumimoji="1" lang="en-US" altLang="zh-CN" dirty="0"/>
              <a:t>0.05</a:t>
            </a:r>
            <a:r>
              <a:rPr kumimoji="1" lang="zh-CN" altLang="en-US" dirty="0"/>
              <a:t>的提升</a:t>
            </a:r>
            <a:endParaRPr kumimoji="1" lang="en-US" altLang="zh-CN" dirty="0"/>
          </a:p>
        </p:txBody>
      </p:sp>
    </p:spTree>
    <p:extLst>
      <p:ext uri="{BB962C8B-B14F-4D97-AF65-F5344CB8AC3E}">
        <p14:creationId xmlns:p14="http://schemas.microsoft.com/office/powerpoint/2010/main" val="280239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因此最终我们就使用了这个带推理过程的</a:t>
            </a:r>
            <a:r>
              <a:rPr kumimoji="1" lang="en-US" altLang="zh-CN" dirty="0"/>
              <a:t>few</a:t>
            </a:r>
            <a:r>
              <a:rPr kumimoji="1" lang="zh-CN" altLang="en-US" dirty="0"/>
              <a:t> </a:t>
            </a:r>
            <a:r>
              <a:rPr kumimoji="1" lang="en-US" altLang="zh-CN" dirty="0"/>
              <a:t>shot</a:t>
            </a:r>
            <a:r>
              <a:rPr kumimoji="1" lang="zh-CN" altLang="en-US" dirty="0"/>
              <a:t>去大量的使用</a:t>
            </a:r>
            <a:r>
              <a:rPr kumimoji="1" lang="en-US" altLang="zh-CN" dirty="0"/>
              <a:t>GPT4</a:t>
            </a:r>
            <a:r>
              <a:rPr kumimoji="1" lang="zh-CN" altLang="en-US" dirty="0"/>
              <a:t>来生成训练数据。但是这个生成的训练数据存在一些少量的推理过程不符合我们审核的标准，或者推理是完全错误的数据，因此后面还进行了一步人工对模型生成的数据进行校验的步骤。</a:t>
            </a:r>
          </a:p>
        </p:txBody>
      </p:sp>
    </p:spTree>
    <p:extLst>
      <p:ext uri="{BB962C8B-B14F-4D97-AF65-F5344CB8AC3E}">
        <p14:creationId xmlns:p14="http://schemas.microsoft.com/office/powerpoint/2010/main" val="2163554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对于模型做错的</a:t>
            </a:r>
            <a:r>
              <a:rPr kumimoji="1" lang="en" altLang="zh-CN" dirty="0"/>
              <a:t>case</a:t>
            </a:r>
            <a:r>
              <a:rPr kumimoji="1" lang="zh-CN" altLang="en" dirty="0"/>
              <a:t>，</a:t>
            </a:r>
            <a:r>
              <a:rPr kumimoji="1" lang="zh-CN" altLang="en-US" dirty="0"/>
              <a:t>我们人工进行细微的修改，使其变成正负两条推理正确的</a:t>
            </a:r>
            <a:r>
              <a:rPr kumimoji="1" lang="zh-CN" altLang="en" dirty="0"/>
              <a:t>数据</a:t>
            </a:r>
            <a:r>
              <a:rPr kumimoji="1" lang="zh-CN" altLang="en-US" dirty="0"/>
              <a:t>。如图中马来西亚红卡的这个例子，</a:t>
            </a:r>
            <a:r>
              <a:rPr kumimoji="1" lang="en-US" altLang="zh-CN" dirty="0"/>
              <a:t>gpt4</a:t>
            </a:r>
            <a:r>
              <a:rPr kumimoji="1" lang="zh-CN" altLang="en-US" dirty="0"/>
              <a:t>生成的推理是错误的，所以下面进行了两个更改，右边是保留推理过程，改变文章的表述，使得原推理过程成立，左边是改变推理过程和结论，使之符合文章的逻辑。这样的改动可以帮助模型更好的理解业务判断的尺度，然升解决疑难案例的能力。</a:t>
            </a:r>
            <a:endParaRPr kumimoji="1" lang="en-US" altLang="zh-CN" dirty="0"/>
          </a:p>
          <a:p>
            <a:r>
              <a:rPr kumimoji="1" lang="zh-CN" altLang="en-US" dirty="0"/>
              <a:t>以上就是整个训练数据的构造，通过这个方式构造了</a:t>
            </a:r>
            <a:r>
              <a:rPr kumimoji="1" lang="en-US" altLang="zh-CN" dirty="0"/>
              <a:t>4000</a:t>
            </a:r>
            <a:r>
              <a:rPr kumimoji="1" lang="zh-CN" altLang="en-US" dirty="0"/>
              <a:t>条训练数据。并在此基础上进行了充分的实验，并取得了一些结论</a:t>
            </a:r>
          </a:p>
        </p:txBody>
      </p:sp>
    </p:spTree>
    <p:extLst>
      <p:ext uri="{BB962C8B-B14F-4D97-AF65-F5344CB8AC3E}">
        <p14:creationId xmlns:p14="http://schemas.microsoft.com/office/powerpoint/2010/main" val="2583172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首先是数据和模型参数量影响。从</a:t>
            </a:r>
            <a:r>
              <a:rPr kumimoji="1" lang="en-US" altLang="zh-CN" dirty="0"/>
              <a:t>2</a:t>
            </a:r>
            <a:r>
              <a:rPr kumimoji="1" lang="zh-CN" altLang="en-US" dirty="0"/>
              <a:t>到</a:t>
            </a:r>
            <a:r>
              <a:rPr kumimoji="1" lang="en-US" altLang="zh-CN" dirty="0"/>
              <a:t>9</a:t>
            </a:r>
            <a:r>
              <a:rPr kumimoji="1" lang="zh-CN" altLang="en-US" dirty="0"/>
              <a:t>行的测试结果来看，模型效果的提升得益于总体来说得益于训练数据量和模型参数量的增加。</a:t>
            </a:r>
            <a:endParaRPr kumimoji="1" lang="en-US" altLang="zh-CN" dirty="0"/>
          </a:p>
          <a:p>
            <a:r>
              <a:rPr kumimoji="1" lang="zh-CN" altLang="en-US" dirty="0"/>
              <a:t>但在最近的一些实验中，我们发现训练数据的标注一致性可能存在一些问题。所以我们通过使用一系列训练好的模型来重新推理训练集，筛选出了两千条标注比较一致的</a:t>
            </a:r>
            <a:r>
              <a:rPr kumimoji="1" lang="zh-CN" altLang="en" dirty="0"/>
              <a:t>训练数据，</a:t>
            </a:r>
            <a:r>
              <a:rPr kumimoji="1" lang="zh-CN" altLang="en-US" dirty="0"/>
              <a:t>这</a:t>
            </a:r>
            <a:r>
              <a:rPr kumimoji="1" lang="en-US" altLang="zh-CN" dirty="0"/>
              <a:t>2000</a:t>
            </a:r>
            <a:r>
              <a:rPr kumimoji="1" lang="zh-CN" altLang="en-US" dirty="0"/>
              <a:t>条是</a:t>
            </a:r>
            <a:r>
              <a:rPr kumimoji="1" lang="en-US" altLang="zh-CN" dirty="0"/>
              <a:t>4000</a:t>
            </a:r>
            <a:r>
              <a:rPr kumimoji="1" lang="zh-CN" altLang="en-US" dirty="0"/>
              <a:t>条数据的一个子集，然后从第</a:t>
            </a:r>
            <a:r>
              <a:rPr kumimoji="1" lang="en-US" altLang="zh-CN" dirty="0"/>
              <a:t>10</a:t>
            </a:r>
            <a:r>
              <a:rPr kumimoji="1" lang="zh-CN" altLang="en-US" dirty="0"/>
              <a:t>行的结果来看，使用这</a:t>
            </a:r>
            <a:r>
              <a:rPr kumimoji="1" lang="en-US" altLang="zh-CN" dirty="0"/>
              <a:t>2000</a:t>
            </a:r>
            <a:r>
              <a:rPr kumimoji="1" lang="zh-CN" altLang="en-US" dirty="0"/>
              <a:t>条我们认为更高质量的数据来训练模型，就比使用</a:t>
            </a:r>
            <a:r>
              <a:rPr kumimoji="1" lang="en-US" altLang="zh-CN" dirty="0"/>
              <a:t>4000</a:t>
            </a:r>
            <a:r>
              <a:rPr kumimoji="1" lang="zh-CN" altLang="en-US" dirty="0"/>
              <a:t>条的全量数据的模型效果要好。也就是说，训练数据的质量会比数量更重要。后续也会对训练数据进行进一步清洗，获取更高质量的训练数据。</a:t>
            </a:r>
          </a:p>
        </p:txBody>
      </p:sp>
    </p:spTree>
    <p:extLst>
      <p:ext uri="{BB962C8B-B14F-4D97-AF65-F5344CB8AC3E}">
        <p14:creationId xmlns:p14="http://schemas.microsoft.com/office/powerpoint/2010/main" val="1725609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下面介绍训练数据的语言以及数据构成的影响。一开始我们没有支持中文的</a:t>
            </a:r>
            <a:r>
              <a:rPr kumimoji="1" lang="en-US" altLang="zh-CN" dirty="0"/>
              <a:t>llama</a:t>
            </a:r>
            <a:r>
              <a:rPr kumimoji="1" lang="zh-CN" altLang="en-US" dirty="0"/>
              <a:t>模型，所以是将训练数据使用机器翻译，翻译成英文后。在模型中进行推理，然而机器翻译可能会存在一些损失，比如说一些中医药的</a:t>
            </a:r>
            <a:r>
              <a:rPr kumimoji="1" lang="en" altLang="zh-CN" dirty="0"/>
              <a:t>case</a:t>
            </a:r>
            <a:r>
              <a:rPr kumimoji="1" lang="zh-CN" altLang="en-US" dirty="0"/>
              <a:t>，</a:t>
            </a:r>
            <a:r>
              <a:rPr kumimoji="1" lang="zh-CN" altLang="en" dirty="0"/>
              <a:t>一些名词</a:t>
            </a:r>
            <a:r>
              <a:rPr kumimoji="1" lang="zh-CN" altLang="en-US" dirty="0"/>
              <a:t>会在翻译中前后的翻译不一致，导致推理出错。后续使用了支持中文的</a:t>
            </a:r>
            <a:r>
              <a:rPr kumimoji="1" lang="en-US" altLang="zh-CN" dirty="0"/>
              <a:t>llama</a:t>
            </a:r>
            <a:r>
              <a:rPr kumimoji="1" lang="zh-CN" altLang="en-US" dirty="0"/>
              <a:t>模型之后，模型效果就比翻译成英文后使用英文的模型效果好很多。蓝色区域的结果是使用谣言库的训练数据取得的。</a:t>
            </a:r>
            <a:endParaRPr kumimoji="1" lang="en-US" altLang="zh-CN" dirty="0"/>
          </a:p>
          <a:p>
            <a:r>
              <a:rPr kumimoji="1" lang="zh-CN" altLang="en-US" dirty="0"/>
              <a:t>之后，我们又在谣言库的训练数据中额外添加了一些审核政策以及写作的数据，由表中黄色部分标出，发现将其他任务的数据混合起来。他们的总体效果是有互相促进的。</a:t>
            </a:r>
          </a:p>
        </p:txBody>
      </p:sp>
    </p:spTree>
    <p:extLst>
      <p:ext uri="{BB962C8B-B14F-4D97-AF65-F5344CB8AC3E}">
        <p14:creationId xmlns:p14="http://schemas.microsoft.com/office/powerpoint/2010/main" val="458724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在来字节之前，我曾在微软亚洲研究院有半年的实习经历，主要研究内容是</a:t>
            </a:r>
            <a:r>
              <a:rPr kumimoji="1" lang="en-US" altLang="zh-CN" dirty="0"/>
              <a:t>GPU</a:t>
            </a:r>
            <a:r>
              <a:rPr kumimoji="1" lang="zh-CN" altLang="en-US" dirty="0"/>
              <a:t>利用率低的问题，并提出改进方案，在微软内刊</a:t>
            </a:r>
            <a:r>
              <a:rPr kumimoji="1" lang="en-US" altLang="zh-CN" dirty="0"/>
              <a:t>MS</a:t>
            </a:r>
            <a:r>
              <a:rPr kumimoji="1" lang="zh-CN" altLang="en-US" dirty="0"/>
              <a:t> </a:t>
            </a:r>
            <a:r>
              <a:rPr kumimoji="1" lang="en-US" altLang="zh-CN" dirty="0"/>
              <a:t>journal</a:t>
            </a:r>
            <a:r>
              <a:rPr kumimoji="1" lang="zh-CN" altLang="en-US" dirty="0"/>
              <a:t>上发表学术论文一篇，本人是学生一作。</a:t>
            </a:r>
            <a:endParaRPr kumimoji="1" lang="en-US" altLang="zh-CN" dirty="0"/>
          </a:p>
          <a:p>
            <a:r>
              <a:rPr kumimoji="1" lang="zh-CN" altLang="en-US" dirty="0"/>
              <a:t>我硕士期间主要的研究内容是提交消息自动生成，即利用</a:t>
            </a:r>
            <a:r>
              <a:rPr kumimoji="1" lang="en-US" altLang="zh-CN" dirty="0"/>
              <a:t>git</a:t>
            </a:r>
            <a:r>
              <a:rPr kumimoji="1" lang="zh-CN" altLang="en-US" dirty="0"/>
              <a:t> </a:t>
            </a:r>
            <a:r>
              <a:rPr kumimoji="1" lang="en-US" altLang="zh-CN" dirty="0"/>
              <a:t>diff</a:t>
            </a:r>
            <a:r>
              <a:rPr kumimoji="1" lang="zh-CN" altLang="en-US" dirty="0"/>
              <a:t> </a:t>
            </a:r>
            <a:r>
              <a:rPr kumimoji="1" lang="en-US" altLang="zh-CN" dirty="0"/>
              <a:t>file</a:t>
            </a:r>
            <a:r>
              <a:rPr kumimoji="1" lang="zh-CN" altLang="en-US" dirty="0"/>
              <a:t>中的</a:t>
            </a:r>
            <a:r>
              <a:rPr kumimoji="1" lang="en-US" altLang="zh-CN" dirty="0"/>
              <a:t>code</a:t>
            </a:r>
            <a:r>
              <a:rPr kumimoji="1" lang="zh-CN" altLang="en-US" dirty="0"/>
              <a:t> </a:t>
            </a:r>
            <a:r>
              <a:rPr kumimoji="1" lang="en-US" altLang="zh-CN" dirty="0"/>
              <a:t>change</a:t>
            </a:r>
            <a:r>
              <a:rPr kumimoji="1" lang="zh-CN" altLang="en-US" dirty="0"/>
              <a:t>自动生成</a:t>
            </a:r>
            <a:r>
              <a:rPr kumimoji="1" lang="en-US" altLang="zh-CN" dirty="0"/>
              <a:t>commit</a:t>
            </a:r>
            <a:r>
              <a:rPr kumimoji="1" lang="zh-CN" altLang="en-US" dirty="0"/>
              <a:t> </a:t>
            </a:r>
            <a:r>
              <a:rPr kumimoji="1" lang="en-US" altLang="zh-CN" dirty="0"/>
              <a:t>messages</a:t>
            </a:r>
            <a:r>
              <a:rPr kumimoji="1" lang="zh-CN" altLang="en-US" dirty="0"/>
              <a:t>，目前已发表两篇学术论文，第一篇工作发表在了软工领域的</a:t>
            </a:r>
            <a:r>
              <a:rPr kumimoji="1" lang="en-US" altLang="zh-CN" dirty="0"/>
              <a:t>CCF-A</a:t>
            </a:r>
            <a:r>
              <a:rPr kumimoji="1" lang="zh-CN" altLang="en-US" dirty="0"/>
              <a:t>会议</a:t>
            </a:r>
            <a:r>
              <a:rPr kumimoji="1" lang="en-US" altLang="zh-CN" dirty="0"/>
              <a:t>ISSTA</a:t>
            </a:r>
            <a:r>
              <a:rPr kumimoji="1" lang="zh-CN" altLang="en-US" dirty="0"/>
              <a:t>上，提出了一个利用最小编辑距离深度提取代码更改信息的方法，在主流数据集上都取得了</a:t>
            </a:r>
            <a:r>
              <a:rPr kumimoji="1" lang="en-US" altLang="zh-CN" dirty="0" err="1"/>
              <a:t>sota</a:t>
            </a:r>
            <a:r>
              <a:rPr kumimoji="1" lang="zh-CN" altLang="en-US" dirty="0"/>
              <a:t>的效果，本人是第一作者。第二篇工作发表在了软工的</a:t>
            </a:r>
            <a:r>
              <a:rPr kumimoji="1" lang="en-US" altLang="zh-CN" dirty="0"/>
              <a:t>CCF-A</a:t>
            </a:r>
            <a:r>
              <a:rPr kumimoji="1" lang="zh-CN" altLang="en-US" dirty="0"/>
              <a:t>会议</a:t>
            </a:r>
            <a:r>
              <a:rPr kumimoji="1" lang="en-US" altLang="zh-CN" dirty="0"/>
              <a:t>ASE</a:t>
            </a:r>
            <a:r>
              <a:rPr kumimoji="1" lang="zh-CN" altLang="en-US" dirty="0"/>
              <a:t>上，该工作发现了现有数据集存在质量较低和生成内容不够丰富的问题，收集并标注了一个新的数据集并提出了一个新的训练范式。</a:t>
            </a:r>
          </a:p>
        </p:txBody>
      </p:sp>
    </p:spTree>
    <p:extLst>
      <p:ext uri="{BB962C8B-B14F-4D97-AF65-F5344CB8AC3E}">
        <p14:creationId xmlns:p14="http://schemas.microsoft.com/office/powerpoint/2010/main" val="520461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之后我又探究了模型输出结论和理由的这个位置关系对最终效果的影响，因为在模型上线以后，为了保证模型的吞吐量，我们只希望模型输出几个</a:t>
            </a:r>
            <a:r>
              <a:rPr kumimoji="1" lang="en-US" altLang="zh-CN" dirty="0"/>
              <a:t>token</a:t>
            </a:r>
            <a:r>
              <a:rPr kumimoji="1" lang="zh-CN" altLang="en-US" dirty="0"/>
              <a:t>，就可以知道其对这个</a:t>
            </a:r>
            <a:r>
              <a:rPr kumimoji="1" lang="en" altLang="zh-CN" dirty="0"/>
              <a:t>case</a:t>
            </a:r>
            <a:r>
              <a:rPr kumimoji="1" lang="zh-CN" altLang="en-US" dirty="0"/>
              <a:t>的最终判断，所以就是需要先给出结论，再说明理由或者只给出结论，这样就可以提高推理的速度。</a:t>
            </a:r>
            <a:endParaRPr kumimoji="1" lang="en-US" altLang="zh-CN" dirty="0"/>
          </a:p>
          <a:p>
            <a:r>
              <a:rPr kumimoji="1" lang="zh-CN" altLang="en-US" dirty="0"/>
              <a:t>通过实验发使用让模型先给结论后说理由的数据训练模型，会有结论和理由不一致或者理由强行解释结论的情况，就如上面这个例子，分析中说</a:t>
            </a:r>
            <a:r>
              <a:rPr lang="zh-CN" altLang="en-US" sz="2400" dirty="0">
                <a:solidFill>
                  <a:srgbClr val="FF0000"/>
                </a:solidFill>
                <a:effectLst/>
                <a:latin typeface="LarkHackSafariFont"/>
              </a:rPr>
              <a:t>强烈建议表达的是一种期望和意愿，并不意味着事实已经发生。</a:t>
            </a:r>
            <a:r>
              <a:rPr lang="zh-CN" altLang="en-US" sz="2400" dirty="0">
                <a:solidFill>
                  <a:schemeClr val="bg2">
                    <a:lumMod val="10000"/>
                  </a:schemeClr>
                </a:solidFill>
                <a:effectLst/>
                <a:latin typeface="LarkHackSafariFont"/>
              </a:rPr>
              <a:t>但是一开始却给了是的结论。</a:t>
            </a:r>
            <a:endParaRPr kumimoji="1" lang="en-US" altLang="zh-CN" dirty="0"/>
          </a:p>
          <a:p>
            <a:r>
              <a:rPr kumimoji="1" lang="zh-CN" altLang="en-US" dirty="0"/>
              <a:t>因此在训练数据中我构造了三种推理的方式，分别是先理由后结论、先结论后理由以及只给结论，使模型对这三种提问方式都有较准确的回答，同时还构造了一些其他的提问方式在训练集中少量出现，来提高模型在对话场景中对一些类似提问的泛化性能。最终的结论是在训练过程中给出一些推理的步骤是会提高模型在预测时的这个准确率的。然后在预测时是否说这个理由对最终的效果影响不大，最终线上也是使用先结论后理由的提问方式。</a:t>
            </a:r>
          </a:p>
        </p:txBody>
      </p:sp>
    </p:spTree>
    <p:extLst>
      <p:ext uri="{BB962C8B-B14F-4D97-AF65-F5344CB8AC3E}">
        <p14:creationId xmlns:p14="http://schemas.microsoft.com/office/powerpoint/2010/main" val="456381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下面介绍几个使用更大模型，也就是</a:t>
            </a:r>
            <a:r>
              <a:rPr kumimoji="1" lang="en-US" altLang="zh-CN" dirty="0"/>
              <a:t>65B</a:t>
            </a:r>
            <a:r>
              <a:rPr kumimoji="1" lang="zh-CN" altLang="en-US" dirty="0"/>
              <a:t>模型，它额外的一些收益。首先是</a:t>
            </a:r>
            <a:r>
              <a:rPr kumimoji="1" lang="en-US" altLang="zh-CN" dirty="0"/>
              <a:t>65B</a:t>
            </a:r>
            <a:r>
              <a:rPr kumimoji="1" lang="zh-CN" altLang="en-US" dirty="0"/>
              <a:t>具能存储更多的额外知识，就如下面这个案例，他们文章中提到的这个金砖国家，没有提到印度。然后</a:t>
            </a:r>
            <a:r>
              <a:rPr kumimoji="1" lang="en-US" altLang="zh-CN" dirty="0"/>
              <a:t>13B</a:t>
            </a:r>
            <a:r>
              <a:rPr kumimoji="1" lang="zh-CN" altLang="en-US" dirty="0"/>
              <a:t>的模型，就不知道印度是金砖国家之一，但是</a:t>
            </a:r>
            <a:r>
              <a:rPr kumimoji="1" lang="en-US" altLang="zh-CN" dirty="0"/>
              <a:t>65B</a:t>
            </a:r>
            <a:r>
              <a:rPr kumimoji="1" lang="zh-CN" altLang="en-US" dirty="0"/>
              <a:t>它其实是知道金砖国家包括印度的，所以可以将这个</a:t>
            </a:r>
            <a:r>
              <a:rPr kumimoji="1" lang="en-US" altLang="zh-CN" dirty="0"/>
              <a:t>case</a:t>
            </a:r>
            <a:r>
              <a:rPr kumimoji="1" lang="zh-CN" altLang="en-US" dirty="0"/>
              <a:t>做对。</a:t>
            </a:r>
          </a:p>
        </p:txBody>
      </p:sp>
    </p:spTree>
    <p:extLst>
      <p:ext uri="{BB962C8B-B14F-4D97-AF65-F5344CB8AC3E}">
        <p14:creationId xmlns:p14="http://schemas.microsoft.com/office/powerpoint/2010/main" val="1985734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还有就是一些中英对照的能力，这个例子中文章中给的是英语的特斯拉，句子中给的是中文的特斯拉，</a:t>
            </a:r>
            <a:r>
              <a:rPr kumimoji="1" lang="en-US" altLang="zh-CN" dirty="0"/>
              <a:t>13B</a:t>
            </a:r>
            <a:r>
              <a:rPr kumimoji="1" lang="zh-CN" altLang="en-US" dirty="0"/>
              <a:t>的模型就没有把它的很好的对齐，但是</a:t>
            </a:r>
            <a:r>
              <a:rPr kumimoji="1" lang="en-US" altLang="zh-CN" dirty="0"/>
              <a:t>65B</a:t>
            </a:r>
            <a:r>
              <a:rPr kumimoji="1" lang="zh-CN" altLang="en-US" dirty="0"/>
              <a:t>的模型就知道这两个特斯拉说的是一回事。</a:t>
            </a:r>
          </a:p>
        </p:txBody>
      </p:sp>
    </p:spTree>
    <p:extLst>
      <p:ext uri="{BB962C8B-B14F-4D97-AF65-F5344CB8AC3E}">
        <p14:creationId xmlns:p14="http://schemas.microsoft.com/office/powerpoint/2010/main" val="2437542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模型上线的收益如表格所示，采用在小模型召回的基础上再过大模型的策略，在覆盖率损失了</a:t>
            </a:r>
            <a:r>
              <a:rPr kumimoji="1" lang="en-US" altLang="zh-CN" dirty="0"/>
              <a:t>5%</a:t>
            </a:r>
            <a:r>
              <a:rPr kumimoji="1" lang="zh-CN" altLang="en-US" dirty="0"/>
              <a:t>的情况下，准确率从</a:t>
            </a:r>
            <a:r>
              <a:rPr kumimoji="1" lang="en-US" altLang="zh-CN" dirty="0"/>
              <a:t>59%</a:t>
            </a:r>
            <a:r>
              <a:rPr kumimoji="1" lang="zh-CN" altLang="en-US" dirty="0"/>
              <a:t>提升到了</a:t>
            </a:r>
            <a:r>
              <a:rPr kumimoji="1" lang="en-US" altLang="zh-CN" dirty="0"/>
              <a:t>85%</a:t>
            </a:r>
            <a:r>
              <a:rPr kumimoji="1" lang="zh-CN" altLang="en-US" dirty="0"/>
              <a:t>。</a:t>
            </a:r>
            <a:endParaRPr kumimoji="1" lang="en-US" altLang="zh-CN" dirty="0"/>
          </a:p>
          <a:p>
            <a:r>
              <a:rPr kumimoji="1" lang="zh-CN" altLang="en-US" dirty="0"/>
              <a:t>不过当前的模型还存在一些待改进的地方，在训练过程中，我们发现模型学到的更多是和输入训练数据的对齐。然而之前的提问方式不利于模输出与训练集对齐，因此我把之前的模型输入变成了 总结、分析、结论的三段式提问，然后也让模型分别对这三个问题进行回答。来帮助模型能更好的进行对齐。</a:t>
            </a:r>
            <a:endParaRPr kumimoji="1" lang="en-US" altLang="zh-CN" dirty="0"/>
          </a:p>
          <a:p>
            <a:r>
              <a:rPr kumimoji="1" lang="zh-CN" altLang="en-US" dirty="0"/>
              <a:t>我还发现，对于一些特定的谣言点，它有不同的打压尺度，这个标准也是很难进行全部统一的，因此我补充了这个规则字段，针对不同的谣言补充了一些额外的规则，来辅助模型进行判断。下面这个例子呢，训练模型使用的数据是左边这个模板，规则部分都写的是无，因为原始标注的训练数据并没有规则这个字段。可以看到左边不补充规则时模型错误地判断了审核尺度，文章中说的是苦</a:t>
            </a:r>
            <a:r>
              <a:rPr lang="zh-CN" altLang="en-US" b="0" i="0" dirty="0">
                <a:solidFill>
                  <a:srgbClr val="333333"/>
                </a:solidFill>
                <a:effectLst/>
                <a:latin typeface="Arial" panose="020B0604020202020204" pitchFamily="34" charset="0"/>
              </a:rPr>
              <a:t>楝子有抗菌止痒的效果，句子说的是能治疗头癣，这两个尺度是不一样的，有效果不用打压但是治疗需要打压</a:t>
            </a:r>
            <a:r>
              <a:rPr kumimoji="1" lang="zh-CN" altLang="en-US" dirty="0"/>
              <a:t>。然而在补充了一条规则：“有效果不代表可以治疗”之后，即使不重新训练模型，模型也能有效的利用到这些规则，正确地分析了这个</a:t>
            </a:r>
            <a:r>
              <a:rPr kumimoji="1" lang="en-US" altLang="zh-CN" dirty="0"/>
              <a:t>case</a:t>
            </a:r>
            <a:r>
              <a:rPr kumimoji="1" lang="zh-CN" altLang="en-US" dirty="0"/>
              <a:t>。后续的优化也会继续按照这个提问模板进行迭代。</a:t>
            </a:r>
          </a:p>
        </p:txBody>
      </p:sp>
    </p:spTree>
    <p:extLst>
      <p:ext uri="{BB962C8B-B14F-4D97-AF65-F5344CB8AC3E}">
        <p14:creationId xmlns:p14="http://schemas.microsoft.com/office/powerpoint/2010/main" val="3983134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最后，再介绍一下未来的工作计划，对于模型基础能力的提升</a:t>
            </a:r>
            <a:endParaRPr kumimoji="1" lang="en-US" altLang="zh-CN" dirty="0"/>
          </a:p>
          <a:p>
            <a:pPr marL="0" marR="0" lvl="0" indent="0" algn="l" defTabSz="457200" eaLnBrk="1" fontAlgn="auto" latinLnBrk="0" hangingPunct="1">
              <a:lnSpc>
                <a:spcPct val="118000"/>
              </a:lnSpc>
              <a:spcBef>
                <a:spcPts val="0"/>
              </a:spcBef>
              <a:spcAft>
                <a:spcPts val="0"/>
              </a:spcAft>
              <a:buClrTx/>
              <a:buSzTx/>
              <a:buFontTx/>
              <a:buNone/>
              <a:tabLst/>
              <a:defRPr/>
            </a:pPr>
            <a:r>
              <a:rPr kumimoji="1" lang="zh-CN" altLang="en-US" dirty="0"/>
              <a:t>首先是：</a:t>
            </a:r>
            <a:r>
              <a:rPr lang="zh-CN" altLang="en-US" sz="2400" dirty="0">
                <a:solidFill>
                  <a:srgbClr val="353535"/>
                </a:solidFill>
                <a:latin typeface="LarkHackSafariFont"/>
              </a:rPr>
              <a:t>在固定现有模型的情况下，对于每周做错的案例进行规则补充，引导模型正确推理</a:t>
            </a:r>
            <a:endParaRPr lang="en-US" altLang="zh-CN" sz="2400" dirty="0">
              <a:solidFill>
                <a:srgbClr val="353535"/>
              </a:solidFill>
              <a:latin typeface="LarkHackSafariFont"/>
            </a:endParaRPr>
          </a:p>
          <a:p>
            <a:r>
              <a:rPr kumimoji="1" lang="zh-CN" altLang="en-US" dirty="0"/>
              <a:t>但是补充规则如果不重新训练模型的话，它并不能解决所有的问题，因为原始的训练数据中规则部分都是无，分析过程中也没有关注规则的部分，模型在推理过程中很可能忽略掉规则的存在。因此还需要添加一些在推理过程中对规则的使用，来强化模型在推理中注意到规则的这个能力，更好地发挥规则的作用。</a:t>
            </a:r>
            <a:endParaRPr kumimoji="1" lang="en-US" altLang="zh-CN" dirty="0"/>
          </a:p>
          <a:p>
            <a:r>
              <a:rPr kumimoji="1" lang="zh-CN" altLang="en-US" dirty="0"/>
              <a:t>在后续的模型迭代过程中，会在每周分析模型做错的</a:t>
            </a:r>
            <a:r>
              <a:rPr kumimoji="1" lang="en-US" altLang="zh-CN" dirty="0"/>
              <a:t>bad case</a:t>
            </a:r>
            <a:r>
              <a:rPr kumimoji="1" lang="zh-CN" altLang="en-US" dirty="0"/>
              <a:t>的时候，会将这些</a:t>
            </a:r>
            <a:r>
              <a:rPr kumimoji="1" lang="en-US" altLang="zh-CN" dirty="0"/>
              <a:t>bad case</a:t>
            </a:r>
            <a:r>
              <a:rPr kumimoji="1" lang="zh-CN" altLang="en-US" dirty="0"/>
              <a:t>添加规则，重新构造成训练数据添加到训练集中。积攒了一批训练数据之后，会重新训练模型，短期内会以此来不断进行模型的更新迭代。</a:t>
            </a:r>
            <a:endParaRPr kumimoji="1" lang="en-US" altLang="zh-CN" dirty="0"/>
          </a:p>
          <a:p>
            <a:endParaRPr kumimoji="1" lang="en-US" altLang="zh-CN" dirty="0"/>
          </a:p>
          <a:p>
            <a:r>
              <a:rPr kumimoji="1" lang="zh-CN" altLang="en-US" dirty="0"/>
              <a:t>最终我们希望实现的是在知识库上的自动打压，就是我们现在的模型只是判断到这个相关，也就是准确提示部分。后续我们还需要对这个</a:t>
            </a:r>
            <a:r>
              <a:rPr kumimoji="1" lang="en" altLang="zh-CN" dirty="0"/>
              <a:t>case</a:t>
            </a:r>
            <a:r>
              <a:rPr kumimoji="1" lang="zh-CN" altLang="en-US" dirty="0"/>
              <a:t>判断是否是辟谣以及是否是非主体，然后对于这两部分它也还是做了继续提示，然后对于主体的部分是要做到自动打压的，也就是使完成这个大模型提示审核人员打压到大模型打压，审核人员抽检的一个转变。</a:t>
            </a:r>
          </a:p>
        </p:txBody>
      </p:sp>
    </p:spTree>
    <p:extLst>
      <p:ext uri="{BB962C8B-B14F-4D97-AF65-F5344CB8AC3E}">
        <p14:creationId xmlns:p14="http://schemas.microsoft.com/office/powerpoint/2010/main" val="2934996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以上就是通用审核模型的构建以及在知识库上面的应用，后续我还会再简单介绍一下我从事的一个实体链接的工作</a:t>
            </a:r>
          </a:p>
        </p:txBody>
      </p:sp>
    </p:spTree>
    <p:extLst>
      <p:ext uri="{BB962C8B-B14F-4D97-AF65-F5344CB8AC3E}">
        <p14:creationId xmlns:p14="http://schemas.microsoft.com/office/powerpoint/2010/main" val="269048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lang="zh-CN" altLang="en-US" sz="2400" dirty="0">
                <a:solidFill>
                  <a:schemeClr val="bg2">
                    <a:lumMod val="10000"/>
                  </a:schemeClr>
                </a:solidFill>
              </a:rPr>
              <a:t>这个工作的大背景是有一个精准问答的模型，我希望在尽量不影响精准问答在线模型效果的同时，对其增加实体链接的能力</a:t>
            </a:r>
            <a:endParaRPr lang="en-US" altLang="zh-CN" sz="2400" dirty="0">
              <a:solidFill>
                <a:schemeClr val="bg2">
                  <a:lumMod val="10000"/>
                </a:schemeClr>
              </a:solidFill>
            </a:endParaRPr>
          </a:p>
          <a:p>
            <a:r>
              <a:rPr kumimoji="1" lang="zh-CN" altLang="en-US" dirty="0"/>
              <a:t>我采用的技术路线有两个，第一个是因为实体连接采用的是双塔模型嘛，其中一个塔选择的是精准问答的</a:t>
            </a:r>
            <a:r>
              <a:rPr kumimoji="1" lang="en" altLang="zh-CN" dirty="0"/>
              <a:t>encoder</a:t>
            </a:r>
            <a:r>
              <a:rPr kumimoji="1" lang="zh-CN" altLang="en-US" dirty="0"/>
              <a:t>模型，用来编码文章内容，然后我们选择将其</a:t>
            </a:r>
            <a:r>
              <a:rPr kumimoji="1" lang="en" altLang="zh-CN" dirty="0"/>
              <a:t>freeze</a:t>
            </a:r>
            <a:r>
              <a:rPr kumimoji="1" lang="zh-CN" altLang="en-US" dirty="0"/>
              <a:t>，然后训练另一个编码实体信息的这个</a:t>
            </a:r>
            <a:r>
              <a:rPr kumimoji="1" lang="en" altLang="zh-CN" dirty="0"/>
              <a:t>encoder</a:t>
            </a:r>
            <a:r>
              <a:rPr kumimoji="1" lang="zh-CN" altLang="en-US" dirty="0"/>
              <a:t>和一些额外增加的</a:t>
            </a:r>
            <a:r>
              <a:rPr kumimoji="1" lang="en" altLang="zh-CN" dirty="0"/>
              <a:t>MLP</a:t>
            </a:r>
            <a:r>
              <a:rPr kumimoji="1" lang="zh-CN" altLang="en" dirty="0"/>
              <a:t>层，</a:t>
            </a:r>
            <a:r>
              <a:rPr kumimoji="1" lang="zh-CN" altLang="en-US" dirty="0"/>
              <a:t>然后希望这些模型能跟那个</a:t>
            </a:r>
            <a:r>
              <a:rPr kumimoji="1" lang="en-US" altLang="zh-CN" dirty="0"/>
              <a:t>freeze</a:t>
            </a:r>
            <a:r>
              <a:rPr kumimoji="1" lang="zh-CN" altLang="en-US" dirty="0"/>
              <a:t>住的精准问答的模型进行对齐。但是最后发现这个整体的效果不佳，因为精准问答的模型已经经历了大量的下游任务的</a:t>
            </a:r>
            <a:r>
              <a:rPr kumimoji="1" lang="en-US" altLang="zh-CN" dirty="0"/>
              <a:t>finetune</a:t>
            </a:r>
            <a:r>
              <a:rPr kumimoji="1" lang="zh-CN" altLang="en-US" dirty="0"/>
              <a:t>，只训练实体信息的</a:t>
            </a:r>
            <a:r>
              <a:rPr kumimoji="1" lang="en" altLang="zh-CN" dirty="0"/>
              <a:t>encoder</a:t>
            </a:r>
            <a:r>
              <a:rPr kumimoji="1" lang="zh-CN" altLang="en-US" dirty="0"/>
              <a:t>和</a:t>
            </a:r>
            <a:r>
              <a:rPr kumimoji="1" lang="en" altLang="zh-CN" dirty="0"/>
              <a:t>MLP</a:t>
            </a:r>
            <a:r>
              <a:rPr kumimoji="1" lang="zh-CN" altLang="en-US" dirty="0"/>
              <a:t>很难与之进行对齐。</a:t>
            </a:r>
            <a:endParaRPr kumimoji="1" lang="en-US" altLang="zh-CN" dirty="0"/>
          </a:p>
          <a:p>
            <a:r>
              <a:rPr kumimoji="1" lang="zh-CN" altLang="en-US" dirty="0"/>
              <a:t>因此我们最后选择了使用的一个较大的</a:t>
            </a:r>
            <a:r>
              <a:rPr kumimoji="1" lang="en-US" altLang="zh-CN" dirty="0"/>
              <a:t>teacher</a:t>
            </a:r>
            <a:r>
              <a:rPr kumimoji="1" lang="zh-CN" altLang="en-US" dirty="0"/>
              <a:t>模型来学习实体链接的能力，然后和精准问答其他任务一起进行蒸馏。这里遇到的一个关键的技术点是要对表示实体的向量进行降维，它原始的维度是</a:t>
            </a:r>
            <a:r>
              <a:rPr kumimoji="1" lang="en-US" altLang="zh-CN" dirty="0"/>
              <a:t>768</a:t>
            </a:r>
            <a:r>
              <a:rPr kumimoji="1" lang="zh-CN" altLang="en-US" dirty="0"/>
              <a:t>，由于机器里的显存的问题，</a:t>
            </a:r>
            <a:r>
              <a:rPr kumimoji="1" lang="en-US" altLang="zh-CN" dirty="0"/>
              <a:t>768</a:t>
            </a:r>
            <a:r>
              <a:rPr kumimoji="1" lang="zh-CN" altLang="en-US" dirty="0"/>
              <a:t>维的向量存不下，需要对其进行降维成</a:t>
            </a:r>
            <a:r>
              <a:rPr kumimoji="1" lang="en-US" altLang="zh-CN" dirty="0"/>
              <a:t>128</a:t>
            </a:r>
            <a:r>
              <a:rPr kumimoji="1" lang="zh-CN" altLang="en-US" dirty="0"/>
              <a:t>维。直接使用一个随机初始化的全连接层对它进行降维，会使模型的精度有较大的损失，因此我利用主成分分析的方式来初始化降维矩阵，这样就可以最大限度的减少模型精度的损失。</a:t>
            </a:r>
            <a:endParaRPr kumimoji="1" lang="en-US" altLang="zh-CN" dirty="0"/>
          </a:p>
        </p:txBody>
      </p:sp>
    </p:spTree>
    <p:extLst>
      <p:ext uri="{BB962C8B-B14F-4D97-AF65-F5344CB8AC3E}">
        <p14:creationId xmlns:p14="http://schemas.microsoft.com/office/powerpoint/2010/main" val="1619200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以上就是我答辩的全部内容，请给位老师批评指正</a:t>
            </a:r>
            <a:endParaRPr kumimoji="1" lang="en-US" altLang="zh-CN" dirty="0"/>
          </a:p>
          <a:p>
            <a:endParaRPr kumimoji="1" lang="en-US" altLang="zh-CN" dirty="0"/>
          </a:p>
          <a:p>
            <a:pPr marL="0" marR="0" lvl="0" indent="0" defTabSz="457200" eaLnBrk="1" fontAlgn="auto" latinLnBrk="0" hangingPunct="1">
              <a:lnSpc>
                <a:spcPct val="118000"/>
              </a:lnSpc>
              <a:spcBef>
                <a:spcPts val="0"/>
              </a:spcBef>
              <a:spcAft>
                <a:spcPts val="0"/>
              </a:spcAft>
              <a:buClrTx/>
              <a:buSzTx/>
              <a:buFontTx/>
              <a:buNone/>
              <a:tabLst/>
              <a:defRPr/>
            </a:pPr>
            <a:r>
              <a:rPr kumimoji="1" lang="zh-CN" altLang="en-US" dirty="0"/>
              <a:t>优点：任务能按时完成，抗压能力较强</a:t>
            </a:r>
            <a:endParaRPr kumimoji="1" lang="en-US" altLang="zh-CN" dirty="0"/>
          </a:p>
          <a:p>
            <a:r>
              <a:rPr kumimoji="1" lang="zh-CN" altLang="en-US" dirty="0"/>
              <a:t>缺点：由于现在在实习阶段，对于实习阶段的这些工作主要是老师们给我安排，然后我能去要高效的完成它。但是对于项目的。或者说，工作的其他方面，却还缺少个人的想法和更深入的思考。在以后的工作中，希望自己能有更多的想法和思路，以及自己通过一些尝试来解决新的问题和挑战。</a:t>
            </a:r>
            <a:endParaRPr kumimoji="1" lang="en-US" altLang="zh-CN" dirty="0"/>
          </a:p>
          <a:p>
            <a:endParaRPr kumimoji="1" lang="en-US" altLang="zh-CN" dirty="0"/>
          </a:p>
          <a:p>
            <a:r>
              <a:rPr kumimoji="1" lang="zh-CN" altLang="en-US" dirty="0"/>
              <a:t>感想：虽然之前也有一段实习经历，以及在学校也有一些具体的项目在做，但是在字节跳动的实习过程中，我接触到了很多实际的产品，可以将算法落地和应用。并且看到了实际的收益，很有成就感，也获得了更多的动力。以及在这段实习期间，我也学习到了很多，比如说在大模型出来之后，因为像字节这样的大公司有很大的平台和很好的资源，我才有机会能够在第一时间接触这些最新的知识。然后包括经常会有同学们大家互相进行学术的分享，紧跟学术前沿，不断开阔自己的眼界，也学到了很多最新的领域知识啊。此外，由于在项目过程中不仅需要跟组内的同学沟通，学习到更深层次的理论知识，还需要跟像产品运营等各个部门之间进行沟通，拓宽自己知识的广度。最后，还要十分感谢组里的</a:t>
            </a:r>
            <a:r>
              <a:rPr kumimoji="1" lang="en-US" altLang="zh-CN" dirty="0"/>
              <a:t>FTE</a:t>
            </a:r>
            <a:r>
              <a:rPr kumimoji="1" lang="zh-CN" altLang="en-US" dirty="0"/>
              <a:t>们在这一年中对我的指导和帮助。</a:t>
            </a:r>
            <a:endParaRPr kumimoji="1" lang="en-US" altLang="zh-CN" dirty="0"/>
          </a:p>
        </p:txBody>
      </p:sp>
    </p:spTree>
    <p:extLst>
      <p:ext uri="{BB962C8B-B14F-4D97-AF65-F5344CB8AC3E}">
        <p14:creationId xmlns:p14="http://schemas.microsoft.com/office/powerpoint/2010/main" val="781880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因此为了解决上述问题，我们同时使用</a:t>
            </a:r>
            <a:r>
              <a:rPr kumimoji="1" lang="en-US" altLang="zh-CN" dirty="0"/>
              <a:t>es</a:t>
            </a:r>
            <a:r>
              <a:rPr kumimoji="1" lang="zh-CN" altLang="en-US" dirty="0"/>
              <a:t>和</a:t>
            </a:r>
            <a:r>
              <a:rPr kumimoji="1" lang="en-US" altLang="zh-CN" dirty="0" err="1"/>
              <a:t>mysql</a:t>
            </a:r>
            <a:r>
              <a:rPr kumimoji="1" lang="zh-CN" altLang="en-US" dirty="0"/>
              <a:t>两种容器来存储描述事件短句的信息，</a:t>
            </a:r>
            <a:endParaRPr kumimoji="1" lang="en-US" altLang="zh-CN" dirty="0"/>
          </a:p>
          <a:p>
            <a:r>
              <a:rPr kumimoji="1" lang="zh-CN" altLang="en-US" dirty="0"/>
              <a:t>通过</a:t>
            </a:r>
            <a:r>
              <a:rPr kumimoji="1" lang="en-US" altLang="zh-CN" dirty="0"/>
              <a:t>cronjob</a:t>
            </a:r>
            <a:r>
              <a:rPr kumimoji="1" lang="zh-CN" altLang="en-US" dirty="0"/>
              <a:t>定时任务每</a:t>
            </a:r>
            <a:r>
              <a:rPr kumimoji="1" lang="en-US" altLang="zh-CN" dirty="0"/>
              <a:t>5</a:t>
            </a:r>
            <a:r>
              <a:rPr kumimoji="1" lang="zh-CN" altLang="en-US" dirty="0"/>
              <a:t>分钟进行一次操作，从</a:t>
            </a:r>
            <a:r>
              <a:rPr kumimoji="1" lang="en-US" altLang="zh-CN" dirty="0"/>
              <a:t>TCS</a:t>
            </a:r>
            <a:r>
              <a:rPr kumimoji="1" lang="zh-CN" altLang="en-US" dirty="0"/>
              <a:t>审核队列中抓取进</a:t>
            </a:r>
            <a:r>
              <a:rPr kumimoji="1" lang="en-US" altLang="zh-CN" dirty="0"/>
              <a:t>5</a:t>
            </a:r>
            <a:r>
              <a:rPr kumimoji="1" lang="zh-CN" altLang="en-US" dirty="0"/>
              <a:t>分钟的审核结果。并写入</a:t>
            </a:r>
            <a:r>
              <a:rPr kumimoji="1" lang="en-US" altLang="zh-CN" dirty="0"/>
              <a:t>ES</a:t>
            </a:r>
            <a:r>
              <a:rPr kumimoji="1" lang="zh-CN" altLang="en-US" dirty="0"/>
              <a:t>库</a:t>
            </a:r>
            <a:r>
              <a:rPr kumimoji="1" lang="en-US" altLang="zh-CN" dirty="0" err="1"/>
              <a:t>Mysql</a:t>
            </a:r>
            <a:r>
              <a:rPr kumimoji="1" lang="zh-CN" altLang="en-US" dirty="0"/>
              <a:t>中。</a:t>
            </a:r>
            <a:endParaRPr kumimoji="1" lang="en-US" altLang="zh-CN" dirty="0"/>
          </a:p>
          <a:p>
            <a:r>
              <a:rPr kumimoji="1" lang="zh-CN" altLang="en-US" dirty="0"/>
              <a:t>同时对于每一条</a:t>
            </a:r>
            <a:r>
              <a:rPr kumimoji="1" lang="en-US" altLang="zh-CN" dirty="0"/>
              <a:t>statement</a:t>
            </a:r>
            <a:r>
              <a:rPr kumimoji="1" lang="zh-CN" altLang="en-US" dirty="0"/>
              <a:t>，通过</a:t>
            </a:r>
            <a:r>
              <a:rPr kumimoji="1" lang="en-US" altLang="zh-CN" dirty="0"/>
              <a:t>ES</a:t>
            </a:r>
            <a:r>
              <a:rPr kumimoji="1" lang="zh-CN" altLang="en-US" dirty="0"/>
              <a:t>粗筛相似内容，然后通过</a:t>
            </a:r>
            <a:r>
              <a:rPr kumimoji="1" lang="en-US" altLang="zh-CN" dirty="0" err="1"/>
              <a:t>mysql</a:t>
            </a:r>
            <a:r>
              <a:rPr kumimoji="1" lang="zh-CN" altLang="en-US" dirty="0"/>
              <a:t>查询是否提示过，将未提示部分使用语义推断</a:t>
            </a:r>
            <a:r>
              <a:rPr kumimoji="1" lang="en-US" altLang="zh-CN" dirty="0" err="1"/>
              <a:t>nli</a:t>
            </a:r>
            <a:r>
              <a:rPr kumimoji="1" lang="zh-CN" altLang="en-US" dirty="0"/>
              <a:t>模型判断语义相似性，如果语义相似的</a:t>
            </a:r>
            <a:r>
              <a:rPr kumimoji="1" lang="en-US" altLang="zh-CN" dirty="0"/>
              <a:t>statement</a:t>
            </a:r>
            <a:r>
              <a:rPr kumimoji="1" lang="zh-CN" altLang="en-US" dirty="0"/>
              <a:t>大于等于</a:t>
            </a:r>
            <a:r>
              <a:rPr kumimoji="1" lang="en-US" altLang="zh-CN" dirty="0"/>
              <a:t>4</a:t>
            </a:r>
            <a:r>
              <a:rPr kumimoji="1" lang="zh-CN" altLang="en-US" dirty="0"/>
              <a:t>条就进行</a:t>
            </a:r>
            <a:r>
              <a:rPr kumimoji="1" lang="en-US" altLang="zh-CN" dirty="0" err="1"/>
              <a:t>mysql</a:t>
            </a:r>
            <a:r>
              <a:rPr kumimoji="1" lang="zh-CN" altLang="en-US" dirty="0"/>
              <a:t>记录并进行飞书</a:t>
            </a:r>
            <a:r>
              <a:rPr kumimoji="1" lang="en-US" altLang="zh-CN" dirty="0"/>
              <a:t>bot</a:t>
            </a:r>
            <a:r>
              <a:rPr kumimoji="1" lang="zh-CN" altLang="en-US" dirty="0"/>
              <a:t>提示。</a:t>
            </a:r>
            <a:endParaRPr kumimoji="1" lang="en-US" altLang="zh-CN" dirty="0"/>
          </a:p>
        </p:txBody>
      </p:sp>
    </p:spTree>
    <p:extLst>
      <p:ext uri="{BB962C8B-B14F-4D97-AF65-F5344CB8AC3E}">
        <p14:creationId xmlns:p14="http://schemas.microsoft.com/office/powerpoint/2010/main" val="3132652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以上就是我的个人简介，截至目前我已经在字节</a:t>
            </a:r>
            <a:r>
              <a:rPr kumimoji="1" lang="en-US" altLang="zh-CN" dirty="0"/>
              <a:t>AI</a:t>
            </a:r>
            <a:r>
              <a:rPr kumimoji="1" lang="zh-CN" altLang="en-US" dirty="0"/>
              <a:t> </a:t>
            </a:r>
            <a:r>
              <a:rPr kumimoji="1" lang="en-US" altLang="zh-CN" dirty="0"/>
              <a:t>Lab</a:t>
            </a:r>
            <a:r>
              <a:rPr kumimoji="1" lang="zh-CN" altLang="en-US" dirty="0"/>
              <a:t>实习一年多，下面对我实习期间的工作进行介绍，首先是在内容质量项目中主要从事的虚假信息检测工作</a:t>
            </a:r>
          </a:p>
        </p:txBody>
      </p:sp>
    </p:spTree>
    <p:extLst>
      <p:ext uri="{BB962C8B-B14F-4D97-AF65-F5344CB8AC3E}">
        <p14:creationId xmlns:p14="http://schemas.microsoft.com/office/powerpoint/2010/main" val="21441036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en-US" altLang="zh-CN" dirty="0"/>
              <a:t>65b</a:t>
            </a:r>
            <a:r>
              <a:rPr kumimoji="1" lang="zh-CN" altLang="en-US" dirty="0"/>
              <a:t>的效果</a:t>
            </a:r>
          </a:p>
        </p:txBody>
      </p:sp>
    </p:spTree>
    <p:extLst>
      <p:ext uri="{BB962C8B-B14F-4D97-AF65-F5344CB8AC3E}">
        <p14:creationId xmlns:p14="http://schemas.microsoft.com/office/powerpoint/2010/main" val="26201278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70744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1441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我首先将介绍虚假信息检测的整体流程，然后介绍我主要从事的三个工作，分别是伪科学内容识别，信源库系统搭建和通用审核模型构建。</a:t>
            </a:r>
          </a:p>
        </p:txBody>
      </p:sp>
    </p:spTree>
    <p:extLst>
      <p:ext uri="{BB962C8B-B14F-4D97-AF65-F5344CB8AC3E}">
        <p14:creationId xmlns:p14="http://schemas.microsoft.com/office/powerpoint/2010/main" val="2824341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在信息化时代，我们每天都会接触到各种各样信息，但这些信息的真假往往难以辨别。一些捏造事实的虚假新闻会影响我们对重大事件的认知，甚者引起恐慌，如俄乌冲突等；一些伪科学、谣言内容更是会威胁到我们的健康，造成财产损失等。因此作为头条抖音这样一个内容发布平台，我们不能做不实信息的传播者，需要对这些虚假内容进行识别和打压。</a:t>
            </a:r>
          </a:p>
        </p:txBody>
      </p:sp>
    </p:spTree>
    <p:extLst>
      <p:ext uri="{BB962C8B-B14F-4D97-AF65-F5344CB8AC3E}">
        <p14:creationId xmlns:p14="http://schemas.microsoft.com/office/powerpoint/2010/main" val="48826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dirty="0"/>
              <a:t>虚假信息检测的主要方法包含两种手段。第一个是风格检测，用于识别文章中虚假的写作风格和一些特殊的文字排版特征特征。然而对于一些新闻题材，其写作风格可能很正式，很官方，难以简单的通过风格进行判断，因此我们第二个手段采用抽取关键事件并和谣言库以及权威信源库做语义匹配，来判断文章是否包含虚假内容。模型判断为虚假的内容会提示给审核的同学，由他们判断是否需要进行打压，该打压率也是评判我们模型好坏的指标之一，一些优化也会由此进行展开。</a:t>
            </a:r>
          </a:p>
        </p:txBody>
      </p:sp>
    </p:spTree>
    <p:extLst>
      <p:ext uri="{BB962C8B-B14F-4D97-AF65-F5344CB8AC3E}">
        <p14:creationId xmlns:p14="http://schemas.microsoft.com/office/powerpoint/2010/main" val="3706140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a:prstGeom prst="rect">
            <a:avLst/>
          </a:prstGeom>
        </p:spPr>
      </p:sp>
      <p:sp>
        <p:nvSpPr>
          <p:cNvPr id="3" name="备注占位符 2"/>
          <p:cNvSpPr>
            <a:spLocks noGrp="1"/>
          </p:cNvSpPr>
          <p:nvPr>
            <p:ph type="body" idx="1"/>
          </p:nvPr>
        </p:nvSpPr>
        <p:spPr/>
        <p:txBody>
          <a:bodyPr/>
          <a:lstStyle/>
          <a:p>
            <a:r>
              <a:rPr kumimoji="1" lang="zh-CN" altLang="en-US" sz="2800" dirty="0"/>
              <a:t>其中谣言库包含谣言</a:t>
            </a:r>
            <a:r>
              <a:rPr kumimoji="1" lang="en-US" altLang="zh-CN" sz="2800" dirty="0"/>
              <a:t>3</a:t>
            </a:r>
            <a:r>
              <a:rPr kumimoji="1" lang="zh-CN" altLang="en-US" sz="2800" dirty="0"/>
              <a:t>万余条，每周新增谣言</a:t>
            </a:r>
            <a:r>
              <a:rPr kumimoji="1" lang="en-US" altLang="zh-CN" sz="2800" dirty="0"/>
              <a:t>200</a:t>
            </a:r>
            <a:r>
              <a:rPr kumimoji="1" lang="zh-CN" altLang="en-US" sz="2800" dirty="0"/>
              <a:t>余条，它是黑名单的检测手段，命中谣言库内容则认为是虚假的。如图中文章称胡萝卜能增强免疫力和抗衰老，则命中了谣言。</a:t>
            </a:r>
            <a:endParaRPr kumimoji="1" lang="en-US" altLang="zh-CN" sz="2800" dirty="0"/>
          </a:p>
          <a:p>
            <a:r>
              <a:rPr kumimoji="1" lang="zh-CN" altLang="en-US" sz="2800" dirty="0"/>
              <a:t>使用权威信源是一种白名单的检测手段，它覆盖了国内外权威媒体发布的信息。我们认为这些信息是真实可信的，将其抓取并录入权威信源库。当抽取出的关键事件没命中信源或与信源矛盾时，则认为是虚假的。如图中文章称台湾当局要把</a:t>
            </a:r>
            <a:r>
              <a:rPr kumimoji="1" lang="en-US" altLang="zh-CN" sz="2800" dirty="0"/>
              <a:t>9</a:t>
            </a:r>
            <a:r>
              <a:rPr kumimoji="1" lang="zh-CN" altLang="en-US" sz="2800" dirty="0"/>
              <a:t>万多件文物白送给美日，但信源中有权威媒体明确对此进行了辟谣，因此该文章的内容是虚假的。</a:t>
            </a:r>
            <a:endParaRPr kumimoji="1" lang="en-US" altLang="zh-CN" sz="2800" dirty="0"/>
          </a:p>
          <a:p>
            <a:r>
              <a:rPr kumimoji="1" lang="zh-CN" altLang="en-US" sz="2800" dirty="0"/>
              <a:t>在我的整个实习过程中也是将上述的虚假信息检测手段运用在了不同业务场景。包括：第一，利用风格检测的手段进行伪科学内容的识别，如黄色部分所示；第二，对权威信源库进行了修改和完善，提高新闻虚假的打压率，如蓝色部分所示；第三，使用大语言模型构建通用审核模型，并率先在谣言库场景下进行应用，如绿色部分所示。</a:t>
            </a:r>
          </a:p>
        </p:txBody>
      </p:sp>
    </p:spTree>
    <p:extLst>
      <p:ext uri="{BB962C8B-B14F-4D97-AF65-F5344CB8AC3E}">
        <p14:creationId xmlns:p14="http://schemas.microsoft.com/office/powerpoint/2010/main" val="188993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hanks">
    <p:spTree>
      <p:nvGrpSpPr>
        <p:cNvPr id="1" name=""/>
        <p:cNvGrpSpPr/>
        <p:nvPr/>
      </p:nvGrpSpPr>
      <p:grpSpPr>
        <a:xfrm>
          <a:off x="0" y="0"/>
          <a:ext cx="0" cy="0"/>
          <a:chOff x="0" y="0"/>
          <a:chExt cx="0" cy="0"/>
        </a:xfrm>
      </p:grpSpPr>
      <p:sp>
        <p:nvSpPr>
          <p:cNvPr id="3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 name="Presentation Title"/>
          <p:cNvSpPr txBox="1">
            <a:spLocks noGrp="1"/>
          </p:cNvSpPr>
          <p:nvPr>
            <p:ph type="title" hasCustomPrompt="1"/>
          </p:nvPr>
        </p:nvSpPr>
        <p:spPr>
          <a:xfrm>
            <a:off x="1206496" y="2574991"/>
            <a:ext cx="21971004" cy="4648201"/>
          </a:xfrm>
          <a:prstGeom prst="rect">
            <a:avLst/>
          </a:prstGeom>
          <a:ln w="12700">
            <a:miter lim="400000"/>
          </a:ln>
        </p:spPr>
        <p:txBody>
          <a:bodyPr lIns="50800" tIns="50800" rIns="50800" bIns="50800" anchor="b">
            <a:normAutofit/>
          </a:bodyPr>
          <a:lstStyle/>
          <a:p>
            <a:r>
              <a:t>Presentation Title</a:t>
            </a:r>
          </a:p>
        </p:txBody>
      </p:sp>
      <p:sp>
        <p:nvSpPr>
          <p:cNvPr id="3" name="Body Level One…"/>
          <p:cNvSpPr txBox="1">
            <a:spLocks noGrp="1"/>
          </p:cNvSpPr>
          <p:nvPr>
            <p:ph idx="1" hasCustomPrompt="1"/>
          </p:nvPr>
        </p:nvSpPr>
        <p:spPr>
          <a:xfrm>
            <a:off x="1201342" y="7223190"/>
            <a:ext cx="21971001" cy="1905001"/>
          </a:xfrm>
          <a:prstGeom prst="rect">
            <a:avLst/>
          </a:prstGeom>
          <a:ln w="12700">
            <a:miter lim="400000"/>
          </a:ln>
        </p:spPr>
        <p:txBody>
          <a:bodyPr lIns="50800" tIns="50800" rIns="50800" bIns="50800">
            <a:normAutofit/>
          </a:bodyPr>
          <a:lstStyle/>
          <a:p>
            <a:r>
              <a:rPr dirty="0"/>
              <a:t>Presentation Subtitle</a:t>
            </a:r>
          </a:p>
          <a:p>
            <a:pPr lvl="1"/>
            <a:endParaRPr dirty="0"/>
          </a:p>
          <a:p>
            <a:pPr lvl="2"/>
            <a:endParaRPr dirty="0"/>
          </a:p>
          <a:p>
            <a:pPr lvl="3"/>
            <a:endParaRPr dirty="0"/>
          </a:p>
          <a:p>
            <a:pPr lvl="4"/>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B4A40-8F84-F31D-1458-8A3B38DE4339}"/>
              </a:ext>
            </a:extLst>
          </p:cNvPr>
          <p:cNvSpPr>
            <a:spLocks noGrp="1"/>
          </p:cNvSpPr>
          <p:nvPr>
            <p:ph type="title"/>
          </p:nvPr>
        </p:nvSpPr>
        <p:spPr>
          <a:xfrm>
            <a:off x="1663700" y="3419475"/>
            <a:ext cx="21031200" cy="5705475"/>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BD82884-ACAA-1BE4-C428-05DFDA45A67C}"/>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C5894FD6-FFA5-FB77-44AE-6AC1263C34E0}"/>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5" name="页脚占位符 4">
            <a:extLst>
              <a:ext uri="{FF2B5EF4-FFF2-40B4-BE49-F238E27FC236}">
                <a16:creationId xmlns:a16="http://schemas.microsoft.com/office/drawing/2014/main" id="{5D2B0A69-FE26-0F57-E70E-63BE3C29749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F8E091E-FED8-2FEA-6995-C37E7EC4DB01}"/>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3965283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31D2F-5E4D-42CC-9157-97F1CE77CEE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B71DEAA-B35E-214F-A8A0-737406F1C20F}"/>
              </a:ext>
            </a:extLst>
          </p:cNvPr>
          <p:cNvSpPr>
            <a:spLocks noGrp="1"/>
          </p:cNvSpPr>
          <p:nvPr>
            <p:ph sz="half" idx="1"/>
          </p:nvPr>
        </p:nvSpPr>
        <p:spPr>
          <a:xfrm>
            <a:off x="1676400" y="3651250"/>
            <a:ext cx="10439400" cy="870267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514EB32-57B0-D2AA-75CB-AD61D6EA7727}"/>
              </a:ext>
            </a:extLst>
          </p:cNvPr>
          <p:cNvSpPr>
            <a:spLocks noGrp="1"/>
          </p:cNvSpPr>
          <p:nvPr>
            <p:ph sz="half" idx="2"/>
          </p:nvPr>
        </p:nvSpPr>
        <p:spPr>
          <a:xfrm>
            <a:off x="12268200" y="3651250"/>
            <a:ext cx="10439400" cy="870267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00E71D05-907D-B9EF-F046-F03EA48624E4}"/>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6" name="页脚占位符 5">
            <a:extLst>
              <a:ext uri="{FF2B5EF4-FFF2-40B4-BE49-F238E27FC236}">
                <a16:creationId xmlns:a16="http://schemas.microsoft.com/office/drawing/2014/main" id="{5C8BEEED-AFC1-5BBF-59A9-BC2F5441CEF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60B1056-5863-9858-A034-AF1DF014079D}"/>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1472774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1A22D-CD2C-EFF5-A79F-BB1BED973865}"/>
              </a:ext>
            </a:extLst>
          </p:cNvPr>
          <p:cNvSpPr>
            <a:spLocks noGrp="1"/>
          </p:cNvSpPr>
          <p:nvPr>
            <p:ph type="title"/>
          </p:nvPr>
        </p:nvSpPr>
        <p:spPr>
          <a:xfrm>
            <a:off x="1679575" y="730250"/>
            <a:ext cx="21031200" cy="2651125"/>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A6B8B2F-C085-5750-F997-E85C77A195E7}"/>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873DA08-CFFB-9EF6-1E4B-B97100A09003}"/>
              </a:ext>
            </a:extLst>
          </p:cNvPr>
          <p:cNvSpPr>
            <a:spLocks noGrp="1"/>
          </p:cNvSpPr>
          <p:nvPr>
            <p:ph sz="half" idx="2"/>
          </p:nvPr>
        </p:nvSpPr>
        <p:spPr>
          <a:xfrm>
            <a:off x="1679575" y="5010150"/>
            <a:ext cx="10315575" cy="736917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AEA898F-1F60-3FA2-73DF-1546312D527F}"/>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6996A0D-ECFD-CC69-E18C-8A1DCCAAC2CD}"/>
              </a:ext>
            </a:extLst>
          </p:cNvPr>
          <p:cNvSpPr>
            <a:spLocks noGrp="1"/>
          </p:cNvSpPr>
          <p:nvPr>
            <p:ph sz="quarter" idx="4"/>
          </p:nvPr>
        </p:nvSpPr>
        <p:spPr>
          <a:xfrm>
            <a:off x="12344400" y="5010150"/>
            <a:ext cx="10366375" cy="736917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32DF93D-863D-4AFC-E199-2FD8B3C900CE}"/>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8" name="页脚占位符 7">
            <a:extLst>
              <a:ext uri="{FF2B5EF4-FFF2-40B4-BE49-F238E27FC236}">
                <a16:creationId xmlns:a16="http://schemas.microsoft.com/office/drawing/2014/main" id="{8AB0A618-8EBB-A805-AD0D-48AFDBE2582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32E98D2-7520-9C57-7F0C-9AF0704F76A7}"/>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1340203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CA156-3FC0-CB02-D781-AC0351F7967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6D0E831-982B-904D-8AFC-DC9D4A053DED}"/>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4" name="页脚占位符 3">
            <a:extLst>
              <a:ext uri="{FF2B5EF4-FFF2-40B4-BE49-F238E27FC236}">
                <a16:creationId xmlns:a16="http://schemas.microsoft.com/office/drawing/2014/main" id="{B494AF26-9CB9-AC68-29C4-E2F9DD1FE13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17F64ED-DC35-D52E-CED2-A6E8FFDEAECA}"/>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104672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059137-27A6-45DF-CD3C-BB95399C4001}"/>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3" name="页脚占位符 2">
            <a:extLst>
              <a:ext uri="{FF2B5EF4-FFF2-40B4-BE49-F238E27FC236}">
                <a16:creationId xmlns:a16="http://schemas.microsoft.com/office/drawing/2014/main" id="{C1A4F8D4-4F1B-943F-32E8-D13045A957C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43FE391-C548-48CA-C161-77E9B4577C20}"/>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2960645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5231F-7FF0-452B-A897-A4C0CDCCB245}"/>
              </a:ext>
            </a:extLst>
          </p:cNvPr>
          <p:cNvSpPr>
            <a:spLocks noGrp="1"/>
          </p:cNvSpPr>
          <p:nvPr>
            <p:ph type="title"/>
          </p:nvPr>
        </p:nvSpPr>
        <p:spPr>
          <a:xfrm>
            <a:off x="1679575" y="914400"/>
            <a:ext cx="7864475" cy="32004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EFA421F6-6036-EE24-5FAB-B9DAA5730FBB}"/>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5AA3204-1D50-1531-73E4-6D4D7113283F}"/>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046A36A-0CDF-E65E-FE42-C7DED38175EC}"/>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6" name="页脚占位符 5">
            <a:extLst>
              <a:ext uri="{FF2B5EF4-FFF2-40B4-BE49-F238E27FC236}">
                <a16:creationId xmlns:a16="http://schemas.microsoft.com/office/drawing/2014/main" id="{9257261F-A358-BDD5-762A-D16AF58FB1C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BA3C384-111E-8E49-589C-45E0744BCEE1}"/>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1327274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760B9-A647-049F-2DBF-F372CA053030}"/>
              </a:ext>
            </a:extLst>
          </p:cNvPr>
          <p:cNvSpPr>
            <a:spLocks noGrp="1"/>
          </p:cNvSpPr>
          <p:nvPr>
            <p:ph type="title"/>
          </p:nvPr>
        </p:nvSpPr>
        <p:spPr>
          <a:xfrm>
            <a:off x="1679575" y="914400"/>
            <a:ext cx="7864475" cy="32004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DC9A9829-4E77-B58A-347F-464E68845CDC}"/>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BC093FF-2B08-16BE-FA9F-FEE7E50AAE24}"/>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E90F11A-2F0B-6E3C-CA36-6C5250B2E3D6}"/>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6" name="页脚占位符 5">
            <a:extLst>
              <a:ext uri="{FF2B5EF4-FFF2-40B4-BE49-F238E27FC236}">
                <a16:creationId xmlns:a16="http://schemas.microsoft.com/office/drawing/2014/main" id="{E1723C2F-B23D-D0E9-EE36-8E5E380CDA8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AF2DB5E-C414-C909-2A89-190D907EC256}"/>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1642906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F1AF6-E15B-34F2-1801-1C32744C1E4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C9E58C7-54EC-E99B-B227-E2CD1424FAC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44C5FD4-344F-566B-DF22-9AF240075C20}"/>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5" name="页脚占位符 4">
            <a:extLst>
              <a:ext uri="{FF2B5EF4-FFF2-40B4-BE49-F238E27FC236}">
                <a16:creationId xmlns:a16="http://schemas.microsoft.com/office/drawing/2014/main" id="{437CD931-5BFD-C43C-124B-404A36B7D64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4B04FA5-FAD0-849F-1436-9C643A5E448B}"/>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2969566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52ADEE-8850-4A9A-C7FC-74620DCDE776}"/>
              </a:ext>
            </a:extLst>
          </p:cNvPr>
          <p:cNvSpPr>
            <a:spLocks noGrp="1"/>
          </p:cNvSpPr>
          <p:nvPr>
            <p:ph type="title" orient="vert"/>
          </p:nvPr>
        </p:nvSpPr>
        <p:spPr>
          <a:xfrm>
            <a:off x="17449800" y="730250"/>
            <a:ext cx="5257800" cy="11623675"/>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EA014DB-451E-FA86-FAAE-BDEE0E57E112}"/>
              </a:ext>
            </a:extLst>
          </p:cNvPr>
          <p:cNvSpPr>
            <a:spLocks noGrp="1"/>
          </p:cNvSpPr>
          <p:nvPr>
            <p:ph type="body" orient="vert" idx="1"/>
          </p:nvPr>
        </p:nvSpPr>
        <p:spPr>
          <a:xfrm>
            <a:off x="1676400" y="730250"/>
            <a:ext cx="15621000" cy="11623675"/>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CBB008F-7F82-6922-DB54-CD73A37AB6A7}"/>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5" name="页脚占位符 4">
            <a:extLst>
              <a:ext uri="{FF2B5EF4-FFF2-40B4-BE49-F238E27FC236}">
                <a16:creationId xmlns:a16="http://schemas.microsoft.com/office/drawing/2014/main" id="{9B7962D0-24B8-4F2A-8286-3D47B143630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E29761D-BA63-76D3-EABE-F9A7237090A5}"/>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3347742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XXXXXX"/>
          <p:cNvSpPr txBox="1">
            <a:spLocks noGrp="1"/>
          </p:cNvSpPr>
          <p:nvPr>
            <p:ph type="body" sz="quarter" idx="21" hasCustomPrompt="1"/>
          </p:nvPr>
        </p:nvSpPr>
        <p:spPr>
          <a:xfrm>
            <a:off x="2752481" y="4823377"/>
            <a:ext cx="4268883" cy="1304030"/>
          </a:xfrm>
          <a:prstGeom prst="rect">
            <a:avLst/>
          </a:prstGeom>
        </p:spPr>
        <p:txBody>
          <a:bodyPr anchor="ctr">
            <a:noAutofit/>
          </a:bodyPr>
          <a:lstStyle>
            <a:lvl1pPr algn="ctr">
              <a:defRPr sz="8000">
                <a:solidFill>
                  <a:srgbClr val="3A5BAE"/>
                </a:solidFill>
              </a:defRPr>
            </a:lvl1pPr>
          </a:lstStyle>
          <a:p>
            <a:r>
              <a:t>XXXXX</a:t>
            </a:r>
          </a:p>
        </p:txBody>
      </p:sp>
      <p:sp>
        <p:nvSpPr>
          <p:cNvPr id="12" name="XXXX-XXXX"/>
          <p:cNvSpPr txBox="1">
            <a:spLocks noGrp="1"/>
          </p:cNvSpPr>
          <p:nvPr>
            <p:ph type="body" sz="quarter" idx="22" hasCustomPrompt="1"/>
          </p:nvPr>
        </p:nvSpPr>
        <p:spPr>
          <a:xfrm>
            <a:off x="3020288" y="6565931"/>
            <a:ext cx="3733268" cy="907898"/>
          </a:xfrm>
          <a:prstGeom prst="rect">
            <a:avLst/>
          </a:prstGeom>
        </p:spPr>
        <p:txBody>
          <a:bodyPr anchor="ctr">
            <a:noAutofit/>
          </a:bodyPr>
          <a:lstStyle>
            <a:lvl1pPr algn="ctr">
              <a:defRPr sz="5400" b="0">
                <a:solidFill>
                  <a:srgbClr val="76C2CE"/>
                </a:solidFill>
              </a:defRPr>
            </a:lvl1pPr>
          </a:lstStyle>
          <a:p>
            <a:r>
              <a:t>XXXX-XXXX</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19982562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v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XXXXXX"/>
          <p:cNvSpPr txBox="1">
            <a:spLocks noGrp="1"/>
          </p:cNvSpPr>
          <p:nvPr>
            <p:ph type="body" sz="quarter" idx="21" hasCustomPrompt="1"/>
          </p:nvPr>
        </p:nvSpPr>
        <p:spPr>
          <a:xfrm>
            <a:off x="2752481" y="4823377"/>
            <a:ext cx="4268883" cy="1304030"/>
          </a:xfrm>
          <a:prstGeom prst="rect">
            <a:avLst/>
          </a:prstGeom>
        </p:spPr>
        <p:txBody>
          <a:bodyPr anchor="ctr">
            <a:noAutofit/>
          </a:bodyPr>
          <a:lstStyle>
            <a:lvl1pPr algn="ctr">
              <a:defRPr sz="8000">
                <a:solidFill>
                  <a:srgbClr val="3A5BAE"/>
                </a:solidFill>
              </a:defRPr>
            </a:lvl1pPr>
          </a:lstStyle>
          <a:p>
            <a:r>
              <a:t>XXXXX</a:t>
            </a:r>
          </a:p>
        </p:txBody>
      </p:sp>
      <p:sp>
        <p:nvSpPr>
          <p:cNvPr id="12" name="XXXX-XXXX"/>
          <p:cNvSpPr txBox="1">
            <a:spLocks noGrp="1"/>
          </p:cNvSpPr>
          <p:nvPr>
            <p:ph type="body" sz="quarter" idx="22" hasCustomPrompt="1"/>
          </p:nvPr>
        </p:nvSpPr>
        <p:spPr>
          <a:xfrm>
            <a:off x="3020288" y="6565931"/>
            <a:ext cx="3733268" cy="907898"/>
          </a:xfrm>
          <a:prstGeom prst="rect">
            <a:avLst/>
          </a:prstGeom>
        </p:spPr>
        <p:txBody>
          <a:bodyPr anchor="ctr">
            <a:noAutofit/>
          </a:bodyPr>
          <a:lstStyle>
            <a:lvl1pPr algn="ctr">
              <a:defRPr sz="5400" b="0">
                <a:solidFill>
                  <a:srgbClr val="76C2CE"/>
                </a:solidFill>
              </a:defRPr>
            </a:lvl1pPr>
          </a:lstStyle>
          <a:p>
            <a:r>
              <a:t>XXXX-XXXX</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 name="Xxxxxxxxxx"/>
          <p:cNvSpPr txBox="1">
            <a:spLocks noGrp="1"/>
          </p:cNvSpPr>
          <p:nvPr>
            <p:ph type="body" sz="quarter" idx="21" hasCustomPrompt="1"/>
          </p:nvPr>
        </p:nvSpPr>
        <p:spPr>
          <a:xfrm>
            <a:off x="958661" y="1142449"/>
            <a:ext cx="3606801" cy="857881"/>
          </a:xfrm>
          <a:prstGeom prst="rect">
            <a:avLst/>
          </a:prstGeom>
        </p:spPr>
        <p:txBody>
          <a:bodyPr anchor="ctr">
            <a:noAutofit/>
          </a:bodyPr>
          <a:lstStyle>
            <a:lvl1pPr algn="ctr">
              <a:defRPr sz="5000">
                <a:solidFill>
                  <a:srgbClr val="5E5E5E"/>
                </a:solidFill>
              </a:defRPr>
            </a:lvl1pPr>
          </a:lstStyle>
          <a:p>
            <a:r>
              <a:t>Xxxxxxxxxx</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1_Thanks">
    <p:spTree>
      <p:nvGrpSpPr>
        <p:cNvPr id="1" name=""/>
        <p:cNvGrpSpPr/>
        <p:nvPr/>
      </p:nvGrpSpPr>
      <p:grpSpPr>
        <a:xfrm>
          <a:off x="0" y="0"/>
          <a:ext cx="0" cy="0"/>
          <a:chOff x="0" y="0"/>
          <a:chExt cx="0" cy="0"/>
        </a:xfrm>
      </p:grpSpPr>
      <p:sp>
        <p:nvSpPr>
          <p:cNvPr id="36" name="THANKS"/>
          <p:cNvSpPr txBox="1">
            <a:spLocks noGrp="1"/>
          </p:cNvSpPr>
          <p:nvPr>
            <p:ph type="body" sz="quarter" idx="21" hasCustomPrompt="1"/>
          </p:nvPr>
        </p:nvSpPr>
        <p:spPr>
          <a:xfrm>
            <a:off x="4052432" y="6081748"/>
            <a:ext cx="5120069" cy="1552504"/>
          </a:xfrm>
          <a:prstGeom prst="rect">
            <a:avLst/>
          </a:prstGeom>
        </p:spPr>
        <p:txBody>
          <a:bodyPr anchor="ctr">
            <a:noAutofit/>
          </a:bodyPr>
          <a:lstStyle>
            <a:lvl1pPr algn="ctr">
              <a:defRPr sz="9500">
                <a:solidFill>
                  <a:srgbClr val="FFFFFF"/>
                </a:solidFill>
              </a:defRPr>
            </a:lvl1pPr>
          </a:lstStyle>
          <a:p>
            <a:r>
              <a:t>THANKS</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D1E9CB-D238-6D32-9698-EFB980D0807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AA17254-8208-32D4-1C35-AF84EA905131}"/>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0BF27D6-D529-E0D8-2CAB-C042A31F3AA7}"/>
              </a:ext>
            </a:extLst>
          </p:cNvPr>
          <p:cNvSpPr>
            <a:spLocks noGrp="1"/>
          </p:cNvSpPr>
          <p:nvPr>
            <p:ph type="dt" sz="half" idx="10"/>
          </p:nvPr>
        </p:nvSpPr>
        <p:spPr/>
        <p:txBody>
          <a:bodyPr/>
          <a:lstStyle/>
          <a:p>
            <a:fld id="{A999E21D-FD1B-C749-8589-BF386D37D9F6}" type="datetimeFigureOut">
              <a:rPr kumimoji="1" lang="zh-CN" altLang="en-US" smtClean="0"/>
              <a:t>2024/4/1</a:t>
            </a:fld>
            <a:endParaRPr kumimoji="1" lang="zh-CN" altLang="en-US"/>
          </a:p>
        </p:txBody>
      </p:sp>
      <p:sp>
        <p:nvSpPr>
          <p:cNvPr id="5" name="页脚占位符 4">
            <a:extLst>
              <a:ext uri="{FF2B5EF4-FFF2-40B4-BE49-F238E27FC236}">
                <a16:creationId xmlns:a16="http://schemas.microsoft.com/office/drawing/2014/main" id="{CBB547B5-3EEA-5C01-AD91-3D60FC98851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9F45611-C7C9-ECD2-133E-F7B6A0F5A071}"/>
              </a:ext>
            </a:extLst>
          </p:cNvPr>
          <p:cNvSpPr>
            <a:spLocks noGrp="1"/>
          </p:cNvSpPr>
          <p:nvPr>
            <p:ph type="sldNum" sz="quarter" idx="12"/>
          </p:nvPr>
        </p:nvSpPr>
        <p:spPr/>
        <p:txBody>
          <a:bodyPr/>
          <a:lstStyle/>
          <a:p>
            <a:fld id="{6DD1BE96-9459-3D4B-8789-9711DBE46DD5}" type="slidenum">
              <a:rPr kumimoji="1" lang="zh-CN" altLang="en-US" smtClean="0"/>
              <a:t>‹#›</a:t>
            </a:fld>
            <a:endParaRPr kumimoji="1" lang="zh-CN" altLang="en-US"/>
          </a:p>
        </p:txBody>
      </p:sp>
    </p:spTree>
    <p:extLst>
      <p:ext uri="{BB962C8B-B14F-4D97-AF65-F5344CB8AC3E}">
        <p14:creationId xmlns:p14="http://schemas.microsoft.com/office/powerpoint/2010/main" val="3742209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B3A6C-DA46-76D9-A5B9-4B9E73C56355}"/>
              </a:ext>
            </a:extLst>
          </p:cNvPr>
          <p:cNvSpPr>
            <a:spLocks noGrp="1"/>
          </p:cNvSpPr>
          <p:nvPr>
            <p:ph type="ctrTitle"/>
          </p:nvPr>
        </p:nvSpPr>
        <p:spPr>
          <a:xfrm>
            <a:off x="3048000" y="2244725"/>
            <a:ext cx="18288000" cy="47752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24AB920-D854-76DB-B077-85443EBF08A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49E6409-A7BF-BAA6-E2DB-90FCB795D410}"/>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5" name="页脚占位符 4">
            <a:extLst>
              <a:ext uri="{FF2B5EF4-FFF2-40B4-BE49-F238E27FC236}">
                <a16:creationId xmlns:a16="http://schemas.microsoft.com/office/drawing/2014/main" id="{CD395887-8D59-FD38-73D1-D972855D071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02579EF-6A33-B1E4-D5AB-E52F94AD548A}"/>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4204722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059137-27A6-45DF-CD3C-BB95399C4001}"/>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3" name="页脚占位符 2">
            <a:extLst>
              <a:ext uri="{FF2B5EF4-FFF2-40B4-BE49-F238E27FC236}">
                <a16:creationId xmlns:a16="http://schemas.microsoft.com/office/drawing/2014/main" id="{C1A4F8D4-4F1B-943F-32E8-D13045A957C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43FE391-C548-48CA-C161-77E9B4577C20}"/>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2029161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B3A6C-DA46-76D9-A5B9-4B9E73C56355}"/>
              </a:ext>
            </a:extLst>
          </p:cNvPr>
          <p:cNvSpPr>
            <a:spLocks noGrp="1"/>
          </p:cNvSpPr>
          <p:nvPr>
            <p:ph type="ctrTitle"/>
          </p:nvPr>
        </p:nvSpPr>
        <p:spPr>
          <a:xfrm>
            <a:off x="3048000" y="2244725"/>
            <a:ext cx="18288000" cy="47752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24AB920-D854-76DB-B077-85443EBF08A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49E6409-A7BF-BAA6-E2DB-90FCB795D410}"/>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5" name="页脚占位符 4">
            <a:extLst>
              <a:ext uri="{FF2B5EF4-FFF2-40B4-BE49-F238E27FC236}">
                <a16:creationId xmlns:a16="http://schemas.microsoft.com/office/drawing/2014/main" id="{CD395887-8D59-FD38-73D1-D972855D071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02579EF-6A33-B1E4-D5AB-E52F94AD548A}"/>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375980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9F86B-3D7C-5D94-D57B-A4B8B986806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B06B2A5-BFD5-ECEF-6CD4-B55502EB5E5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3624A89-901E-31F9-CCE7-79D4767C045D}"/>
              </a:ext>
            </a:extLst>
          </p:cNvPr>
          <p:cNvSpPr>
            <a:spLocks noGrp="1"/>
          </p:cNvSpPr>
          <p:nvPr>
            <p:ph type="dt" sz="half" idx="10"/>
          </p:nvPr>
        </p:nvSpPr>
        <p:spPr/>
        <p:txBody>
          <a:bodyPr/>
          <a:lstStyle/>
          <a:p>
            <a:fld id="{E933E40B-E378-3445-9A52-82BE98E9FB76}" type="datetimeFigureOut">
              <a:rPr kumimoji="1" lang="zh-CN" altLang="en-US" smtClean="0"/>
              <a:t>2024/4/1</a:t>
            </a:fld>
            <a:endParaRPr kumimoji="1" lang="zh-CN" altLang="en-US"/>
          </a:p>
        </p:txBody>
      </p:sp>
      <p:sp>
        <p:nvSpPr>
          <p:cNvPr id="5" name="页脚占位符 4">
            <a:extLst>
              <a:ext uri="{FF2B5EF4-FFF2-40B4-BE49-F238E27FC236}">
                <a16:creationId xmlns:a16="http://schemas.microsoft.com/office/drawing/2014/main" id="{C8835F79-39F9-763A-E7CD-DC491260DF1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1FEC5B5-BCFD-5C8E-2440-CC8219C0DC55}"/>
              </a:ext>
            </a:extLst>
          </p:cNvPr>
          <p:cNvSpPr>
            <a:spLocks noGrp="1"/>
          </p:cNvSpPr>
          <p:nvPr>
            <p:ph type="sldNum" sz="quarter" idx="12"/>
          </p:nvPr>
        </p:nvSpPr>
        <p:spPr/>
        <p:txBody>
          <a:body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1911422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1206496" y="2574991"/>
            <a:ext cx="21971004" cy="4648201"/>
          </a:xfrm>
          <a:prstGeom prst="rect">
            <a:avLst/>
          </a:prstGeom>
          <a:ln w="12700">
            <a:miter lim="400000"/>
          </a:ln>
        </p:spPr>
        <p:txBody>
          <a:bodyPr lIns="50800" tIns="50800" rIns="50800" bIns="50800" anchor="b">
            <a:normAutofit/>
          </a:bodyPr>
          <a:lstStyle/>
          <a:p>
            <a:r>
              <a:t>Presentation Title</a:t>
            </a:r>
          </a:p>
        </p:txBody>
      </p:sp>
      <p:sp>
        <p:nvSpPr>
          <p:cNvPr id="3" name="Body Level One…"/>
          <p:cNvSpPr txBox="1">
            <a:spLocks noGrp="1"/>
          </p:cNvSpPr>
          <p:nvPr>
            <p:ph type="body" idx="1" hasCustomPrompt="1"/>
          </p:nvPr>
        </p:nvSpPr>
        <p:spPr>
          <a:xfrm>
            <a:off x="1201342" y="7223190"/>
            <a:ext cx="21971001" cy="1905001"/>
          </a:xfrm>
          <a:prstGeom prst="rect">
            <a:avLst/>
          </a:prstGeom>
          <a:ln w="12700">
            <a:miter lim="400000"/>
          </a:ln>
        </p:spPr>
        <p:txBody>
          <a:bodyPr lIns="50800" tIns="50800" rIns="50800" bIns="50800">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 id="2147483668" r:id="rId7"/>
  </p:sldLayoutIdLst>
  <p:transition spd="med"/>
  <p:txStyles>
    <p:titleStyle>
      <a:lvl1pPr marL="0" marR="0" indent="0" algn="l" defTabSz="2438400" rtl="0" latinLnBrk="0">
        <a:lnSpc>
          <a:spcPct val="80000"/>
        </a:lnSpc>
        <a:spcBef>
          <a:spcPts val="0"/>
        </a:spcBef>
        <a:spcAft>
          <a:spcPts val="0"/>
        </a:spcAft>
        <a:buClrTx/>
        <a:buSzTx/>
        <a:buFontTx/>
        <a:buNone/>
        <a:defRPr sz="11600" b="1" i="0" u="none" strike="noStrike" cap="none" spc="-232" baseline="0">
          <a:solidFill>
            <a:srgbClr val="000000"/>
          </a:solidFill>
          <a:uFillTx/>
          <a:latin typeface="+mn-lt"/>
          <a:ea typeface="+mn-ea"/>
          <a:cs typeface="+mn-cs"/>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11600" b="1" i="0" u="none" strike="noStrike" cap="none" spc="-232"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11600" b="1" i="0" u="none" strike="noStrike" cap="none" spc="-232"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11600" b="1" i="0" u="none" strike="noStrike" cap="none" spc="-232"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11600" b="1" i="0" u="none" strike="noStrike" cap="none" spc="-232"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11600" b="1" i="0" u="none" strike="noStrike" cap="none" spc="-232"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11600" b="1" i="0" u="none" strike="noStrike" cap="none" spc="-232"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11600" b="1" i="0" u="none" strike="noStrike" cap="none" spc="-232"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11600" b="1" i="0" u="none" strike="noStrike" cap="none" spc="-232" baseline="0">
          <a:solidFill>
            <a:srgbClr val="000000"/>
          </a:solidFill>
          <a:uFillTx/>
          <a:latin typeface="+mn-lt"/>
          <a:ea typeface="+mn-ea"/>
          <a:cs typeface="+mn-cs"/>
          <a:sym typeface="Helvetica Neue" panose="02000503000000020004"/>
        </a:defRPr>
      </a:lvl9pPr>
    </p:titleStyle>
    <p:bodyStyle>
      <a:lvl1pPr marL="0" marR="0" indent="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52CB42B-D7A6-CC6A-41CF-13674E44BC8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FA5236B-0E5F-2A06-D5EC-41F440E2E338}"/>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120D537-EBE7-B118-9533-DDAE37AE84B2}"/>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E933E40B-E378-3445-9A52-82BE98E9FB76}" type="datetimeFigureOut">
              <a:rPr kumimoji="1" lang="zh-CN" altLang="en-US" smtClean="0"/>
              <a:t>2024/4/1</a:t>
            </a:fld>
            <a:endParaRPr kumimoji="1" lang="zh-CN" altLang="en-US"/>
          </a:p>
        </p:txBody>
      </p:sp>
      <p:sp>
        <p:nvSpPr>
          <p:cNvPr id="5" name="页脚占位符 4">
            <a:extLst>
              <a:ext uri="{FF2B5EF4-FFF2-40B4-BE49-F238E27FC236}">
                <a16:creationId xmlns:a16="http://schemas.microsoft.com/office/drawing/2014/main" id="{CC330EA9-2D5A-5354-09F2-7BD2AB29769F}"/>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A9A6522A-CFF5-744A-FAE6-CAD2EF4A8B4D}"/>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14B487AB-2E62-AC41-875C-D200F6C8CFCF}" type="slidenum">
              <a:rPr kumimoji="1" lang="zh-CN" altLang="en-US" smtClean="0"/>
              <a:t>‹#›</a:t>
            </a:fld>
            <a:endParaRPr kumimoji="1" lang="zh-CN" altLang="en-US"/>
          </a:p>
        </p:txBody>
      </p:sp>
    </p:spTree>
    <p:extLst>
      <p:ext uri="{BB962C8B-B14F-4D97-AF65-F5344CB8AC3E}">
        <p14:creationId xmlns:p14="http://schemas.microsoft.com/office/powerpoint/2010/main" val="1269982837"/>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jpeg"/><Relationship Id="rId7" Type="http://schemas.openxmlformats.org/officeDocument/2006/relationships/image" Target="../media/image58.sv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60.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0.png"/><Relationship Id="rId3" Type="http://schemas.openxmlformats.org/officeDocument/2006/relationships/image" Target="../media/image64.emf"/><Relationship Id="rId7" Type="http://schemas.openxmlformats.org/officeDocument/2006/relationships/image" Target="../media/image160.png"/><Relationship Id="rId12" Type="http://schemas.openxmlformats.org/officeDocument/2006/relationships/image" Target="../media/image21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50.png"/><Relationship Id="rId11" Type="http://schemas.openxmlformats.org/officeDocument/2006/relationships/image" Target="../media/image68.emf"/><Relationship Id="rId5" Type="http://schemas.openxmlformats.org/officeDocument/2006/relationships/image" Target="../media/image66.emf"/><Relationship Id="rId10" Type="http://schemas.openxmlformats.org/officeDocument/2006/relationships/image" Target="../media/image67.emf"/><Relationship Id="rId4" Type="http://schemas.openxmlformats.org/officeDocument/2006/relationships/image" Target="../media/image65.png"/><Relationship Id="rId9" Type="http://schemas.openxmlformats.org/officeDocument/2006/relationships/image" Target="../media/image180.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212443" y="6020413"/>
            <a:ext cx="10312941" cy="1675173"/>
          </a:xfrm>
        </p:spPr>
        <p:txBody>
          <a:bodyPr>
            <a:normAutofit fontScale="90000"/>
          </a:bodyPr>
          <a:lstStyle/>
          <a:p>
            <a:r>
              <a:rPr lang="zh-CN" altLang="en-US" sz="15000" dirty="0">
                <a:solidFill>
                  <a:schemeClr val="bg2">
                    <a:lumMod val="10000"/>
                  </a:schemeClr>
                </a:solidFill>
                <a:latin typeface="SimSong" panose="02020300000000000000" pitchFamily="18" charset="-122"/>
                <a:ea typeface="SimSong" panose="02020300000000000000" pitchFamily="18" charset="-122"/>
              </a:rPr>
              <a:t>实习转正答辩</a:t>
            </a:r>
          </a:p>
        </p:txBody>
      </p:sp>
      <p:sp>
        <p:nvSpPr>
          <p:cNvPr id="6" name="XXXX-XXXX"/>
          <p:cNvSpPr txBox="1"/>
          <p:nvPr/>
        </p:nvSpPr>
        <p:spPr>
          <a:xfrm>
            <a:off x="18345150" y="10276641"/>
            <a:ext cx="4400550" cy="907898"/>
          </a:xfrm>
          <a:prstGeom prst="rect">
            <a:avLst/>
          </a:prstGeom>
        </p:spPr>
        <p:txBody>
          <a:bodyPr/>
          <a:lstStyle>
            <a:lvl1pPr marL="0" marR="0" indent="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9pPr>
          </a:lstStyle>
          <a:p>
            <a:pPr algn="ctr" hangingPunct="1"/>
            <a:r>
              <a:rPr lang="en-US" altLang="zh-CN" b="0" dirty="0"/>
              <a:t>AI-Lab-NLP</a:t>
            </a:r>
            <a:endParaRPr lang="en-US" altLang="zh-CN" dirty="0"/>
          </a:p>
          <a:p>
            <a:pPr algn="ctr" hangingPunct="1"/>
            <a:r>
              <a:rPr lang="zh-CN" altLang="en-US" dirty="0"/>
              <a:t>何逸宸</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FAAE7A67-DDF9-D3B7-7CA0-D9D552533A54}"/>
              </a:ext>
            </a:extLst>
          </p:cNvPr>
          <p:cNvSpPr/>
          <p:nvPr/>
        </p:nvSpPr>
        <p:spPr>
          <a:xfrm>
            <a:off x="8251996" y="4936117"/>
            <a:ext cx="2681779" cy="2682965"/>
          </a:xfrm>
          <a:prstGeom prst="ellipse">
            <a:avLst/>
          </a:prstGeom>
          <a:solidFill>
            <a:srgbClr val="325AB4">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8800" dirty="0">
                <a:solidFill>
                  <a:srgbClr val="FFFFFF"/>
                </a:solidFill>
              </a:rPr>
              <a:t>02</a:t>
            </a:r>
            <a:endParaRPr lang="zh-CN" altLang="en-US" sz="4800" dirty="0">
              <a:solidFill>
                <a:srgbClr val="000000"/>
              </a:solidFill>
            </a:endParaRPr>
          </a:p>
        </p:txBody>
      </p:sp>
      <p:sp>
        <p:nvSpPr>
          <p:cNvPr id="5" name="椭圆 4">
            <a:extLst>
              <a:ext uri="{FF2B5EF4-FFF2-40B4-BE49-F238E27FC236}">
                <a16:creationId xmlns:a16="http://schemas.microsoft.com/office/drawing/2014/main" id="{75922A71-371C-3C6B-E710-23E0FB1E3BBA}"/>
              </a:ext>
            </a:extLst>
          </p:cNvPr>
          <p:cNvSpPr/>
          <p:nvPr/>
        </p:nvSpPr>
        <p:spPr>
          <a:xfrm>
            <a:off x="3043106" y="4936116"/>
            <a:ext cx="2681780" cy="2682966"/>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8800" dirty="0">
                <a:solidFill>
                  <a:srgbClr val="325AB4"/>
                </a:solidFill>
              </a:rPr>
              <a:t>01</a:t>
            </a:r>
            <a:endParaRPr lang="zh-CN" altLang="en-US" sz="8800" dirty="0">
              <a:solidFill>
                <a:srgbClr val="325AB4"/>
              </a:solidFill>
            </a:endParaRPr>
          </a:p>
        </p:txBody>
      </p:sp>
      <p:sp>
        <p:nvSpPr>
          <p:cNvPr id="6" name="椭圆 5">
            <a:extLst>
              <a:ext uri="{FF2B5EF4-FFF2-40B4-BE49-F238E27FC236}">
                <a16:creationId xmlns:a16="http://schemas.microsoft.com/office/drawing/2014/main" id="{15593B8F-F390-4F52-BC19-ED5144F87617}"/>
              </a:ext>
            </a:extLst>
          </p:cNvPr>
          <p:cNvSpPr/>
          <p:nvPr/>
        </p:nvSpPr>
        <p:spPr>
          <a:xfrm>
            <a:off x="13460885" y="4936116"/>
            <a:ext cx="2682966" cy="2682966"/>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8800" dirty="0">
                <a:solidFill>
                  <a:srgbClr val="325AB4"/>
                </a:solidFill>
              </a:rPr>
              <a:t>03</a:t>
            </a:r>
            <a:endParaRPr lang="zh-CN" altLang="en-US" sz="8800" dirty="0">
              <a:solidFill>
                <a:srgbClr val="325AB4"/>
              </a:solidFill>
            </a:endParaRPr>
          </a:p>
        </p:txBody>
      </p:sp>
      <p:sp>
        <p:nvSpPr>
          <p:cNvPr id="7" name="椭圆 6">
            <a:extLst>
              <a:ext uri="{FF2B5EF4-FFF2-40B4-BE49-F238E27FC236}">
                <a16:creationId xmlns:a16="http://schemas.microsoft.com/office/drawing/2014/main" id="{CDB66017-1456-366E-4F92-23B3A8EF6D4E}"/>
              </a:ext>
            </a:extLst>
          </p:cNvPr>
          <p:cNvSpPr/>
          <p:nvPr/>
        </p:nvSpPr>
        <p:spPr>
          <a:xfrm>
            <a:off x="18670961" y="4937303"/>
            <a:ext cx="2681779" cy="2681779"/>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8800" dirty="0">
                <a:solidFill>
                  <a:srgbClr val="325AB4"/>
                </a:solidFill>
              </a:rPr>
              <a:t>04</a:t>
            </a:r>
            <a:endParaRPr lang="zh-CN" altLang="en-US" sz="4800" dirty="0">
              <a:solidFill>
                <a:srgbClr val="000000"/>
              </a:solidFill>
            </a:endParaRPr>
          </a:p>
        </p:txBody>
      </p:sp>
      <p:sp>
        <p:nvSpPr>
          <p:cNvPr id="14" name="文本框 13">
            <a:extLst>
              <a:ext uri="{FF2B5EF4-FFF2-40B4-BE49-F238E27FC236}">
                <a16:creationId xmlns:a16="http://schemas.microsoft.com/office/drawing/2014/main" id="{3A4CB2D8-3020-A192-AB62-AB247EA02E4E}"/>
              </a:ext>
            </a:extLst>
          </p:cNvPr>
          <p:cNvSpPr txBox="1"/>
          <p:nvPr/>
        </p:nvSpPr>
        <p:spPr>
          <a:xfrm>
            <a:off x="2202770" y="8027342"/>
            <a:ext cx="4362450"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虚假信息检测</a:t>
            </a:r>
          </a:p>
        </p:txBody>
      </p:sp>
      <p:sp>
        <p:nvSpPr>
          <p:cNvPr id="15" name="文本框 14">
            <a:extLst>
              <a:ext uri="{FF2B5EF4-FFF2-40B4-BE49-F238E27FC236}">
                <a16:creationId xmlns:a16="http://schemas.microsoft.com/office/drawing/2014/main" id="{36CCF0DA-0958-EEC3-7DE3-4A00D61D3B23}"/>
              </a:ext>
            </a:extLst>
          </p:cNvPr>
          <p:cNvSpPr txBox="1"/>
          <p:nvPr/>
        </p:nvSpPr>
        <p:spPr>
          <a:xfrm>
            <a:off x="7237526" y="8027343"/>
            <a:ext cx="4710719" cy="830997"/>
          </a:xfrm>
          <a:prstGeom prst="rect">
            <a:avLst/>
          </a:prstGeom>
          <a:noFill/>
        </p:spPr>
        <p:txBody>
          <a:bodyPr wrap="square">
            <a:spAutoFit/>
          </a:bodyPr>
          <a:lstStyle/>
          <a:p>
            <a:r>
              <a:rPr lang="zh-CN" altLang="en-US" sz="4800" dirty="0">
                <a:solidFill>
                  <a:srgbClr val="3A5CB0"/>
                </a:solidFill>
                <a:latin typeface="SimHei" panose="02010609060101010101" pitchFamily="49" charset="-122"/>
                <a:ea typeface="SimHei" panose="02010609060101010101" pitchFamily="49" charset="-122"/>
              </a:rPr>
              <a:t>伪科学内容识别</a:t>
            </a:r>
          </a:p>
        </p:txBody>
      </p:sp>
      <p:sp>
        <p:nvSpPr>
          <p:cNvPr id="16" name="文本框 15">
            <a:extLst>
              <a:ext uri="{FF2B5EF4-FFF2-40B4-BE49-F238E27FC236}">
                <a16:creationId xmlns:a16="http://schemas.microsoft.com/office/drawing/2014/main" id="{B5B251A5-381D-B543-7C98-27C3D918CC7E}"/>
              </a:ext>
            </a:extLst>
          </p:cNvPr>
          <p:cNvSpPr txBox="1"/>
          <p:nvPr/>
        </p:nvSpPr>
        <p:spPr>
          <a:xfrm>
            <a:off x="12411506" y="8027343"/>
            <a:ext cx="4781724"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信源库系统搭建</a:t>
            </a:r>
          </a:p>
        </p:txBody>
      </p:sp>
      <p:sp>
        <p:nvSpPr>
          <p:cNvPr id="17" name="文本框 16">
            <a:extLst>
              <a:ext uri="{FF2B5EF4-FFF2-40B4-BE49-F238E27FC236}">
                <a16:creationId xmlns:a16="http://schemas.microsoft.com/office/drawing/2014/main" id="{2BCAF555-B728-45F7-2A49-58C97017F090}"/>
              </a:ext>
            </a:extLst>
          </p:cNvPr>
          <p:cNvSpPr txBox="1"/>
          <p:nvPr/>
        </p:nvSpPr>
        <p:spPr>
          <a:xfrm>
            <a:off x="17459018" y="8027343"/>
            <a:ext cx="5105663"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通用审核模型构建</a:t>
            </a:r>
          </a:p>
        </p:txBody>
      </p:sp>
    </p:spTree>
    <p:extLst>
      <p:ext uri="{BB962C8B-B14F-4D97-AF65-F5344CB8AC3E}">
        <p14:creationId xmlns:p14="http://schemas.microsoft.com/office/powerpoint/2010/main" val="23255847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1" y="1262646"/>
            <a:ext cx="5824911" cy="857881"/>
          </a:xfrm>
          <a:prstGeom prst="rect">
            <a:avLst/>
          </a:prstGeom>
        </p:spPr>
        <p:txBody>
          <a:bodyPr/>
          <a:lstStyle/>
          <a:p>
            <a:pPr algn="l"/>
            <a:r>
              <a:rPr lang="zh-CN" altLang="en-US" sz="6000" b="1" dirty="0">
                <a:solidFill>
                  <a:schemeClr val="bg2">
                    <a:lumMod val="10000"/>
                  </a:schemeClr>
                </a:solidFill>
                <a:effectLst/>
              </a:rPr>
              <a:t>伪科学内容识别</a:t>
            </a:r>
            <a:endParaRPr lang="en-US" altLang="zh-CN" sz="6000" b="1" dirty="0">
              <a:solidFill>
                <a:schemeClr val="bg2">
                  <a:lumMod val="10000"/>
                </a:schemeClr>
              </a:solidFill>
              <a:effectLst/>
            </a:endParaRPr>
          </a:p>
        </p:txBody>
      </p:sp>
      <p:sp>
        <p:nvSpPr>
          <p:cNvPr id="18" name="文本占位符 4"/>
          <p:cNvSpPr txBox="1"/>
          <p:nvPr/>
        </p:nvSpPr>
        <p:spPr>
          <a:xfrm>
            <a:off x="15107512" y="1182855"/>
            <a:ext cx="8922069" cy="907898"/>
          </a:xfrm>
          <a:prstGeom prst="rect">
            <a:avLst/>
          </a:prstGeom>
        </p:spPr>
        <p:txBody>
          <a:bodyPr/>
          <a:lstStyle>
            <a:lvl1pPr marL="0" marR="0" indent="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9pPr>
          </a:lstStyle>
          <a:p>
            <a:pPr hangingPunct="1"/>
            <a:r>
              <a:rPr lang="zh-CN" altLang="en-US" sz="5400" dirty="0">
                <a:solidFill>
                  <a:srgbClr val="76C2CE"/>
                </a:solidFill>
              </a:rPr>
              <a:t>保持科学理性的思考方式</a:t>
            </a:r>
          </a:p>
        </p:txBody>
      </p:sp>
      <p:sp>
        <p:nvSpPr>
          <p:cNvPr id="6" name="文本框 5"/>
          <p:cNvSpPr txBox="1"/>
          <p:nvPr/>
        </p:nvSpPr>
        <p:spPr>
          <a:xfrm>
            <a:off x="916131" y="2635643"/>
            <a:ext cx="10587021" cy="3016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200" b="1" i="0" dirty="0">
                <a:solidFill>
                  <a:schemeClr val="bg2">
                    <a:lumMod val="10000"/>
                  </a:schemeClr>
                </a:solidFill>
                <a:effectLst/>
                <a:latin typeface="SimHei" panose="02010609060101010101" pitchFamily="49" charset="-122"/>
                <a:ea typeface="SimHei" panose="02010609060101010101" pitchFamily="49" charset="-122"/>
              </a:rPr>
              <a:t>伪科学谣言为什么会被传播</a:t>
            </a:r>
            <a:endParaRPr lang="en-US" altLang="zh-CN" sz="3200" b="1" i="0" dirty="0">
              <a:solidFill>
                <a:schemeClr val="bg2">
                  <a:lumMod val="10000"/>
                </a:schemeClr>
              </a:solidFill>
              <a:effectLst/>
              <a:latin typeface="SimHei" panose="02010609060101010101" pitchFamily="49" charset="-122"/>
              <a:ea typeface="SimHei" panose="02010609060101010101" pitchFamily="49" charset="-122"/>
            </a:endParaRPr>
          </a:p>
          <a:p>
            <a:pPr algn="l">
              <a:spcBef>
                <a:spcPts val="900"/>
              </a:spcBef>
              <a:spcAft>
                <a:spcPts val="900"/>
              </a:spcAft>
            </a:pPr>
            <a:r>
              <a:rPr lang="zh-CN" altLang="en-US" sz="3200" dirty="0">
                <a:solidFill>
                  <a:schemeClr val="bg2">
                    <a:lumMod val="10000"/>
                  </a:schemeClr>
                </a:solidFill>
                <a:latin typeface="Helvetica" pitchFamily="2" charset="0"/>
              </a:rPr>
              <a:t>内容披着“科学”外衣，具有强</a:t>
            </a:r>
            <a:r>
              <a:rPr lang="zh-CN" altLang="en-US" sz="3200" dirty="0">
                <a:solidFill>
                  <a:srgbClr val="FF0000"/>
                </a:solidFill>
                <a:latin typeface="Helvetica" pitchFamily="2" charset="0"/>
              </a:rPr>
              <a:t>迷惑性</a:t>
            </a:r>
            <a:endParaRPr lang="en-US" altLang="zh-CN" sz="3200" dirty="0">
              <a:solidFill>
                <a:srgbClr val="FF0000"/>
              </a:solidFill>
              <a:latin typeface="Helvetica" pitchFamily="2" charset="0"/>
            </a:endParaRPr>
          </a:p>
          <a:p>
            <a:pPr algn="l">
              <a:spcBef>
                <a:spcPts val="900"/>
              </a:spcBef>
              <a:spcAft>
                <a:spcPts val="900"/>
              </a:spcAft>
            </a:pPr>
            <a:r>
              <a:rPr lang="zh-CN" altLang="en-US" sz="3200" dirty="0">
                <a:solidFill>
                  <a:schemeClr val="bg2">
                    <a:lumMod val="10000"/>
                  </a:schemeClr>
                </a:solidFill>
                <a:latin typeface="Helvetica" pitchFamily="2" charset="0"/>
              </a:rPr>
              <a:t>网络</a:t>
            </a:r>
            <a:r>
              <a:rPr lang="zh-CN" altLang="en-US" sz="3200" b="0" i="0" dirty="0">
                <a:solidFill>
                  <a:schemeClr val="bg2">
                    <a:lumMod val="10000"/>
                  </a:schemeClr>
                </a:solidFill>
                <a:effectLst/>
                <a:latin typeface="Helvetica" pitchFamily="2" charset="0"/>
              </a:rPr>
              <a:t>平台提供</a:t>
            </a:r>
            <a:r>
              <a:rPr lang="zh-CN" altLang="en-US" sz="3200" b="0" i="0" dirty="0">
                <a:solidFill>
                  <a:srgbClr val="FF0000"/>
                </a:solidFill>
                <a:effectLst/>
                <a:latin typeface="Helvetica" pitchFamily="2" charset="0"/>
              </a:rPr>
              <a:t>迅速爆炸</a:t>
            </a:r>
            <a:r>
              <a:rPr lang="zh-CN" altLang="en-US" sz="3200" b="0" i="0" dirty="0">
                <a:solidFill>
                  <a:schemeClr val="bg2">
                    <a:lumMod val="10000"/>
                  </a:schemeClr>
                </a:solidFill>
                <a:effectLst/>
                <a:latin typeface="Helvetica" pitchFamily="2" charset="0"/>
              </a:rPr>
              <a:t>性传播的渠道</a:t>
            </a:r>
            <a:endParaRPr lang="en-US" altLang="zh-CN" sz="3200" b="0" i="0" dirty="0">
              <a:solidFill>
                <a:srgbClr val="FF0000"/>
              </a:solidFill>
              <a:effectLst/>
              <a:latin typeface="Helvetica" pitchFamily="2" charset="0"/>
            </a:endParaRPr>
          </a:p>
          <a:p>
            <a:pPr algn="l"/>
            <a:r>
              <a:rPr lang="zh-CN" altLang="en-US" sz="3200" dirty="0">
                <a:solidFill>
                  <a:schemeClr val="bg2">
                    <a:lumMod val="10000"/>
                  </a:schemeClr>
                </a:solidFill>
                <a:latin typeface="Helvetica" pitchFamily="2" charset="0"/>
              </a:rPr>
              <a:t>读者</a:t>
            </a:r>
            <a:r>
              <a:rPr lang="zh-CN" altLang="en-US" sz="3200" b="0" i="0" dirty="0">
                <a:solidFill>
                  <a:schemeClr val="bg2">
                    <a:lumMod val="10000"/>
                  </a:schemeClr>
                </a:solidFill>
                <a:effectLst/>
                <a:latin typeface="Helvetica" pitchFamily="2" charset="0"/>
              </a:rPr>
              <a:t>出于“</a:t>
            </a:r>
            <a:r>
              <a:rPr lang="zh-CN" altLang="en-US" sz="3200" b="0" i="0" dirty="0">
                <a:solidFill>
                  <a:srgbClr val="FF0000"/>
                </a:solidFill>
                <a:effectLst/>
                <a:latin typeface="Helvetica" pitchFamily="2" charset="0"/>
              </a:rPr>
              <a:t>宁可信其有，不可信其无</a:t>
            </a:r>
            <a:r>
              <a:rPr lang="zh-CN" altLang="en-US" sz="3200" b="0" i="0" dirty="0">
                <a:solidFill>
                  <a:schemeClr val="bg2">
                    <a:lumMod val="10000"/>
                  </a:schemeClr>
                </a:solidFill>
                <a:effectLst/>
                <a:latin typeface="Helvetica" pitchFamily="2" charset="0"/>
              </a:rPr>
              <a:t>”的避害思维，很少刨根问底、追问究竟</a:t>
            </a:r>
            <a:endParaRPr lang="en-US" altLang="zh-CN" sz="3200" b="0" i="0" dirty="0">
              <a:solidFill>
                <a:schemeClr val="bg2">
                  <a:lumMod val="10000"/>
                </a:schemeClr>
              </a:solidFill>
              <a:effectLst/>
              <a:latin typeface="Helvetica" pitchFamily="2" charset="0"/>
            </a:endParaRPr>
          </a:p>
        </p:txBody>
      </p:sp>
      <p:sp>
        <p:nvSpPr>
          <p:cNvPr id="8" name="文本框 7"/>
          <p:cNvSpPr txBox="1"/>
          <p:nvPr/>
        </p:nvSpPr>
        <p:spPr>
          <a:xfrm>
            <a:off x="11745497" y="2635643"/>
            <a:ext cx="12284084" cy="3016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200" b="1" dirty="0">
                <a:solidFill>
                  <a:schemeClr val="bg2">
                    <a:lumMod val="10000"/>
                  </a:schemeClr>
                </a:solidFill>
                <a:effectLst/>
                <a:latin typeface="SimHei" panose="02010609060101010101" pitchFamily="49" charset="-122"/>
                <a:ea typeface="SimHei" panose="02010609060101010101" pitchFamily="49" charset="-122"/>
              </a:rPr>
              <a:t>识别科学谣言的意义</a:t>
            </a:r>
            <a:endParaRPr lang="en-US" altLang="zh-CN" sz="3200" b="1" dirty="0">
              <a:solidFill>
                <a:schemeClr val="bg2">
                  <a:lumMod val="10000"/>
                </a:schemeClr>
              </a:solidFill>
              <a:effectLst/>
              <a:latin typeface="SimHei" panose="02010609060101010101" pitchFamily="49" charset="-122"/>
              <a:ea typeface="SimHei" panose="02010609060101010101" pitchFamily="49" charset="-122"/>
            </a:endParaRPr>
          </a:p>
          <a:p>
            <a:pPr algn="l">
              <a:spcBef>
                <a:spcPts val="900"/>
              </a:spcBef>
              <a:spcAft>
                <a:spcPts val="900"/>
              </a:spcAft>
            </a:pPr>
            <a:r>
              <a:rPr lang="zh-CN" altLang="en-US" sz="3200" dirty="0">
                <a:solidFill>
                  <a:schemeClr val="bg2">
                    <a:lumMod val="10000"/>
                  </a:schemeClr>
                </a:solidFill>
                <a:latin typeface="Helvetica" pitchFamily="2" charset="0"/>
              </a:rPr>
              <a:t>减少伪科学内容对个人带来的</a:t>
            </a:r>
            <a:r>
              <a:rPr lang="zh-CN" altLang="en-US" sz="3200" dirty="0">
                <a:solidFill>
                  <a:srgbClr val="FF0000"/>
                </a:solidFill>
                <a:latin typeface="Helvetica" pitchFamily="2" charset="0"/>
              </a:rPr>
              <a:t>健康</a:t>
            </a:r>
            <a:r>
              <a:rPr lang="zh-CN" altLang="en-US" sz="3200" dirty="0">
                <a:solidFill>
                  <a:schemeClr val="bg2">
                    <a:lumMod val="10000"/>
                  </a:schemeClr>
                </a:solidFill>
                <a:latin typeface="Helvetica" pitchFamily="2" charset="0"/>
              </a:rPr>
              <a:t>和</a:t>
            </a:r>
            <a:r>
              <a:rPr lang="zh-CN" altLang="en-US" sz="3200" dirty="0">
                <a:solidFill>
                  <a:srgbClr val="FF0000"/>
                </a:solidFill>
                <a:latin typeface="Helvetica" pitchFamily="2" charset="0"/>
              </a:rPr>
              <a:t>经济</a:t>
            </a:r>
            <a:r>
              <a:rPr lang="zh-CN" altLang="en-US" sz="3200" dirty="0">
                <a:solidFill>
                  <a:schemeClr val="bg2">
                    <a:lumMod val="10000"/>
                  </a:schemeClr>
                </a:solidFill>
                <a:latin typeface="Helvetica" pitchFamily="2" charset="0"/>
              </a:rPr>
              <a:t>利益的损失</a:t>
            </a:r>
            <a:endParaRPr lang="en-US" altLang="zh-CN" sz="3200" dirty="0">
              <a:solidFill>
                <a:schemeClr val="bg2">
                  <a:lumMod val="10000"/>
                </a:schemeClr>
              </a:solidFill>
              <a:latin typeface="Helvetica" pitchFamily="2" charset="0"/>
            </a:endParaRPr>
          </a:p>
          <a:p>
            <a:pPr algn="l">
              <a:spcBef>
                <a:spcPts val="900"/>
              </a:spcBef>
              <a:spcAft>
                <a:spcPts val="900"/>
              </a:spcAft>
            </a:pPr>
            <a:r>
              <a:rPr lang="zh-CN" altLang="en-US" sz="3200" dirty="0">
                <a:solidFill>
                  <a:srgbClr val="FF0000"/>
                </a:solidFill>
                <a:latin typeface="Helvetica" pitchFamily="2" charset="0"/>
              </a:rPr>
              <a:t>不做谣言的传播者</a:t>
            </a:r>
            <a:r>
              <a:rPr lang="zh-CN" altLang="en-US" sz="3200" dirty="0">
                <a:solidFill>
                  <a:schemeClr val="bg2">
                    <a:lumMod val="10000"/>
                  </a:schemeClr>
                </a:solidFill>
                <a:latin typeface="Helvetica" pitchFamily="2" charset="0"/>
              </a:rPr>
              <a:t>，对有害内容进行阻击，维护健康的网络环境</a:t>
            </a:r>
          </a:p>
          <a:p>
            <a:pPr algn="l"/>
            <a:r>
              <a:rPr lang="zh-CN" altLang="en-US" sz="3200" dirty="0">
                <a:solidFill>
                  <a:schemeClr val="bg2">
                    <a:lumMod val="10000"/>
                  </a:schemeClr>
                </a:solidFill>
                <a:effectLst/>
              </a:rPr>
              <a:t>扩大</a:t>
            </a:r>
            <a:r>
              <a:rPr lang="zh-CN" altLang="en-US" sz="3200" dirty="0">
                <a:solidFill>
                  <a:srgbClr val="FF0000"/>
                </a:solidFill>
                <a:effectLst/>
              </a:rPr>
              <a:t>优质内容</a:t>
            </a:r>
            <a:r>
              <a:rPr lang="zh-CN" altLang="en-US" sz="3200" dirty="0">
                <a:solidFill>
                  <a:schemeClr val="bg2">
                    <a:lumMod val="10000"/>
                  </a:schemeClr>
                </a:solidFill>
                <a:effectLst/>
              </a:rPr>
              <a:t>的运营、传播、推广等动作，同时在谣言治理，危险账号拦截等方面有一些</a:t>
            </a:r>
            <a:r>
              <a:rPr lang="zh-CN" altLang="en-US" sz="3200" dirty="0">
                <a:solidFill>
                  <a:srgbClr val="FF0000"/>
                </a:solidFill>
                <a:effectLst/>
              </a:rPr>
              <a:t>针对性</a:t>
            </a:r>
            <a:r>
              <a:rPr lang="zh-CN" altLang="en-US" sz="3200" dirty="0">
                <a:solidFill>
                  <a:schemeClr val="bg2">
                    <a:lumMod val="10000"/>
                  </a:schemeClr>
                </a:solidFill>
                <a:effectLst/>
              </a:rPr>
              <a:t>的对策</a:t>
            </a:r>
            <a:r>
              <a:rPr lang="zh-CN" altLang="en-US" sz="3200" b="1" dirty="0">
                <a:solidFill>
                  <a:srgbClr val="FF0000"/>
                </a:solidFill>
              </a:rPr>
              <a:t>     </a:t>
            </a:r>
            <a:endParaRPr lang="zh-CN" altLang="en-US" sz="3200" b="1" dirty="0">
              <a:solidFill>
                <a:schemeClr val="bg2">
                  <a:lumMod val="10000"/>
                </a:schemeClr>
              </a:solidFill>
              <a:effectLst/>
            </a:endParaRPr>
          </a:p>
        </p:txBody>
      </p:sp>
      <p:grpSp>
        <p:nvGrpSpPr>
          <p:cNvPr id="9" name="组合 8"/>
          <p:cNvGrpSpPr/>
          <p:nvPr/>
        </p:nvGrpSpPr>
        <p:grpSpPr>
          <a:xfrm>
            <a:off x="720034" y="5651853"/>
            <a:ext cx="22943932" cy="7869594"/>
            <a:chOff x="-1" y="4962549"/>
            <a:chExt cx="24384000" cy="8363526"/>
          </a:xfrm>
        </p:grpSpPr>
        <p:pic>
          <p:nvPicPr>
            <p:cNvPr id="10" name="图片 9"/>
            <p:cNvPicPr>
              <a:picLocks noChangeAspect="1"/>
            </p:cNvPicPr>
            <p:nvPr/>
          </p:nvPicPr>
          <p:blipFill rotWithShape="1">
            <a:blip r:embed="rId3"/>
            <a:srcRect b="91272"/>
            <a:stretch>
              <a:fillRect/>
            </a:stretch>
          </p:blipFill>
          <p:spPr>
            <a:xfrm>
              <a:off x="-1" y="4962549"/>
              <a:ext cx="24384000" cy="907899"/>
            </a:xfrm>
            <a:prstGeom prst="rect">
              <a:avLst/>
            </a:prstGeom>
          </p:spPr>
        </p:pic>
        <p:pic>
          <p:nvPicPr>
            <p:cNvPr id="11" name="图片 10"/>
            <p:cNvPicPr>
              <a:picLocks noChangeAspect="1"/>
            </p:cNvPicPr>
            <p:nvPr/>
          </p:nvPicPr>
          <p:blipFill rotWithShape="1">
            <a:blip r:embed="rId3"/>
            <a:srcRect t="18634" b="9694"/>
            <a:stretch>
              <a:fillRect/>
            </a:stretch>
          </p:blipFill>
          <p:spPr>
            <a:xfrm>
              <a:off x="-1" y="5870449"/>
              <a:ext cx="24384000" cy="7455626"/>
            </a:xfrm>
            <a:prstGeom prst="rect">
              <a:avLst/>
            </a:prstGeom>
          </p:spPr>
        </p:pic>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1" y="1262646"/>
            <a:ext cx="5824911" cy="857881"/>
          </a:xfrm>
          <a:prstGeom prst="rect">
            <a:avLst/>
          </a:prstGeom>
        </p:spPr>
        <p:txBody>
          <a:bodyPr/>
          <a:lstStyle/>
          <a:p>
            <a:pPr algn="l"/>
            <a:r>
              <a:rPr lang="zh-CN" altLang="en-US" sz="6000" b="1" dirty="0">
                <a:solidFill>
                  <a:schemeClr val="bg2">
                    <a:lumMod val="10000"/>
                  </a:schemeClr>
                </a:solidFill>
                <a:effectLst/>
              </a:rPr>
              <a:t>伪科学内容识别</a:t>
            </a:r>
            <a:endParaRPr lang="en-US" altLang="zh-CN" sz="6000" b="1" dirty="0">
              <a:solidFill>
                <a:schemeClr val="bg2">
                  <a:lumMod val="10000"/>
                </a:schemeClr>
              </a:solidFill>
              <a:effectLst/>
            </a:endParaRPr>
          </a:p>
        </p:txBody>
      </p:sp>
      <p:grpSp>
        <p:nvGrpSpPr>
          <p:cNvPr id="11" name="组合 10"/>
          <p:cNvGrpSpPr/>
          <p:nvPr/>
        </p:nvGrpSpPr>
        <p:grpSpPr>
          <a:xfrm>
            <a:off x="12107292" y="9345923"/>
            <a:ext cx="11912471" cy="4254454"/>
            <a:chOff x="1688676" y="3572933"/>
            <a:chExt cx="14224000" cy="5080000"/>
          </a:xfrm>
        </p:grpSpPr>
        <p:pic>
          <p:nvPicPr>
            <p:cNvPr id="2" name="图片 1"/>
            <p:cNvPicPr>
              <a:picLocks noChangeAspect="1"/>
            </p:cNvPicPr>
            <p:nvPr/>
          </p:nvPicPr>
          <p:blipFill>
            <a:blip r:embed="rId3"/>
            <a:stretch>
              <a:fillRect/>
            </a:stretch>
          </p:blipFill>
          <p:spPr>
            <a:xfrm>
              <a:off x="1688676" y="3572933"/>
              <a:ext cx="3556000" cy="5080000"/>
            </a:xfrm>
            <a:prstGeom prst="rect">
              <a:avLst/>
            </a:prstGeom>
          </p:spPr>
        </p:pic>
        <p:pic>
          <p:nvPicPr>
            <p:cNvPr id="6" name="图片 5"/>
            <p:cNvPicPr>
              <a:picLocks noChangeAspect="1"/>
            </p:cNvPicPr>
            <p:nvPr/>
          </p:nvPicPr>
          <p:blipFill>
            <a:blip r:embed="rId4"/>
            <a:stretch>
              <a:fillRect/>
            </a:stretch>
          </p:blipFill>
          <p:spPr>
            <a:xfrm>
              <a:off x="8800676" y="3572933"/>
              <a:ext cx="3556000" cy="5080000"/>
            </a:xfrm>
            <a:prstGeom prst="rect">
              <a:avLst/>
            </a:prstGeom>
          </p:spPr>
        </p:pic>
        <p:pic>
          <p:nvPicPr>
            <p:cNvPr id="7" name="图片 6"/>
            <p:cNvPicPr>
              <a:picLocks noChangeAspect="1"/>
            </p:cNvPicPr>
            <p:nvPr/>
          </p:nvPicPr>
          <p:blipFill>
            <a:blip r:embed="rId5"/>
            <a:stretch>
              <a:fillRect/>
            </a:stretch>
          </p:blipFill>
          <p:spPr>
            <a:xfrm>
              <a:off x="12356676" y="3572933"/>
              <a:ext cx="3556000" cy="5080000"/>
            </a:xfrm>
            <a:prstGeom prst="rect">
              <a:avLst/>
            </a:prstGeom>
          </p:spPr>
        </p:pic>
        <p:pic>
          <p:nvPicPr>
            <p:cNvPr id="10" name="图片 9"/>
            <p:cNvPicPr>
              <a:picLocks noChangeAspect="1"/>
            </p:cNvPicPr>
            <p:nvPr/>
          </p:nvPicPr>
          <p:blipFill>
            <a:blip r:embed="rId6"/>
            <a:stretch>
              <a:fillRect/>
            </a:stretch>
          </p:blipFill>
          <p:spPr>
            <a:xfrm>
              <a:off x="5244676" y="3572933"/>
              <a:ext cx="3556000" cy="5080000"/>
            </a:xfrm>
            <a:prstGeom prst="rect">
              <a:avLst/>
            </a:prstGeom>
          </p:spPr>
        </p:pic>
      </p:grpSp>
      <p:sp>
        <p:nvSpPr>
          <p:cNvPr id="15" name="文本框 14"/>
          <p:cNvSpPr txBox="1"/>
          <p:nvPr/>
        </p:nvSpPr>
        <p:spPr>
          <a:xfrm>
            <a:off x="12107293" y="2870640"/>
            <a:ext cx="12192000" cy="2246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2800" b="0" i="0" dirty="0">
                <a:solidFill>
                  <a:schemeClr val="bg2">
                    <a:lumMod val="10000"/>
                  </a:schemeClr>
                </a:solidFill>
                <a:effectLst/>
                <a:latin typeface="Helvetica" pitchFamily="2" charset="0"/>
              </a:rPr>
              <a:t>但是应该很少有人知道</a:t>
            </a:r>
            <a:r>
              <a:rPr lang="zh-CN" altLang="en-US" sz="2800" dirty="0">
                <a:solidFill>
                  <a:schemeClr val="bg2">
                    <a:lumMod val="10000"/>
                  </a:schemeClr>
                </a:solidFill>
                <a:latin typeface="Helvetica" pitchFamily="2" charset="0"/>
              </a:rPr>
              <a:t>，</a:t>
            </a:r>
            <a:r>
              <a:rPr lang="zh-CN" altLang="en-US" sz="2800" i="0" dirty="0">
                <a:solidFill>
                  <a:schemeClr val="bg2">
                    <a:lumMod val="10000"/>
                  </a:schemeClr>
                </a:solidFill>
                <a:effectLst/>
                <a:latin typeface="SimHei" panose="02010609060101010101" pitchFamily="49" charset="-122"/>
                <a:ea typeface="SimHei" panose="02010609060101010101" pitchFamily="49" charset="-122"/>
              </a:rPr>
              <a:t>身为科学家的焦耳其实信奉神。</a:t>
            </a:r>
            <a:endParaRPr lang="en-US" altLang="zh-CN" sz="2800" i="0" dirty="0">
              <a:solidFill>
                <a:schemeClr val="bg2">
                  <a:lumMod val="10000"/>
                </a:schemeClr>
              </a:solidFill>
              <a:effectLst/>
              <a:latin typeface="SimHei" panose="02010609060101010101" pitchFamily="49" charset="-122"/>
              <a:ea typeface="SimHei" panose="02010609060101010101" pitchFamily="49" charset="-122"/>
            </a:endParaRPr>
          </a:p>
          <a:p>
            <a:pPr algn="l"/>
            <a:endParaRPr lang="zh-CN" altLang="en-US" sz="2800" i="0" dirty="0">
              <a:solidFill>
                <a:schemeClr val="bg2">
                  <a:lumMod val="10000"/>
                </a:schemeClr>
              </a:solidFill>
              <a:effectLst/>
              <a:latin typeface="SimHei" panose="02010609060101010101" pitchFamily="49" charset="-122"/>
              <a:ea typeface="SimHei" panose="02010609060101010101" pitchFamily="49" charset="-122"/>
            </a:endParaRPr>
          </a:p>
          <a:p>
            <a:pPr algn="l"/>
            <a:r>
              <a:rPr lang="zh-CN" altLang="en-US" sz="2800" i="0" dirty="0">
                <a:solidFill>
                  <a:schemeClr val="bg2">
                    <a:lumMod val="10000"/>
                  </a:schemeClr>
                </a:solidFill>
                <a:effectLst/>
                <a:latin typeface="SimHei" panose="02010609060101010101" pitchFamily="49" charset="-122"/>
                <a:ea typeface="SimHei" panose="02010609060101010101" pitchFamily="49" charset="-122"/>
              </a:rPr>
              <a:t>事实上，很多大名鼎鼎的“老”英国科学家都信神，比如近代物理学之父牛顿、统计物理学的奠基人之一麦克斯韦、电学之父和交流电之父法拉第、热力学之父开尔文勋爵</a:t>
            </a:r>
            <a:r>
              <a:rPr lang="en-US" altLang="zh-CN" sz="2800" i="0" dirty="0">
                <a:solidFill>
                  <a:schemeClr val="bg2">
                    <a:lumMod val="10000"/>
                  </a:schemeClr>
                </a:solidFill>
                <a:effectLst/>
                <a:latin typeface="SimHei" panose="02010609060101010101" pitchFamily="49" charset="-122"/>
                <a:ea typeface="SimHei" panose="02010609060101010101" pitchFamily="49" charset="-122"/>
              </a:rPr>
              <a:t>.......</a:t>
            </a:r>
          </a:p>
        </p:txBody>
      </p:sp>
      <p:sp>
        <p:nvSpPr>
          <p:cNvPr id="17" name="文本框 16"/>
          <p:cNvSpPr txBox="1"/>
          <p:nvPr/>
        </p:nvSpPr>
        <p:spPr>
          <a:xfrm>
            <a:off x="12107293" y="5260512"/>
            <a:ext cx="12192000"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2800" b="0" i="0" dirty="0">
                <a:solidFill>
                  <a:schemeClr val="bg2">
                    <a:lumMod val="10000"/>
                  </a:schemeClr>
                </a:solidFill>
                <a:effectLst/>
                <a:latin typeface="Helvetica" pitchFamily="2" charset="0"/>
              </a:rPr>
              <a:t>好吧，超模君还是承认好了，实在不知道怎么写开头，就给大家科普了上面这个小知识。</a:t>
            </a:r>
            <a:endParaRPr lang="en-US" altLang="zh-CN" sz="2800" b="0" i="0" dirty="0">
              <a:solidFill>
                <a:schemeClr val="bg2">
                  <a:lumMod val="10000"/>
                </a:schemeClr>
              </a:solidFill>
              <a:effectLst/>
              <a:latin typeface="Helvetica" pitchFamily="2" charset="0"/>
            </a:endParaRPr>
          </a:p>
          <a:p>
            <a:pPr algn="l"/>
            <a:endParaRPr lang="zh-CN" altLang="en-US" sz="2800" b="0" i="0" dirty="0">
              <a:solidFill>
                <a:schemeClr val="bg2">
                  <a:lumMod val="10000"/>
                </a:schemeClr>
              </a:solidFill>
              <a:effectLst/>
              <a:latin typeface="Helvetica" pitchFamily="2" charset="0"/>
            </a:endParaRPr>
          </a:p>
          <a:p>
            <a:pPr algn="l"/>
            <a:r>
              <a:rPr lang="zh-CN" altLang="en-US" sz="2800" b="0" i="0" dirty="0">
                <a:solidFill>
                  <a:schemeClr val="bg2">
                    <a:lumMod val="10000"/>
                  </a:schemeClr>
                </a:solidFill>
                <a:effectLst/>
                <a:latin typeface="Helvetica" pitchFamily="2" charset="0"/>
              </a:rPr>
              <a:t>其他人都是拉来活跃气氛的，只有詹姆斯</a:t>
            </a:r>
            <a:r>
              <a:rPr lang="en-US" altLang="zh-CN" sz="2800" b="0" i="0" dirty="0">
                <a:solidFill>
                  <a:schemeClr val="bg2">
                    <a:lumMod val="10000"/>
                  </a:schemeClr>
                </a:solidFill>
                <a:effectLst/>
                <a:latin typeface="Helvetica" pitchFamily="2" charset="0"/>
              </a:rPr>
              <a:t>·</a:t>
            </a:r>
            <a:r>
              <a:rPr lang="zh-CN" altLang="en-US" sz="2800" b="0" i="0" dirty="0">
                <a:solidFill>
                  <a:schemeClr val="bg2">
                    <a:lumMod val="10000"/>
                  </a:schemeClr>
                </a:solidFill>
                <a:effectLst/>
                <a:latin typeface="Helvetica" pitchFamily="2" charset="0"/>
              </a:rPr>
              <a:t>普雷斯科特</a:t>
            </a:r>
            <a:r>
              <a:rPr lang="en-US" altLang="zh-CN" sz="2800" b="0" i="0" dirty="0">
                <a:solidFill>
                  <a:schemeClr val="bg2">
                    <a:lumMod val="10000"/>
                  </a:schemeClr>
                </a:solidFill>
                <a:effectLst/>
                <a:latin typeface="Helvetica" pitchFamily="2" charset="0"/>
              </a:rPr>
              <a:t>·</a:t>
            </a:r>
            <a:r>
              <a:rPr lang="zh-CN" altLang="en-US" sz="2800" b="0" i="0" dirty="0">
                <a:solidFill>
                  <a:schemeClr val="bg2">
                    <a:lumMod val="10000"/>
                  </a:schemeClr>
                </a:solidFill>
                <a:effectLst/>
                <a:latin typeface="Helvetica" pitchFamily="2" charset="0"/>
              </a:rPr>
              <a:t>焦耳（</a:t>
            </a:r>
            <a:r>
              <a:rPr lang="en-GB" altLang="zh-CN" sz="2800" b="0" i="0" dirty="0">
                <a:solidFill>
                  <a:schemeClr val="bg2">
                    <a:lumMod val="10000"/>
                  </a:schemeClr>
                </a:solidFill>
                <a:effectLst/>
                <a:latin typeface="Helvetica" pitchFamily="2" charset="0"/>
              </a:rPr>
              <a:t>James Prescott Joule</a:t>
            </a:r>
            <a:r>
              <a:rPr lang="zh-CN" altLang="en-GB" sz="2800" b="0" i="0" dirty="0">
                <a:solidFill>
                  <a:schemeClr val="bg2">
                    <a:lumMod val="10000"/>
                  </a:schemeClr>
                </a:solidFill>
                <a:effectLst/>
                <a:latin typeface="Helvetica" pitchFamily="2" charset="0"/>
              </a:rPr>
              <a:t>）</a:t>
            </a:r>
            <a:r>
              <a:rPr lang="zh-CN" altLang="en-US" sz="2800" b="0" i="0" dirty="0">
                <a:solidFill>
                  <a:schemeClr val="bg2">
                    <a:lumMod val="10000"/>
                  </a:schemeClr>
                </a:solidFill>
                <a:effectLst/>
                <a:latin typeface="Helvetica" pitchFamily="2" charset="0"/>
              </a:rPr>
              <a:t>才是今天的主人公。</a:t>
            </a:r>
            <a:endParaRPr lang="en-US" altLang="zh-CN" sz="2800" b="0" i="0" dirty="0">
              <a:solidFill>
                <a:schemeClr val="bg2">
                  <a:lumMod val="10000"/>
                </a:schemeClr>
              </a:solidFill>
              <a:effectLst/>
              <a:latin typeface="Helvetica" pitchFamily="2" charset="0"/>
            </a:endParaRPr>
          </a:p>
          <a:p>
            <a:pPr algn="l"/>
            <a:endParaRPr lang="en-US" altLang="zh-CN" sz="2800" dirty="0">
              <a:solidFill>
                <a:schemeClr val="bg2">
                  <a:lumMod val="10000"/>
                </a:schemeClr>
              </a:solidFill>
              <a:latin typeface="Helvetica" pitchFamily="2" charset="0"/>
            </a:endParaRPr>
          </a:p>
          <a:p>
            <a:pPr algn="l"/>
            <a:r>
              <a:rPr lang="zh-CN" altLang="en-US" sz="2800" b="0" i="0" dirty="0">
                <a:solidFill>
                  <a:schemeClr val="bg1"/>
                </a:solidFill>
                <a:effectLst/>
                <a:highlight>
                  <a:srgbClr val="000000"/>
                </a:highlight>
                <a:latin typeface="SimHei" panose="02010609060101010101" pitchFamily="49" charset="-122"/>
                <a:ea typeface="SimHei" panose="02010609060101010101" pitchFamily="49" charset="-122"/>
              </a:rPr>
              <a:t>酿酒小子</a:t>
            </a:r>
            <a:endParaRPr lang="en-US" altLang="zh-CN" sz="2800" b="0" i="0" dirty="0">
              <a:solidFill>
                <a:schemeClr val="bg1"/>
              </a:solidFill>
              <a:effectLst/>
              <a:highlight>
                <a:srgbClr val="000000"/>
              </a:highlight>
              <a:latin typeface="SimHei" panose="02010609060101010101" pitchFamily="49" charset="-122"/>
              <a:ea typeface="SimHei" panose="02010609060101010101" pitchFamily="49" charset="-122"/>
            </a:endParaRPr>
          </a:p>
          <a:p>
            <a:pPr algn="l"/>
            <a:endParaRPr lang="zh-CN" altLang="en-US" sz="2800" b="0" i="0" dirty="0">
              <a:solidFill>
                <a:schemeClr val="bg2">
                  <a:lumMod val="10000"/>
                </a:schemeClr>
              </a:solidFill>
              <a:effectLst/>
              <a:latin typeface="SimHei" panose="02010609060101010101" pitchFamily="49" charset="-122"/>
              <a:ea typeface="SimHei" panose="02010609060101010101" pitchFamily="49" charset="-122"/>
            </a:endParaRPr>
          </a:p>
          <a:p>
            <a:pPr algn="l"/>
            <a:r>
              <a:rPr lang="zh-CN" altLang="en-US" sz="2800" b="1" i="0" dirty="0">
                <a:solidFill>
                  <a:schemeClr val="bg2">
                    <a:lumMod val="10000"/>
                  </a:schemeClr>
                </a:solidFill>
                <a:effectLst/>
                <a:latin typeface="SimHei" panose="02010609060101010101" pitchFamily="49" charset="-122"/>
                <a:ea typeface="SimHei" panose="02010609060101010101" pitchFamily="49" charset="-122"/>
              </a:rPr>
              <a:t>除了信奉神，焦耳身上还有两大标签：物理学家和英国皇家学会会员。</a:t>
            </a:r>
          </a:p>
        </p:txBody>
      </p:sp>
      <p:pic>
        <p:nvPicPr>
          <p:cNvPr id="4" name="图片 3"/>
          <p:cNvPicPr>
            <a:picLocks noChangeAspect="1"/>
          </p:cNvPicPr>
          <p:nvPr/>
        </p:nvPicPr>
        <p:blipFill rotWithShape="1">
          <a:blip r:embed="rId7"/>
          <a:srcRect b="35358"/>
          <a:stretch>
            <a:fillRect/>
          </a:stretch>
        </p:blipFill>
        <p:spPr>
          <a:xfrm>
            <a:off x="782074" y="3061111"/>
            <a:ext cx="10763044" cy="10142500"/>
          </a:xfrm>
          <a:prstGeom prst="rect">
            <a:avLst/>
          </a:prstGeom>
        </p:spPr>
      </p:pic>
      <p:sp>
        <p:nvSpPr>
          <p:cNvPr id="5" name="文本框 4"/>
          <p:cNvSpPr txBox="1"/>
          <p:nvPr/>
        </p:nvSpPr>
        <p:spPr>
          <a:xfrm>
            <a:off x="3928396" y="2295905"/>
            <a:ext cx="447040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hangingPunct="0"/>
            <a:r>
              <a:rPr lang="zh-CN" altLang="en-US" sz="4400" b="1" dirty="0">
                <a:solidFill>
                  <a:srgbClr val="508CF8"/>
                </a:solidFill>
              </a:rPr>
              <a:t>写作风格</a:t>
            </a:r>
          </a:p>
        </p:txBody>
      </p:sp>
      <p:sp>
        <p:nvSpPr>
          <p:cNvPr id="8" name="文本框 7"/>
          <p:cNvSpPr txBox="1"/>
          <p:nvPr/>
        </p:nvSpPr>
        <p:spPr>
          <a:xfrm>
            <a:off x="14918405" y="2019387"/>
            <a:ext cx="629024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hangingPunct="0"/>
            <a:r>
              <a:rPr lang="zh-CN" altLang="en-US" sz="4400" b="1" dirty="0">
                <a:solidFill>
                  <a:srgbClr val="508CF8"/>
                </a:solidFill>
              </a:rPr>
              <a:t>文本、字体、排版特征</a:t>
            </a:r>
          </a:p>
        </p:txBody>
      </p:sp>
      <p:sp>
        <p:nvSpPr>
          <p:cNvPr id="12" name="文本框 11">
            <a:extLst>
              <a:ext uri="{FF2B5EF4-FFF2-40B4-BE49-F238E27FC236}">
                <a16:creationId xmlns:a16="http://schemas.microsoft.com/office/drawing/2014/main" id="{4D5A636F-98D1-CBA8-8894-952CFEA9469F}"/>
              </a:ext>
            </a:extLst>
          </p:cNvPr>
          <p:cNvSpPr txBox="1"/>
          <p:nvPr/>
        </p:nvSpPr>
        <p:spPr>
          <a:xfrm>
            <a:off x="8080431" y="1239602"/>
            <a:ext cx="316253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方法</a:t>
            </a:r>
            <a:endParaRPr lang="en-US" altLang="zh-CN" sz="5400" b="1" dirty="0">
              <a:solidFill>
                <a:srgbClr val="353535"/>
              </a:solidFill>
              <a:effectLst/>
            </a:endParaRPr>
          </a:p>
        </p:txBody>
      </p:sp>
      <p:cxnSp>
        <p:nvCxnSpPr>
          <p:cNvPr id="13" name="直线连接符 12">
            <a:extLst>
              <a:ext uri="{FF2B5EF4-FFF2-40B4-BE49-F238E27FC236}">
                <a16:creationId xmlns:a16="http://schemas.microsoft.com/office/drawing/2014/main" id="{FAA8990A-E9FA-3C39-17D4-1D6A3F488C54}"/>
              </a:ext>
            </a:extLst>
          </p:cNvPr>
          <p:cNvCxnSpPr/>
          <p:nvPr/>
        </p:nvCxnSpPr>
        <p:spPr>
          <a:xfrm>
            <a:off x="6821803"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08269880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107293" y="7323248"/>
            <a:ext cx="11912471" cy="4254454"/>
            <a:chOff x="1688676" y="3572933"/>
            <a:chExt cx="14224000" cy="5080000"/>
          </a:xfrm>
        </p:grpSpPr>
        <p:pic>
          <p:nvPicPr>
            <p:cNvPr id="2" name="图片 1"/>
            <p:cNvPicPr>
              <a:picLocks noChangeAspect="1"/>
            </p:cNvPicPr>
            <p:nvPr/>
          </p:nvPicPr>
          <p:blipFill>
            <a:blip r:embed="rId3"/>
            <a:stretch>
              <a:fillRect/>
            </a:stretch>
          </p:blipFill>
          <p:spPr>
            <a:xfrm>
              <a:off x="1688676" y="3572933"/>
              <a:ext cx="3556000" cy="5080000"/>
            </a:xfrm>
            <a:prstGeom prst="rect">
              <a:avLst/>
            </a:prstGeom>
          </p:spPr>
        </p:pic>
        <p:pic>
          <p:nvPicPr>
            <p:cNvPr id="6" name="图片 5"/>
            <p:cNvPicPr>
              <a:picLocks noChangeAspect="1"/>
            </p:cNvPicPr>
            <p:nvPr/>
          </p:nvPicPr>
          <p:blipFill>
            <a:blip r:embed="rId4"/>
            <a:stretch>
              <a:fillRect/>
            </a:stretch>
          </p:blipFill>
          <p:spPr>
            <a:xfrm>
              <a:off x="8800676" y="3572933"/>
              <a:ext cx="3556000" cy="5080000"/>
            </a:xfrm>
            <a:prstGeom prst="rect">
              <a:avLst/>
            </a:prstGeom>
          </p:spPr>
        </p:pic>
        <p:pic>
          <p:nvPicPr>
            <p:cNvPr id="7" name="图片 6"/>
            <p:cNvPicPr>
              <a:picLocks noChangeAspect="1"/>
            </p:cNvPicPr>
            <p:nvPr/>
          </p:nvPicPr>
          <p:blipFill>
            <a:blip r:embed="rId5"/>
            <a:stretch>
              <a:fillRect/>
            </a:stretch>
          </p:blipFill>
          <p:spPr>
            <a:xfrm>
              <a:off x="12356676" y="3572933"/>
              <a:ext cx="3556000" cy="5080000"/>
            </a:xfrm>
            <a:prstGeom prst="rect">
              <a:avLst/>
            </a:prstGeom>
          </p:spPr>
        </p:pic>
        <p:pic>
          <p:nvPicPr>
            <p:cNvPr id="10" name="图片 9"/>
            <p:cNvPicPr>
              <a:picLocks noChangeAspect="1"/>
            </p:cNvPicPr>
            <p:nvPr/>
          </p:nvPicPr>
          <p:blipFill>
            <a:blip r:embed="rId6"/>
            <a:stretch>
              <a:fillRect/>
            </a:stretch>
          </p:blipFill>
          <p:spPr>
            <a:xfrm>
              <a:off x="5244676" y="3572933"/>
              <a:ext cx="3556000" cy="5080000"/>
            </a:xfrm>
            <a:prstGeom prst="rect">
              <a:avLst/>
            </a:prstGeom>
          </p:spPr>
        </p:pic>
      </p:grpSp>
      <p:sp>
        <p:nvSpPr>
          <p:cNvPr id="15" name="文本框 14"/>
          <p:cNvSpPr txBox="1"/>
          <p:nvPr/>
        </p:nvSpPr>
        <p:spPr>
          <a:xfrm>
            <a:off x="12107293" y="1595296"/>
            <a:ext cx="12192000" cy="2246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2800" b="0" i="0" dirty="0">
                <a:solidFill>
                  <a:schemeClr val="bg2">
                    <a:lumMod val="10000"/>
                  </a:schemeClr>
                </a:solidFill>
                <a:effectLst/>
                <a:latin typeface="Helvetica" pitchFamily="2" charset="0"/>
              </a:rPr>
              <a:t>但是应该很少有人知道</a:t>
            </a:r>
            <a:r>
              <a:rPr lang="zh-CN" altLang="en-US" sz="2800" dirty="0">
                <a:solidFill>
                  <a:schemeClr val="bg2">
                    <a:lumMod val="10000"/>
                  </a:schemeClr>
                </a:solidFill>
                <a:latin typeface="Helvetica" pitchFamily="2" charset="0"/>
              </a:rPr>
              <a:t>，</a:t>
            </a:r>
            <a:r>
              <a:rPr lang="zh-CN" altLang="en-US" sz="2800" i="0" dirty="0">
                <a:solidFill>
                  <a:schemeClr val="bg2">
                    <a:lumMod val="10000"/>
                  </a:schemeClr>
                </a:solidFill>
                <a:effectLst/>
                <a:latin typeface="SimHei" panose="02010609060101010101" pitchFamily="49" charset="-122"/>
                <a:ea typeface="SimHei" panose="02010609060101010101" pitchFamily="49" charset="-122"/>
              </a:rPr>
              <a:t>身为科学家的焦耳其实信奉神。</a:t>
            </a:r>
            <a:endParaRPr lang="en-US" altLang="zh-CN" sz="2800" i="0" dirty="0">
              <a:solidFill>
                <a:schemeClr val="bg2">
                  <a:lumMod val="10000"/>
                </a:schemeClr>
              </a:solidFill>
              <a:effectLst/>
              <a:latin typeface="SimHei" panose="02010609060101010101" pitchFamily="49" charset="-122"/>
              <a:ea typeface="SimHei" panose="02010609060101010101" pitchFamily="49" charset="-122"/>
            </a:endParaRPr>
          </a:p>
          <a:p>
            <a:pPr algn="l"/>
            <a:endParaRPr lang="zh-CN" altLang="en-US" sz="2800" i="0" dirty="0">
              <a:solidFill>
                <a:schemeClr val="bg2">
                  <a:lumMod val="10000"/>
                </a:schemeClr>
              </a:solidFill>
              <a:effectLst/>
              <a:latin typeface="SimHei" panose="02010609060101010101" pitchFamily="49" charset="-122"/>
              <a:ea typeface="SimHei" panose="02010609060101010101" pitchFamily="49" charset="-122"/>
            </a:endParaRPr>
          </a:p>
          <a:p>
            <a:pPr algn="l"/>
            <a:r>
              <a:rPr lang="zh-CN" altLang="en-US" sz="2800" i="0" dirty="0">
                <a:solidFill>
                  <a:schemeClr val="bg2">
                    <a:lumMod val="10000"/>
                  </a:schemeClr>
                </a:solidFill>
                <a:effectLst/>
                <a:latin typeface="SimHei" panose="02010609060101010101" pitchFamily="49" charset="-122"/>
                <a:ea typeface="SimHei" panose="02010609060101010101" pitchFamily="49" charset="-122"/>
              </a:rPr>
              <a:t>事实上，很多大名鼎鼎的“老”英国科学家都信神，比如近代物理学之父牛顿、统计物理学的奠基人之一麦克斯韦、电学之父和交流电之父法拉第、热力学之父开尔文勋爵</a:t>
            </a:r>
            <a:r>
              <a:rPr lang="en-US" altLang="zh-CN" sz="2800" i="0" dirty="0">
                <a:solidFill>
                  <a:schemeClr val="bg2">
                    <a:lumMod val="10000"/>
                  </a:schemeClr>
                </a:solidFill>
                <a:effectLst/>
                <a:latin typeface="SimHei" panose="02010609060101010101" pitchFamily="49" charset="-122"/>
                <a:ea typeface="SimHei" panose="02010609060101010101" pitchFamily="49" charset="-122"/>
              </a:rPr>
              <a:t>.......</a:t>
            </a:r>
          </a:p>
        </p:txBody>
      </p:sp>
      <p:sp>
        <p:nvSpPr>
          <p:cNvPr id="17" name="文本框 16"/>
          <p:cNvSpPr txBox="1"/>
          <p:nvPr/>
        </p:nvSpPr>
        <p:spPr>
          <a:xfrm>
            <a:off x="12107293" y="3985168"/>
            <a:ext cx="12192000" cy="3108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2800" b="0" i="0" dirty="0">
                <a:solidFill>
                  <a:schemeClr val="bg2">
                    <a:lumMod val="10000"/>
                  </a:schemeClr>
                </a:solidFill>
                <a:effectLst/>
                <a:latin typeface="Helvetica" pitchFamily="2" charset="0"/>
              </a:rPr>
              <a:t>好吧，超模君还是承认好了，实在不知道怎么写开头，就给大家科普了上面这个小知识。</a:t>
            </a:r>
          </a:p>
          <a:p>
            <a:pPr algn="l"/>
            <a:r>
              <a:rPr lang="zh-CN" altLang="en-US" sz="2800" b="0" i="0" dirty="0">
                <a:solidFill>
                  <a:schemeClr val="bg2">
                    <a:lumMod val="10000"/>
                  </a:schemeClr>
                </a:solidFill>
                <a:effectLst/>
                <a:latin typeface="Helvetica" pitchFamily="2" charset="0"/>
              </a:rPr>
              <a:t>其他人都是拉来活跃气氛的，只有詹姆斯</a:t>
            </a:r>
            <a:r>
              <a:rPr lang="en-US" altLang="zh-CN" sz="2800" b="0" i="0" dirty="0">
                <a:solidFill>
                  <a:schemeClr val="bg2">
                    <a:lumMod val="10000"/>
                  </a:schemeClr>
                </a:solidFill>
                <a:effectLst/>
                <a:latin typeface="Helvetica" pitchFamily="2" charset="0"/>
              </a:rPr>
              <a:t>·</a:t>
            </a:r>
            <a:r>
              <a:rPr lang="zh-CN" altLang="en-US" sz="2800" b="0" i="0" dirty="0">
                <a:solidFill>
                  <a:schemeClr val="bg2">
                    <a:lumMod val="10000"/>
                  </a:schemeClr>
                </a:solidFill>
                <a:effectLst/>
                <a:latin typeface="Helvetica" pitchFamily="2" charset="0"/>
              </a:rPr>
              <a:t>普雷斯科特</a:t>
            </a:r>
            <a:r>
              <a:rPr lang="en-US" altLang="zh-CN" sz="2800" b="0" i="0" dirty="0">
                <a:solidFill>
                  <a:schemeClr val="bg2">
                    <a:lumMod val="10000"/>
                  </a:schemeClr>
                </a:solidFill>
                <a:effectLst/>
                <a:latin typeface="Helvetica" pitchFamily="2" charset="0"/>
              </a:rPr>
              <a:t>·</a:t>
            </a:r>
            <a:r>
              <a:rPr lang="zh-CN" altLang="en-US" sz="2800" b="0" i="0" dirty="0">
                <a:solidFill>
                  <a:schemeClr val="bg2">
                    <a:lumMod val="10000"/>
                  </a:schemeClr>
                </a:solidFill>
                <a:effectLst/>
                <a:latin typeface="Helvetica" pitchFamily="2" charset="0"/>
              </a:rPr>
              <a:t>焦耳（</a:t>
            </a:r>
            <a:r>
              <a:rPr lang="en-GB" altLang="zh-CN" sz="2800" b="0" i="0" dirty="0">
                <a:solidFill>
                  <a:schemeClr val="bg2">
                    <a:lumMod val="10000"/>
                  </a:schemeClr>
                </a:solidFill>
                <a:effectLst/>
                <a:latin typeface="Helvetica" pitchFamily="2" charset="0"/>
              </a:rPr>
              <a:t>James Prescott Joule</a:t>
            </a:r>
            <a:r>
              <a:rPr lang="zh-CN" altLang="en-GB" sz="2800" b="0" i="0" dirty="0">
                <a:solidFill>
                  <a:schemeClr val="bg2">
                    <a:lumMod val="10000"/>
                  </a:schemeClr>
                </a:solidFill>
                <a:effectLst/>
                <a:latin typeface="Helvetica" pitchFamily="2" charset="0"/>
              </a:rPr>
              <a:t>）</a:t>
            </a:r>
            <a:r>
              <a:rPr lang="zh-CN" altLang="en-US" sz="2800" b="0" i="0" dirty="0">
                <a:solidFill>
                  <a:schemeClr val="bg2">
                    <a:lumMod val="10000"/>
                  </a:schemeClr>
                </a:solidFill>
                <a:effectLst/>
                <a:latin typeface="Helvetica" pitchFamily="2" charset="0"/>
              </a:rPr>
              <a:t>才是今天的主人公。</a:t>
            </a:r>
            <a:endParaRPr lang="en-US" altLang="zh-CN" sz="2800" b="0" i="0" dirty="0">
              <a:solidFill>
                <a:schemeClr val="bg2">
                  <a:lumMod val="10000"/>
                </a:schemeClr>
              </a:solidFill>
              <a:effectLst/>
              <a:latin typeface="Helvetica" pitchFamily="2" charset="0"/>
            </a:endParaRPr>
          </a:p>
          <a:p>
            <a:pPr algn="l"/>
            <a:endParaRPr lang="en-US" altLang="zh-CN" sz="2800" dirty="0">
              <a:solidFill>
                <a:schemeClr val="bg2">
                  <a:lumMod val="10000"/>
                </a:schemeClr>
              </a:solidFill>
              <a:latin typeface="Helvetica" pitchFamily="2" charset="0"/>
            </a:endParaRPr>
          </a:p>
          <a:p>
            <a:pPr algn="l"/>
            <a:r>
              <a:rPr lang="zh-CN" altLang="en-US" sz="2800" b="0" i="0" dirty="0">
                <a:solidFill>
                  <a:schemeClr val="bg1"/>
                </a:solidFill>
                <a:effectLst/>
                <a:highlight>
                  <a:srgbClr val="000000"/>
                </a:highlight>
                <a:latin typeface="SimHei" panose="02010609060101010101" pitchFamily="49" charset="-122"/>
                <a:ea typeface="SimHei" panose="02010609060101010101" pitchFamily="49" charset="-122"/>
              </a:rPr>
              <a:t>酿酒小子</a:t>
            </a:r>
            <a:endParaRPr lang="zh-CN" altLang="en-US" sz="2800" b="0" i="0" dirty="0">
              <a:solidFill>
                <a:schemeClr val="bg2">
                  <a:lumMod val="10000"/>
                </a:schemeClr>
              </a:solidFill>
              <a:effectLst/>
              <a:latin typeface="SimHei" panose="02010609060101010101" pitchFamily="49" charset="-122"/>
              <a:ea typeface="SimHei" panose="02010609060101010101" pitchFamily="49" charset="-122"/>
            </a:endParaRPr>
          </a:p>
          <a:p>
            <a:pPr algn="l"/>
            <a:r>
              <a:rPr lang="zh-CN" altLang="en-US" sz="2800" b="1" i="0" dirty="0">
                <a:solidFill>
                  <a:schemeClr val="bg2">
                    <a:lumMod val="10000"/>
                  </a:schemeClr>
                </a:solidFill>
                <a:effectLst/>
                <a:latin typeface="SimHei" panose="02010609060101010101" pitchFamily="49" charset="-122"/>
                <a:ea typeface="SimHei" panose="02010609060101010101" pitchFamily="49" charset="-122"/>
              </a:rPr>
              <a:t>除了信奉神，焦耳身上还有两大标签：物理学家和英国皇家学会会员。</a:t>
            </a:r>
          </a:p>
        </p:txBody>
      </p:sp>
      <p:pic>
        <p:nvPicPr>
          <p:cNvPr id="4" name="图片 3"/>
          <p:cNvPicPr>
            <a:picLocks noChangeAspect="1"/>
          </p:cNvPicPr>
          <p:nvPr/>
        </p:nvPicPr>
        <p:blipFill rotWithShape="1">
          <a:blip r:embed="rId7"/>
          <a:srcRect b="35358"/>
          <a:stretch>
            <a:fillRect/>
          </a:stretch>
        </p:blipFill>
        <p:spPr>
          <a:xfrm>
            <a:off x="782074" y="1785767"/>
            <a:ext cx="10763044" cy="10142500"/>
          </a:xfrm>
          <a:prstGeom prst="rect">
            <a:avLst/>
          </a:prstGeom>
        </p:spPr>
      </p:pic>
      <p:sp>
        <p:nvSpPr>
          <p:cNvPr id="9" name="文本框 8">
            <a:extLst>
              <a:ext uri="{FF2B5EF4-FFF2-40B4-BE49-F238E27FC236}">
                <a16:creationId xmlns:a16="http://schemas.microsoft.com/office/drawing/2014/main" id="{6858D822-B232-309A-699D-DEB4774A84FE}"/>
              </a:ext>
            </a:extLst>
          </p:cNvPr>
          <p:cNvSpPr txBox="1"/>
          <p:nvPr/>
        </p:nvSpPr>
        <p:spPr>
          <a:xfrm>
            <a:off x="15085411" y="8883908"/>
            <a:ext cx="8403591" cy="4832092"/>
          </a:xfrm>
          <a:prstGeom prst="rect">
            <a:avLst/>
          </a:prstGeom>
          <a:solidFill>
            <a:srgbClr val="BAF6FF"/>
          </a:solidFill>
          <a:ln w="381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zh-CN" altLang="en-US" sz="2800" dirty="0">
                <a:solidFill>
                  <a:schemeClr val="bg2">
                    <a:lumMod val="10000"/>
                  </a:schemeClr>
                </a:solidFill>
              </a:rPr>
              <a:t>但是应该很少有人知道，</a:t>
            </a:r>
            <a:r>
              <a:rPr lang="en-US" altLang="zh-CN" sz="2800" dirty="0">
                <a:solidFill>
                  <a:schemeClr val="bg2">
                    <a:lumMod val="10000"/>
                  </a:schemeClr>
                </a:solidFill>
              </a:rPr>
              <a:t>&lt;</a:t>
            </a:r>
            <a:r>
              <a:rPr lang="zh-CN" altLang="en-US" sz="2800" dirty="0">
                <a:solidFill>
                  <a:schemeClr val="bg2">
                    <a:lumMod val="10000"/>
                  </a:schemeClr>
                </a:solidFill>
              </a:rPr>
              <a:t>加粗</a:t>
            </a:r>
            <a:r>
              <a:rPr lang="en-US" altLang="zh-CN" sz="2800" dirty="0">
                <a:solidFill>
                  <a:schemeClr val="bg2">
                    <a:lumMod val="10000"/>
                  </a:schemeClr>
                </a:solidFill>
              </a:rPr>
              <a:t>&gt;</a:t>
            </a:r>
            <a:r>
              <a:rPr lang="zh-CN" altLang="en-US" sz="2800" dirty="0">
                <a:solidFill>
                  <a:schemeClr val="bg2">
                    <a:lumMod val="10000"/>
                  </a:schemeClr>
                </a:solidFill>
              </a:rPr>
              <a:t>身为科学家的焦耳其实信奉神。事实上，很多大名鼎鼎的“老”英国科学家都信神，比如近代物理学之父牛顿、统计物理学的奠基人之一麦克斯韦、电学之父和交流电之父法拉第、热力学之父开尔文勋爵</a:t>
            </a:r>
            <a:r>
              <a:rPr lang="en-US" altLang="zh-CN" sz="2800" dirty="0">
                <a:solidFill>
                  <a:schemeClr val="bg2">
                    <a:lumMod val="10000"/>
                  </a:schemeClr>
                </a:solidFill>
              </a:rPr>
              <a:t>……&lt;\</a:t>
            </a:r>
            <a:r>
              <a:rPr lang="zh-CN" altLang="en-US" sz="2800" dirty="0">
                <a:solidFill>
                  <a:schemeClr val="bg2">
                    <a:lumMod val="10000"/>
                  </a:schemeClr>
                </a:solidFill>
              </a:rPr>
              <a:t>加粗</a:t>
            </a:r>
            <a:r>
              <a:rPr lang="en-US" altLang="zh-CN" sz="2800" dirty="0">
                <a:solidFill>
                  <a:schemeClr val="bg2">
                    <a:lumMod val="10000"/>
                  </a:schemeClr>
                </a:solidFill>
              </a:rPr>
              <a:t>&gt;</a:t>
            </a:r>
            <a:r>
              <a:rPr lang="zh-CN" altLang="en-US" sz="2800" dirty="0">
                <a:solidFill>
                  <a:schemeClr val="bg2">
                    <a:lumMod val="10000"/>
                  </a:schemeClr>
                </a:solidFill>
              </a:rPr>
              <a:t>好吧，超模君还是承认好了，实在不知道怎么写开头，就给大家科普了上面这个小知识。其他人都是拉来活跃气氛的，只有詹姆斯</a:t>
            </a:r>
            <a:r>
              <a:rPr lang="en-US" altLang="zh-CN" sz="2800" dirty="0">
                <a:solidFill>
                  <a:schemeClr val="bg2">
                    <a:lumMod val="10000"/>
                  </a:schemeClr>
                </a:solidFill>
              </a:rPr>
              <a:t>·</a:t>
            </a:r>
            <a:r>
              <a:rPr lang="zh-CN" altLang="en-US" sz="2800" dirty="0">
                <a:solidFill>
                  <a:schemeClr val="bg2">
                    <a:lumMod val="10000"/>
                  </a:schemeClr>
                </a:solidFill>
              </a:rPr>
              <a:t>普雷斯科特</a:t>
            </a:r>
            <a:r>
              <a:rPr lang="en-US" altLang="zh-CN" sz="2800" dirty="0">
                <a:solidFill>
                  <a:schemeClr val="bg2">
                    <a:lumMod val="10000"/>
                  </a:schemeClr>
                </a:solidFill>
              </a:rPr>
              <a:t>·</a:t>
            </a:r>
            <a:r>
              <a:rPr lang="zh-CN" altLang="en-US" sz="2800" dirty="0">
                <a:solidFill>
                  <a:schemeClr val="bg2">
                    <a:lumMod val="10000"/>
                  </a:schemeClr>
                </a:solidFill>
              </a:rPr>
              <a:t>焦耳（</a:t>
            </a:r>
            <a:r>
              <a:rPr lang="en-GB" altLang="zh-CN" sz="2800" dirty="0">
                <a:solidFill>
                  <a:schemeClr val="bg2">
                    <a:lumMod val="10000"/>
                  </a:schemeClr>
                </a:solidFill>
              </a:rPr>
              <a:t>James Prescott Joule</a:t>
            </a:r>
            <a:r>
              <a:rPr lang="zh-CN" altLang="en-GB" sz="2800" dirty="0">
                <a:solidFill>
                  <a:schemeClr val="bg2">
                    <a:lumMod val="10000"/>
                  </a:schemeClr>
                </a:solidFill>
              </a:rPr>
              <a:t>）</a:t>
            </a:r>
            <a:r>
              <a:rPr lang="zh-CN" altLang="en-US" sz="2800" dirty="0">
                <a:solidFill>
                  <a:schemeClr val="bg2">
                    <a:lumMod val="10000"/>
                  </a:schemeClr>
                </a:solidFill>
              </a:rPr>
              <a:t>才是今天的主人公。</a:t>
            </a:r>
            <a:r>
              <a:rPr lang="en-US" altLang="zh-CN" sz="2800" dirty="0">
                <a:solidFill>
                  <a:schemeClr val="bg2">
                    <a:lumMod val="10000"/>
                  </a:schemeClr>
                </a:solidFill>
                <a:highlight>
                  <a:srgbClr val="FFFF00"/>
                </a:highlight>
              </a:rPr>
              <a:t>&lt;</a:t>
            </a:r>
            <a:r>
              <a:rPr lang="zh-CN" altLang="en-US" sz="2800" dirty="0">
                <a:solidFill>
                  <a:schemeClr val="bg2">
                    <a:lumMod val="10000"/>
                  </a:schemeClr>
                </a:solidFill>
                <a:highlight>
                  <a:srgbClr val="FFFF00"/>
                </a:highlight>
              </a:rPr>
              <a:t>高亮</a:t>
            </a:r>
            <a:r>
              <a:rPr lang="en-US" altLang="zh-CN" sz="2800" dirty="0">
                <a:solidFill>
                  <a:schemeClr val="bg2">
                    <a:lumMod val="10000"/>
                  </a:schemeClr>
                </a:solidFill>
                <a:highlight>
                  <a:srgbClr val="FFFF00"/>
                </a:highlight>
              </a:rPr>
              <a:t>&gt;</a:t>
            </a:r>
            <a:r>
              <a:rPr lang="zh-CN" altLang="en-US" sz="2800" dirty="0">
                <a:solidFill>
                  <a:schemeClr val="bg2">
                    <a:lumMod val="10000"/>
                  </a:schemeClr>
                </a:solidFill>
                <a:highlight>
                  <a:srgbClr val="FFFF00"/>
                </a:highlight>
              </a:rPr>
              <a:t>酿酒小子</a:t>
            </a:r>
            <a:r>
              <a:rPr lang="en-US" altLang="zh-CN" sz="2800" dirty="0">
                <a:solidFill>
                  <a:schemeClr val="bg2">
                    <a:lumMod val="10000"/>
                  </a:schemeClr>
                </a:solidFill>
                <a:highlight>
                  <a:srgbClr val="FFFF00"/>
                </a:highlight>
              </a:rPr>
              <a:t>&lt;/</a:t>
            </a:r>
            <a:r>
              <a:rPr lang="zh-CN" altLang="en-US" sz="2800" dirty="0">
                <a:solidFill>
                  <a:schemeClr val="bg2">
                    <a:lumMod val="10000"/>
                  </a:schemeClr>
                </a:solidFill>
                <a:highlight>
                  <a:srgbClr val="FFFF00"/>
                </a:highlight>
              </a:rPr>
              <a:t>高亮</a:t>
            </a:r>
            <a:r>
              <a:rPr lang="en-US" altLang="zh-CN" sz="2800" dirty="0">
                <a:solidFill>
                  <a:schemeClr val="bg2">
                    <a:lumMod val="10000"/>
                  </a:schemeClr>
                </a:solidFill>
                <a:highlight>
                  <a:srgbClr val="FFFF00"/>
                </a:highlight>
              </a:rPr>
              <a:t>&gt;</a:t>
            </a:r>
            <a:r>
              <a:rPr lang="en-US" altLang="zh-CN" sz="2800" dirty="0">
                <a:solidFill>
                  <a:schemeClr val="bg2">
                    <a:lumMod val="10000"/>
                  </a:schemeClr>
                </a:solidFill>
                <a:highlight>
                  <a:srgbClr val="00FF00"/>
                </a:highlight>
              </a:rPr>
              <a:t>&lt;</a:t>
            </a:r>
            <a:r>
              <a:rPr lang="zh-CN" altLang="en-US" sz="2800" dirty="0">
                <a:solidFill>
                  <a:schemeClr val="bg2">
                    <a:lumMod val="10000"/>
                  </a:schemeClr>
                </a:solidFill>
                <a:highlight>
                  <a:srgbClr val="00FF00"/>
                </a:highlight>
              </a:rPr>
              <a:t>加粗</a:t>
            </a:r>
            <a:r>
              <a:rPr lang="en-US" altLang="zh-CN" sz="2800" dirty="0">
                <a:solidFill>
                  <a:schemeClr val="bg2">
                    <a:lumMod val="10000"/>
                  </a:schemeClr>
                </a:solidFill>
                <a:highlight>
                  <a:srgbClr val="00FF00"/>
                </a:highlight>
              </a:rPr>
              <a:t>&gt;</a:t>
            </a:r>
            <a:r>
              <a:rPr lang="zh-CN" altLang="en-US" sz="2800" dirty="0">
                <a:solidFill>
                  <a:schemeClr val="bg2">
                    <a:lumMod val="10000"/>
                  </a:schemeClr>
                </a:solidFill>
                <a:highlight>
                  <a:srgbClr val="00FF00"/>
                </a:highlight>
              </a:rPr>
              <a:t>除了信奉神，焦耳身上还有两大标签：物理学家和英国皇家学会会员。</a:t>
            </a:r>
            <a:r>
              <a:rPr lang="en-US" altLang="zh-CN" sz="2800" dirty="0">
                <a:solidFill>
                  <a:schemeClr val="bg2">
                    <a:lumMod val="10000"/>
                  </a:schemeClr>
                </a:solidFill>
                <a:highlight>
                  <a:srgbClr val="00FF00"/>
                </a:highlight>
              </a:rPr>
              <a:t>&lt;/</a:t>
            </a:r>
            <a:r>
              <a:rPr lang="zh-CN" altLang="en-US" sz="2800" dirty="0">
                <a:solidFill>
                  <a:schemeClr val="bg2">
                    <a:lumMod val="10000"/>
                  </a:schemeClr>
                </a:solidFill>
                <a:highlight>
                  <a:srgbClr val="00FF00"/>
                </a:highlight>
              </a:rPr>
              <a:t>加粗</a:t>
            </a:r>
            <a:r>
              <a:rPr lang="en-US" altLang="zh-CN" sz="2800" dirty="0">
                <a:solidFill>
                  <a:schemeClr val="bg2">
                    <a:lumMod val="10000"/>
                  </a:schemeClr>
                </a:solidFill>
                <a:highlight>
                  <a:srgbClr val="00FF00"/>
                </a:highlight>
              </a:rPr>
              <a:t>&gt;&lt;</a:t>
            </a:r>
            <a:r>
              <a:rPr lang="zh-CN" altLang="en-US" sz="2800" dirty="0">
                <a:solidFill>
                  <a:schemeClr val="bg2">
                    <a:lumMod val="10000"/>
                  </a:schemeClr>
                </a:solidFill>
                <a:highlight>
                  <a:srgbClr val="00FF00"/>
                </a:highlight>
              </a:rPr>
              <a:t>插图</a:t>
            </a:r>
            <a:r>
              <a:rPr lang="en-US" altLang="zh-CN" sz="2800" dirty="0">
                <a:solidFill>
                  <a:schemeClr val="bg2">
                    <a:lumMod val="10000"/>
                  </a:schemeClr>
                </a:solidFill>
                <a:highlight>
                  <a:srgbClr val="00FF00"/>
                </a:highlight>
              </a:rPr>
              <a:t>&gt;</a:t>
            </a:r>
            <a:endParaRPr lang="zh-CN" altLang="en-US" sz="2800" dirty="0">
              <a:solidFill>
                <a:schemeClr val="bg2">
                  <a:lumMod val="10000"/>
                </a:schemeClr>
              </a:solidFill>
              <a:highlight>
                <a:srgbClr val="00FF00"/>
              </a:highlight>
            </a:endParaRPr>
          </a:p>
        </p:txBody>
      </p:sp>
      <p:sp>
        <p:nvSpPr>
          <p:cNvPr id="12" name="文本框 11">
            <a:extLst>
              <a:ext uri="{FF2B5EF4-FFF2-40B4-BE49-F238E27FC236}">
                <a16:creationId xmlns:a16="http://schemas.microsoft.com/office/drawing/2014/main" id="{5EF04EAA-7A05-E9C3-DC93-7FAB096D0FB5}"/>
              </a:ext>
            </a:extLst>
          </p:cNvPr>
          <p:cNvSpPr txBox="1"/>
          <p:nvPr/>
        </p:nvSpPr>
        <p:spPr>
          <a:xfrm>
            <a:off x="3928396" y="1020561"/>
            <a:ext cx="447040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hangingPunct="0"/>
            <a:r>
              <a:rPr lang="zh-CN" altLang="en-US" sz="4400" b="1" dirty="0">
                <a:solidFill>
                  <a:srgbClr val="508CF8"/>
                </a:solidFill>
              </a:rPr>
              <a:t>写作风格</a:t>
            </a:r>
          </a:p>
        </p:txBody>
      </p:sp>
      <p:sp>
        <p:nvSpPr>
          <p:cNvPr id="13" name="文本框 12">
            <a:extLst>
              <a:ext uri="{FF2B5EF4-FFF2-40B4-BE49-F238E27FC236}">
                <a16:creationId xmlns:a16="http://schemas.microsoft.com/office/drawing/2014/main" id="{FDAFF3AD-F9B0-161A-60C8-82690D25D907}"/>
              </a:ext>
            </a:extLst>
          </p:cNvPr>
          <p:cNvSpPr txBox="1"/>
          <p:nvPr/>
        </p:nvSpPr>
        <p:spPr>
          <a:xfrm>
            <a:off x="14918405" y="744043"/>
            <a:ext cx="629024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fontAlgn="auto" hangingPunct="0"/>
            <a:r>
              <a:rPr lang="zh-CN" altLang="en-US" sz="4400" b="1" dirty="0">
                <a:solidFill>
                  <a:srgbClr val="508CF8"/>
                </a:solidFill>
              </a:rPr>
              <a:t>文本、字体、排版特征</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1" y="1262646"/>
            <a:ext cx="5824911" cy="857881"/>
          </a:xfrm>
          <a:prstGeom prst="rect">
            <a:avLst/>
          </a:prstGeom>
        </p:spPr>
        <p:txBody>
          <a:bodyPr/>
          <a:lstStyle/>
          <a:p>
            <a:pPr algn="l"/>
            <a:r>
              <a:rPr lang="zh-CN" altLang="en-US" sz="6000" b="1" dirty="0">
                <a:solidFill>
                  <a:srgbClr val="353535"/>
                </a:solidFill>
                <a:effectLst/>
              </a:rPr>
              <a:t>伪科学内容识别</a:t>
            </a:r>
            <a:endParaRPr lang="en-US" altLang="zh-CN" sz="6000" b="1" dirty="0">
              <a:solidFill>
                <a:srgbClr val="353535"/>
              </a:solidFill>
              <a:effectLst/>
            </a:endParaRPr>
          </a:p>
        </p:txBody>
      </p:sp>
      <p:sp>
        <p:nvSpPr>
          <p:cNvPr id="4" name="文本框 3"/>
          <p:cNvSpPr txBox="1"/>
          <p:nvPr/>
        </p:nvSpPr>
        <p:spPr>
          <a:xfrm>
            <a:off x="916131" y="2862130"/>
            <a:ext cx="12016098" cy="30502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30000"/>
              </a:lnSpc>
            </a:pPr>
            <a:r>
              <a:rPr lang="zh-CN" altLang="en-US" sz="4400" b="1" dirty="0">
                <a:solidFill>
                  <a:srgbClr val="353535"/>
                </a:solidFill>
                <a:effectLst/>
              </a:rPr>
              <a:t>数据来源</a:t>
            </a:r>
          </a:p>
          <a:p>
            <a:pPr marL="457200" indent="-457200" algn="l">
              <a:lnSpc>
                <a:spcPct val="130000"/>
              </a:lnSpc>
              <a:buFont typeface="Arial" panose="020B0604020202020204" pitchFamily="34" charset="0"/>
              <a:buChar char="•"/>
            </a:pPr>
            <a:r>
              <a:rPr lang="zh-CN" altLang="en-US" sz="3600" dirty="0">
                <a:solidFill>
                  <a:srgbClr val="353535"/>
                </a:solidFill>
                <a:effectLst/>
              </a:rPr>
              <a:t>头条：图文、微头条、问答的标题和正文</a:t>
            </a:r>
          </a:p>
          <a:p>
            <a:pPr marL="457200" indent="-457200" algn="l">
              <a:lnSpc>
                <a:spcPct val="130000"/>
              </a:lnSpc>
              <a:buFont typeface="Arial" panose="020B0604020202020204" pitchFamily="34" charset="0"/>
              <a:buChar char="•"/>
            </a:pPr>
            <a:r>
              <a:rPr lang="zh-CN" altLang="en-US" sz="3600" dirty="0">
                <a:solidFill>
                  <a:srgbClr val="353535"/>
                </a:solidFill>
                <a:effectLst/>
              </a:rPr>
              <a:t>抖音：小视频标题以及通过</a:t>
            </a:r>
            <a:r>
              <a:rPr lang="en-GB" altLang="zh-CN" sz="3600" dirty="0" err="1">
                <a:solidFill>
                  <a:srgbClr val="353535"/>
                </a:solidFill>
                <a:effectLst/>
              </a:rPr>
              <a:t>ocr</a:t>
            </a:r>
            <a:r>
              <a:rPr lang="zh-CN" altLang="en-US" sz="3600" dirty="0">
                <a:solidFill>
                  <a:srgbClr val="353535"/>
                </a:solidFill>
                <a:effectLst/>
              </a:rPr>
              <a:t>和</a:t>
            </a:r>
            <a:r>
              <a:rPr lang="en-GB" altLang="zh-CN" sz="3600" dirty="0" err="1">
                <a:solidFill>
                  <a:srgbClr val="353535"/>
                </a:solidFill>
                <a:effectLst/>
              </a:rPr>
              <a:t>asr</a:t>
            </a:r>
            <a:r>
              <a:rPr lang="zh-CN" altLang="en-US" sz="3600" dirty="0">
                <a:solidFill>
                  <a:srgbClr val="353535"/>
                </a:solidFill>
                <a:effectLst/>
              </a:rPr>
              <a:t>获取的文字信息</a:t>
            </a:r>
          </a:p>
          <a:p>
            <a:pPr marL="457200" indent="-457200" algn="l">
              <a:lnSpc>
                <a:spcPct val="130000"/>
              </a:lnSpc>
              <a:buFont typeface="Arial" panose="020B0604020202020204" pitchFamily="34" charset="0"/>
              <a:buChar char="•"/>
            </a:pPr>
            <a:r>
              <a:rPr lang="zh-CN" altLang="en-US" sz="3600" dirty="0">
                <a:solidFill>
                  <a:srgbClr val="353535"/>
                </a:solidFill>
                <a:effectLst/>
              </a:rPr>
              <a:t>西瓜：中视频标题以及通过</a:t>
            </a:r>
            <a:r>
              <a:rPr lang="en-GB" altLang="zh-CN" sz="3600" dirty="0" err="1">
                <a:solidFill>
                  <a:srgbClr val="353535"/>
                </a:solidFill>
                <a:effectLst/>
              </a:rPr>
              <a:t>ocr</a:t>
            </a:r>
            <a:r>
              <a:rPr lang="zh-CN" altLang="en-US" sz="3600" dirty="0">
                <a:solidFill>
                  <a:srgbClr val="353535"/>
                </a:solidFill>
                <a:effectLst/>
              </a:rPr>
              <a:t>和</a:t>
            </a:r>
            <a:r>
              <a:rPr lang="en-GB" altLang="zh-CN" sz="3600" dirty="0" err="1">
                <a:solidFill>
                  <a:srgbClr val="353535"/>
                </a:solidFill>
                <a:effectLst/>
              </a:rPr>
              <a:t>asr</a:t>
            </a:r>
            <a:r>
              <a:rPr lang="zh-CN" altLang="en-US" sz="3600" dirty="0">
                <a:solidFill>
                  <a:srgbClr val="353535"/>
                </a:solidFill>
                <a:effectLst/>
              </a:rPr>
              <a:t>获取的文字信息</a:t>
            </a:r>
            <a:endParaRPr lang="en-US" altLang="zh-CN" sz="3600" dirty="0">
              <a:solidFill>
                <a:srgbClr val="353535"/>
              </a:solidFill>
              <a:effectLst/>
            </a:endParaRPr>
          </a:p>
        </p:txBody>
      </p:sp>
      <p:grpSp>
        <p:nvGrpSpPr>
          <p:cNvPr id="13" name="组合 12"/>
          <p:cNvGrpSpPr/>
          <p:nvPr/>
        </p:nvGrpSpPr>
        <p:grpSpPr>
          <a:xfrm>
            <a:off x="14652171" y="3267679"/>
            <a:ext cx="8843686" cy="7180642"/>
            <a:chOff x="9138741" y="1572813"/>
            <a:chExt cx="8843686" cy="7180642"/>
          </a:xfrm>
        </p:grpSpPr>
        <p:pic>
          <p:nvPicPr>
            <p:cNvPr id="5" name="图片 4" descr="图示&#10;&#10;描述已自动生成"/>
            <p:cNvPicPr>
              <a:picLocks noChangeAspect="1"/>
            </p:cNvPicPr>
            <p:nvPr/>
          </p:nvPicPr>
          <p:blipFill rotWithShape="1">
            <a:blip r:embed="rId3">
              <a:extLst>
                <a:ext uri="{28A0092B-C50C-407E-A947-70E740481C1C}">
                  <a14:useLocalDpi xmlns:a14="http://schemas.microsoft.com/office/drawing/2010/main" val="0"/>
                </a:ext>
              </a:extLst>
            </a:blip>
            <a:srcRect l="31447" t="88442" r="31578"/>
            <a:stretch>
              <a:fillRect/>
            </a:stretch>
          </p:blipFill>
          <p:spPr>
            <a:xfrm>
              <a:off x="9138742" y="7723762"/>
              <a:ext cx="8843685" cy="1029693"/>
            </a:xfrm>
            <a:prstGeom prst="rect">
              <a:avLst/>
            </a:prstGeom>
          </p:spPr>
        </p:pic>
        <p:pic>
          <p:nvPicPr>
            <p:cNvPr id="9" name="图片 8" descr="图示&#10;&#10;描述已自动生成"/>
            <p:cNvPicPr>
              <a:picLocks noChangeAspect="1"/>
            </p:cNvPicPr>
            <p:nvPr/>
          </p:nvPicPr>
          <p:blipFill rotWithShape="1">
            <a:blip r:embed="rId3">
              <a:extLst>
                <a:ext uri="{28A0092B-C50C-407E-A947-70E740481C1C}">
                  <a14:useLocalDpi xmlns:a14="http://schemas.microsoft.com/office/drawing/2010/main" val="0"/>
                </a:ext>
              </a:extLst>
            </a:blip>
            <a:srcRect l="31447" t="52287" r="31578" b="17796"/>
            <a:stretch>
              <a:fillRect/>
            </a:stretch>
          </p:blipFill>
          <p:spPr>
            <a:xfrm>
              <a:off x="9138742" y="5058383"/>
              <a:ext cx="8843685" cy="2665379"/>
            </a:xfrm>
            <a:prstGeom prst="rect">
              <a:avLst/>
            </a:prstGeom>
          </p:spPr>
        </p:pic>
        <p:pic>
          <p:nvPicPr>
            <p:cNvPr id="10" name="图片 9" descr="图示&#10;&#10;描述已自动生成"/>
            <p:cNvPicPr>
              <a:picLocks noChangeAspect="1"/>
            </p:cNvPicPr>
            <p:nvPr/>
          </p:nvPicPr>
          <p:blipFill rotWithShape="1">
            <a:blip r:embed="rId3">
              <a:extLst>
                <a:ext uri="{28A0092B-C50C-407E-A947-70E740481C1C}">
                  <a14:useLocalDpi xmlns:a14="http://schemas.microsoft.com/office/drawing/2010/main" val="0"/>
                </a:ext>
              </a:extLst>
            </a:blip>
            <a:srcRect l="31447" t="35021" r="31578" b="51795"/>
            <a:stretch>
              <a:fillRect/>
            </a:stretch>
          </p:blipFill>
          <p:spPr>
            <a:xfrm>
              <a:off x="9138741" y="3898323"/>
              <a:ext cx="8843685" cy="1174572"/>
            </a:xfrm>
            <a:prstGeom prst="rect">
              <a:avLst/>
            </a:prstGeom>
          </p:spPr>
        </p:pic>
        <p:pic>
          <p:nvPicPr>
            <p:cNvPr id="11" name="图片 10" descr="图示&#10;&#10;描述已自动生成"/>
            <p:cNvPicPr>
              <a:picLocks noChangeAspect="1"/>
            </p:cNvPicPr>
            <p:nvPr/>
          </p:nvPicPr>
          <p:blipFill rotWithShape="1">
            <a:blip r:embed="rId3">
              <a:extLst>
                <a:ext uri="{28A0092B-C50C-407E-A947-70E740481C1C}">
                  <a14:useLocalDpi xmlns:a14="http://schemas.microsoft.com/office/drawing/2010/main" val="0"/>
                </a:ext>
              </a:extLst>
            </a:blip>
            <a:srcRect l="31447" t="17221" r="31578" b="67967"/>
            <a:stretch>
              <a:fillRect/>
            </a:stretch>
          </p:blipFill>
          <p:spPr>
            <a:xfrm>
              <a:off x="9138741" y="2687627"/>
              <a:ext cx="8843685" cy="1319636"/>
            </a:xfrm>
            <a:prstGeom prst="rect">
              <a:avLst/>
            </a:prstGeom>
          </p:spPr>
        </p:pic>
        <p:pic>
          <p:nvPicPr>
            <p:cNvPr id="12" name="图片 11" descr="图示&#10;&#10;描述已自动生成"/>
            <p:cNvPicPr>
              <a:picLocks noChangeAspect="1"/>
            </p:cNvPicPr>
            <p:nvPr/>
          </p:nvPicPr>
          <p:blipFill rotWithShape="1">
            <a:blip r:embed="rId3">
              <a:extLst>
                <a:ext uri="{28A0092B-C50C-407E-A947-70E740481C1C}">
                  <a14:useLocalDpi xmlns:a14="http://schemas.microsoft.com/office/drawing/2010/main" val="0"/>
                </a:ext>
              </a:extLst>
            </a:blip>
            <a:srcRect l="31447" t="1" r="31578" b="86815"/>
            <a:stretch>
              <a:fillRect/>
            </a:stretch>
          </p:blipFill>
          <p:spPr>
            <a:xfrm>
              <a:off x="9138741" y="1572813"/>
              <a:ext cx="8843685" cy="1174572"/>
            </a:xfrm>
            <a:prstGeom prst="rect">
              <a:avLst/>
            </a:prstGeom>
          </p:spPr>
        </p:pic>
      </p:grpSp>
      <p:graphicFrame>
        <p:nvGraphicFramePr>
          <p:cNvPr id="2" name="表格 5"/>
          <p:cNvGraphicFramePr>
            <a:graphicFrameLocks noGrp="1"/>
          </p:cNvGraphicFramePr>
          <p:nvPr>
            <p:extLst>
              <p:ext uri="{D42A27DB-BD31-4B8C-83A1-F6EECF244321}">
                <p14:modId xmlns:p14="http://schemas.microsoft.com/office/powerpoint/2010/main" val="3676688469"/>
              </p:ext>
            </p:extLst>
          </p:nvPr>
        </p:nvGraphicFramePr>
        <p:xfrm>
          <a:off x="165647" y="7073426"/>
          <a:ext cx="14486524" cy="5264675"/>
        </p:xfrm>
        <a:graphic>
          <a:graphicData uri="http://schemas.openxmlformats.org/drawingml/2006/table">
            <a:tbl>
              <a:tblPr firstRow="1" bandRow="1">
                <a:tableStyleId>{5940675A-B579-460E-94D1-54222C63F5DA}</a:tableStyleId>
              </a:tblPr>
              <a:tblGrid>
                <a:gridCol w="3134301">
                  <a:extLst>
                    <a:ext uri="{9D8B030D-6E8A-4147-A177-3AD203B41FA5}">
                      <a16:colId xmlns:a16="http://schemas.microsoft.com/office/drawing/2014/main" val="20000"/>
                    </a:ext>
                  </a:extLst>
                </a:gridCol>
                <a:gridCol w="11352223">
                  <a:extLst>
                    <a:ext uri="{9D8B030D-6E8A-4147-A177-3AD203B41FA5}">
                      <a16:colId xmlns:a16="http://schemas.microsoft.com/office/drawing/2014/main" val="20001"/>
                    </a:ext>
                  </a:extLst>
                </a:gridCol>
              </a:tblGrid>
              <a:tr h="1630015">
                <a:tc>
                  <a:txBody>
                    <a:bodyPr/>
                    <a:lstStyle/>
                    <a:p>
                      <a:pPr algn="r"/>
                      <a:r>
                        <a:rPr lang="zh-CN" altLang="en-US" sz="3600" b="1" dirty="0">
                          <a:solidFill>
                            <a:srgbClr val="353535"/>
                          </a:solidFill>
                        </a:rPr>
                        <a:t>数据获取：</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584200" rtl="0" eaLnBrk="1" fontAlgn="auto" latinLnBrk="0" hangingPunct="1">
                        <a:lnSpc>
                          <a:spcPct val="120000"/>
                        </a:lnSpc>
                        <a:spcBef>
                          <a:spcPts val="0"/>
                        </a:spcBef>
                        <a:spcAft>
                          <a:spcPts val="0"/>
                        </a:spcAft>
                        <a:buClrTx/>
                        <a:buSzTx/>
                        <a:buFontTx/>
                        <a:buNone/>
                        <a:defRPr/>
                      </a:pPr>
                      <a:r>
                        <a:rPr lang="zh-CN" altLang="en-US" sz="3600" dirty="0">
                          <a:solidFill>
                            <a:srgbClr val="353535"/>
                          </a:solidFill>
                        </a:rPr>
                        <a:t>从科学科技类历史打压队列中获取数据，</a:t>
                      </a:r>
                      <a:r>
                        <a:rPr lang="zh-CN" altLang="en-US" sz="3600" dirty="0">
                          <a:solidFill>
                            <a:srgbClr val="FF0000"/>
                          </a:solidFill>
                        </a:rPr>
                        <a:t>不需要额外进行人为标注</a:t>
                      </a:r>
                      <a:r>
                        <a:rPr lang="zh-CN" altLang="en-US" sz="3600" dirty="0">
                          <a:solidFill>
                            <a:srgbClr val="353535"/>
                          </a:solidFill>
                        </a:rPr>
                        <a:t>，打压的作为正例，全端推荐的作为负例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08665">
                <a:tc>
                  <a:txBody>
                    <a:bodyPr/>
                    <a:lstStyle/>
                    <a:p>
                      <a:pPr algn="r"/>
                      <a:r>
                        <a:rPr lang="zh-CN" altLang="en-US" sz="3600" b="1" dirty="0">
                          <a:solidFill>
                            <a:srgbClr val="353535"/>
                          </a:solidFill>
                        </a:rPr>
                        <a:t>数据增强：</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584200" rtl="0" eaLnBrk="1" fontAlgn="auto" latinLnBrk="0" hangingPunct="1">
                        <a:lnSpc>
                          <a:spcPct val="100000"/>
                        </a:lnSpc>
                        <a:spcBef>
                          <a:spcPts val="0"/>
                        </a:spcBef>
                        <a:spcAft>
                          <a:spcPts val="0"/>
                        </a:spcAft>
                        <a:buClrTx/>
                        <a:buSzTx/>
                        <a:buFontTx/>
                        <a:buNone/>
                        <a:defRPr/>
                      </a:pPr>
                      <a:r>
                        <a:rPr lang="zh-CN" altLang="en-US" sz="3600" dirty="0">
                          <a:solidFill>
                            <a:srgbClr val="353535"/>
                          </a:solidFill>
                        </a:rPr>
                        <a:t>正例</a:t>
                      </a:r>
                      <a:r>
                        <a:rPr lang="zh-CN" altLang="en-GB" sz="3600" dirty="0">
                          <a:solidFill>
                            <a:srgbClr val="353535"/>
                          </a:solidFill>
                        </a:rPr>
                        <a:t>重复</a:t>
                      </a:r>
                      <a:r>
                        <a:rPr lang="zh-CN" altLang="en-US" sz="3600" dirty="0">
                          <a:solidFill>
                            <a:srgbClr val="353535"/>
                          </a:solidFill>
                        </a:rPr>
                        <a:t>采样</a:t>
                      </a:r>
                      <a:r>
                        <a:rPr lang="zh-CN" altLang="en-GB" sz="3600" dirty="0">
                          <a:solidFill>
                            <a:srgbClr val="353535"/>
                          </a:solidFill>
                        </a:rPr>
                        <a:t>，</a:t>
                      </a:r>
                      <a:r>
                        <a:rPr lang="zh-CN" altLang="en-US" sz="3600" dirty="0">
                          <a:solidFill>
                            <a:srgbClr val="353535"/>
                          </a:solidFill>
                        </a:rPr>
                        <a:t>负例亚采样的方式，比例</a:t>
                      </a:r>
                      <a:r>
                        <a:rPr lang="en-US" altLang="zh-CN" sz="3600" dirty="0">
                          <a:solidFill>
                            <a:srgbClr val="353535"/>
                          </a:solidFill>
                        </a:rPr>
                        <a:t>1:5</a:t>
                      </a:r>
                      <a:r>
                        <a:rPr lang="zh-CN" altLang="en-US" sz="3600" dirty="0">
                          <a:solidFill>
                            <a:srgbClr val="353535"/>
                          </a:solidFill>
                        </a:rPr>
                        <a:t>左右</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08665">
                <a:tc>
                  <a:txBody>
                    <a:bodyPr/>
                    <a:lstStyle/>
                    <a:p>
                      <a:pPr algn="r"/>
                      <a:r>
                        <a:rPr lang="zh-CN" altLang="en-US" sz="3600" b="1" dirty="0">
                          <a:solidFill>
                            <a:srgbClr val="353535"/>
                          </a:solidFill>
                        </a:rPr>
                        <a:t>构造数据：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zh-CN" altLang="en-US" sz="3600" dirty="0">
                          <a:solidFill>
                            <a:srgbClr val="353535"/>
                          </a:solidFill>
                        </a:rPr>
                        <a:t>按时间由远及近以</a:t>
                      </a:r>
                      <a:r>
                        <a:rPr lang="en-US" altLang="zh-CN" sz="3600" dirty="0">
                          <a:solidFill>
                            <a:srgbClr val="353535"/>
                          </a:solidFill>
                        </a:rPr>
                        <a:t>10:1:1</a:t>
                      </a:r>
                      <a:r>
                        <a:rPr lang="zh-CN" altLang="en-US" sz="3600" dirty="0">
                          <a:solidFill>
                            <a:srgbClr val="353535"/>
                          </a:solidFill>
                        </a:rPr>
                        <a:t>构造训练集、验证集和测试集</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908665">
                <a:tc>
                  <a:txBody>
                    <a:bodyPr/>
                    <a:lstStyle/>
                    <a:p>
                      <a:pPr algn="r"/>
                      <a:r>
                        <a:rPr lang="zh-CN" altLang="en-US" sz="3600" b="1" dirty="0">
                          <a:solidFill>
                            <a:srgbClr val="353535"/>
                          </a:solidFill>
                        </a:rPr>
                        <a:t>模型选取：</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zh-CN" altLang="en-US" sz="3600" dirty="0">
                          <a:solidFill>
                            <a:srgbClr val="353535"/>
                          </a:solidFill>
                        </a:rPr>
                        <a:t>如右图所示的</a:t>
                      </a:r>
                      <a:r>
                        <a:rPr lang="en-US" altLang="zh-CN" sz="3600" dirty="0">
                          <a:solidFill>
                            <a:srgbClr val="353535"/>
                          </a:solidFill>
                        </a:rPr>
                        <a:t>6</a:t>
                      </a:r>
                      <a:r>
                        <a:rPr lang="zh-CN" altLang="en-US" sz="3600" dirty="0">
                          <a:solidFill>
                            <a:srgbClr val="353535"/>
                          </a:solidFill>
                        </a:rPr>
                        <a:t>层</a:t>
                      </a:r>
                      <a:r>
                        <a:rPr lang="en-US" altLang="zh-CN" sz="3600" dirty="0">
                          <a:solidFill>
                            <a:srgbClr val="353535"/>
                          </a:solidFill>
                        </a:rPr>
                        <a:t>Albert</a:t>
                      </a:r>
                      <a:r>
                        <a:rPr lang="zh-CN" altLang="en-US" sz="3600" dirty="0">
                          <a:solidFill>
                            <a:srgbClr val="353535"/>
                          </a:solidFill>
                        </a:rPr>
                        <a:t>模型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908665">
                <a:tc>
                  <a:txBody>
                    <a:bodyPr/>
                    <a:lstStyle/>
                    <a:p>
                      <a:pPr algn="r"/>
                      <a:r>
                        <a:rPr lang="zh-CN" altLang="en-US" sz="3600" b="1" dirty="0">
                          <a:solidFill>
                            <a:srgbClr val="353535"/>
                          </a:solidFill>
                        </a:rPr>
                        <a:t>人工检验：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zh-CN" altLang="en-US" sz="3600" dirty="0">
                          <a:solidFill>
                            <a:srgbClr val="353535"/>
                          </a:solidFill>
                        </a:rPr>
                        <a:t>将模型命中的数据进行人工标注，验证模型的打压率</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7" name="文本框 6">
            <a:extLst>
              <a:ext uri="{FF2B5EF4-FFF2-40B4-BE49-F238E27FC236}">
                <a16:creationId xmlns:a16="http://schemas.microsoft.com/office/drawing/2014/main" id="{EF09A6A8-7AE9-33F5-3DA1-54F69F012F65}"/>
              </a:ext>
            </a:extLst>
          </p:cNvPr>
          <p:cNvSpPr txBox="1"/>
          <p:nvPr/>
        </p:nvSpPr>
        <p:spPr>
          <a:xfrm>
            <a:off x="8080431" y="1239602"/>
            <a:ext cx="316253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方法</a:t>
            </a:r>
            <a:endParaRPr lang="en-US" altLang="zh-CN" sz="5400" b="1" dirty="0">
              <a:solidFill>
                <a:srgbClr val="353535"/>
              </a:solidFill>
              <a:effectLst/>
            </a:endParaRPr>
          </a:p>
        </p:txBody>
      </p:sp>
      <p:cxnSp>
        <p:nvCxnSpPr>
          <p:cNvPr id="14" name="直线连接符 13">
            <a:extLst>
              <a:ext uri="{FF2B5EF4-FFF2-40B4-BE49-F238E27FC236}">
                <a16:creationId xmlns:a16="http://schemas.microsoft.com/office/drawing/2014/main" id="{1D5B3CE9-36B0-4AFD-DF0B-A9B00DE47E0F}"/>
              </a:ext>
            </a:extLst>
          </p:cNvPr>
          <p:cNvCxnSpPr/>
          <p:nvPr/>
        </p:nvCxnSpPr>
        <p:spPr>
          <a:xfrm>
            <a:off x="6821803"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文本框 15">
            <a:extLst>
              <a:ext uri="{FF2B5EF4-FFF2-40B4-BE49-F238E27FC236}">
                <a16:creationId xmlns:a16="http://schemas.microsoft.com/office/drawing/2014/main" id="{5AFB17EF-1317-6E97-11A3-7307E25AFF9D}"/>
              </a:ext>
            </a:extLst>
          </p:cNvPr>
          <p:cNvSpPr txBox="1"/>
          <p:nvPr/>
        </p:nvSpPr>
        <p:spPr>
          <a:xfrm>
            <a:off x="916131" y="6218552"/>
            <a:ext cx="12192000" cy="8708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lnSpc>
                <a:spcPct val="130000"/>
              </a:lnSpc>
            </a:pPr>
            <a:r>
              <a:rPr lang="zh-CN" altLang="en-US" sz="4400" b="1" dirty="0">
                <a:solidFill>
                  <a:srgbClr val="353535"/>
                </a:solidFill>
              </a:rPr>
              <a:t>训练流程</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1" y="1262646"/>
            <a:ext cx="5824911" cy="857881"/>
          </a:xfrm>
          <a:prstGeom prst="rect">
            <a:avLst/>
          </a:prstGeom>
        </p:spPr>
        <p:txBody>
          <a:bodyPr/>
          <a:lstStyle/>
          <a:p>
            <a:pPr algn="l"/>
            <a:r>
              <a:rPr lang="zh-CN" altLang="en-US" sz="6000" b="1" dirty="0">
                <a:solidFill>
                  <a:schemeClr val="bg2">
                    <a:lumMod val="10000"/>
                  </a:schemeClr>
                </a:solidFill>
                <a:effectLst/>
              </a:rPr>
              <a:t>伪科学内容识别</a:t>
            </a:r>
            <a:endParaRPr lang="en-US" altLang="zh-CN" sz="6000" b="1" dirty="0">
              <a:solidFill>
                <a:schemeClr val="bg2">
                  <a:lumMod val="10000"/>
                </a:schemeClr>
              </a:solidFill>
              <a:effectLst/>
            </a:endParaRPr>
          </a:p>
        </p:txBody>
      </p:sp>
      <p:sp>
        <p:nvSpPr>
          <p:cNvPr id="5" name="AutoShape 4"/>
          <p:cNvSpPr>
            <a:spLocks noChangeAspect="1" noChangeArrowheads="1"/>
          </p:cNvSpPr>
          <p:nvPr/>
        </p:nvSpPr>
        <p:spPr bwMode="auto">
          <a:xfrm>
            <a:off x="12845137"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文本框 10">
            <a:extLst>
              <a:ext uri="{FF2B5EF4-FFF2-40B4-BE49-F238E27FC236}">
                <a16:creationId xmlns:a16="http://schemas.microsoft.com/office/drawing/2014/main" id="{D64F4B0E-17D2-196A-F6D4-1401334C8B0E}"/>
              </a:ext>
            </a:extLst>
          </p:cNvPr>
          <p:cNvSpPr txBox="1"/>
          <p:nvPr/>
        </p:nvSpPr>
        <p:spPr>
          <a:xfrm>
            <a:off x="8080431" y="1239602"/>
            <a:ext cx="316253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技巧</a:t>
            </a:r>
            <a:endParaRPr lang="en-US" altLang="zh-CN" sz="5400" b="1" dirty="0">
              <a:solidFill>
                <a:srgbClr val="353535"/>
              </a:solidFill>
              <a:effectLst/>
            </a:endParaRPr>
          </a:p>
        </p:txBody>
      </p:sp>
      <p:cxnSp>
        <p:nvCxnSpPr>
          <p:cNvPr id="13" name="直线连接符 12">
            <a:extLst>
              <a:ext uri="{FF2B5EF4-FFF2-40B4-BE49-F238E27FC236}">
                <a16:creationId xmlns:a16="http://schemas.microsoft.com/office/drawing/2014/main" id="{0D2B96CE-B8B8-A18B-E5C0-EE59D0F693F3}"/>
              </a:ext>
            </a:extLst>
          </p:cNvPr>
          <p:cNvCxnSpPr/>
          <p:nvPr/>
        </p:nvCxnSpPr>
        <p:spPr>
          <a:xfrm>
            <a:off x="6821803"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33" name="文本框 32">
            <a:extLst>
              <a:ext uri="{FF2B5EF4-FFF2-40B4-BE49-F238E27FC236}">
                <a16:creationId xmlns:a16="http://schemas.microsoft.com/office/drawing/2014/main" id="{552F20E8-B556-0D11-0FE2-78C7EF4D6281}"/>
              </a:ext>
            </a:extLst>
          </p:cNvPr>
          <p:cNvSpPr txBox="1"/>
          <p:nvPr/>
        </p:nvSpPr>
        <p:spPr>
          <a:xfrm>
            <a:off x="1113094" y="2737737"/>
            <a:ext cx="12010652" cy="6629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742950" indent="-742950" algn="l">
              <a:lnSpc>
                <a:spcPct val="150000"/>
              </a:lnSpc>
              <a:buFont typeface="+mj-lt"/>
              <a:buAutoNum type="arabicPeriod"/>
            </a:pPr>
            <a:r>
              <a:rPr lang="zh-CN" altLang="en-US" sz="3600" dirty="0">
                <a:solidFill>
                  <a:schemeClr val="bg2">
                    <a:lumMod val="10000"/>
                  </a:schemeClr>
                </a:solidFill>
              </a:rPr>
              <a:t>作者会根据被打压的情况改变写作风格，用时间越靠近的数据训练效果越好</a:t>
            </a:r>
            <a:endParaRPr lang="en-US" altLang="zh-CN" sz="3600" dirty="0">
              <a:solidFill>
                <a:schemeClr val="bg2">
                  <a:lumMod val="10000"/>
                </a:schemeClr>
              </a:solidFill>
            </a:endParaRPr>
          </a:p>
          <a:p>
            <a:pPr marL="742950" indent="-742950" algn="l">
              <a:lnSpc>
                <a:spcPct val="150000"/>
              </a:lnSpc>
              <a:buFont typeface="+mj-lt"/>
              <a:buAutoNum type="arabicPeriod"/>
            </a:pPr>
            <a:r>
              <a:rPr lang="zh-CN" altLang="en-US" sz="3600" dirty="0">
                <a:solidFill>
                  <a:srgbClr val="353535"/>
                </a:solidFill>
                <a:effectLst/>
              </a:rPr>
              <a:t>由于正负例不均衡，正例较少，采用正例双倍采样可以提升模型效果，</a:t>
            </a:r>
            <a:r>
              <a:rPr lang="en-US" altLang="zh-CN" sz="3600" dirty="0">
                <a:solidFill>
                  <a:srgbClr val="353535"/>
                </a:solidFill>
                <a:effectLst/>
              </a:rPr>
              <a:t>self-labeling</a:t>
            </a:r>
            <a:r>
              <a:rPr lang="zh-CN" altLang="en-US" sz="3600" dirty="0">
                <a:solidFill>
                  <a:srgbClr val="353535"/>
                </a:solidFill>
                <a:effectLst/>
              </a:rPr>
              <a:t>效果一般</a:t>
            </a:r>
            <a:endParaRPr lang="en-US" altLang="zh-CN" sz="3600" dirty="0">
              <a:solidFill>
                <a:srgbClr val="353535"/>
              </a:solidFill>
              <a:effectLst/>
            </a:endParaRPr>
          </a:p>
          <a:p>
            <a:pPr marL="742950" indent="-742950" algn="l">
              <a:lnSpc>
                <a:spcPct val="150000"/>
              </a:lnSpc>
              <a:buFont typeface="+mj-lt"/>
              <a:buAutoNum type="arabicPeriod"/>
            </a:pPr>
            <a:r>
              <a:rPr lang="zh-CN" altLang="en-US" sz="3600" dirty="0">
                <a:solidFill>
                  <a:srgbClr val="353535"/>
                </a:solidFill>
                <a:effectLst/>
              </a:rPr>
              <a:t>对于</a:t>
            </a:r>
            <a:r>
              <a:rPr lang="zh-CN" altLang="en-US" sz="3600" dirty="0">
                <a:solidFill>
                  <a:srgbClr val="353535"/>
                </a:solidFill>
                <a:effectLst/>
                <a:latin typeface="KaiTi" panose="02010609060101010101" pitchFamily="49" charset="-122"/>
                <a:ea typeface="KaiTi" panose="02010609060101010101" pitchFamily="49" charset="-122"/>
              </a:rPr>
              <a:t>微头条</a:t>
            </a:r>
            <a:r>
              <a:rPr lang="zh-CN" altLang="en-US" sz="3600" dirty="0">
                <a:solidFill>
                  <a:srgbClr val="353535"/>
                </a:solidFill>
                <a:effectLst/>
              </a:rPr>
              <a:t>和</a:t>
            </a:r>
            <a:r>
              <a:rPr lang="zh-CN" altLang="en-US" sz="3600" dirty="0">
                <a:solidFill>
                  <a:srgbClr val="353535"/>
                </a:solidFill>
                <a:effectLst/>
                <a:latin typeface="KaiTi" panose="02010609060101010101" pitchFamily="49" charset="-122"/>
                <a:ea typeface="KaiTi" panose="02010609060101010101" pitchFamily="49" charset="-122"/>
              </a:rPr>
              <a:t>问答</a:t>
            </a:r>
            <a:r>
              <a:rPr lang="zh-CN" altLang="en-US" sz="3600" dirty="0">
                <a:solidFill>
                  <a:srgbClr val="353535"/>
                </a:solidFill>
                <a:effectLst/>
              </a:rPr>
              <a:t>体裁，加入</a:t>
            </a:r>
            <a:r>
              <a:rPr lang="zh-CN" altLang="en-US" sz="3600" dirty="0">
                <a:solidFill>
                  <a:srgbClr val="353535"/>
                </a:solidFill>
                <a:effectLst/>
                <a:latin typeface="KaiTi" panose="02010609060101010101" pitchFamily="49" charset="-122"/>
                <a:ea typeface="KaiTi" panose="02010609060101010101" pitchFamily="49" charset="-122"/>
              </a:rPr>
              <a:t>图文</a:t>
            </a:r>
            <a:r>
              <a:rPr lang="zh-CN" altLang="en-US" sz="3600" dirty="0">
                <a:solidFill>
                  <a:srgbClr val="353535"/>
                </a:solidFill>
                <a:effectLst/>
              </a:rPr>
              <a:t>数据会显著提高模型效果，但会降低在</a:t>
            </a:r>
            <a:r>
              <a:rPr lang="zh-CN" altLang="en-US" sz="3600" dirty="0">
                <a:solidFill>
                  <a:srgbClr val="353535"/>
                </a:solidFill>
                <a:latin typeface="KaiTi" panose="02010609060101010101" pitchFamily="49" charset="-122"/>
                <a:ea typeface="KaiTi" panose="02010609060101010101" pitchFamily="49" charset="-122"/>
              </a:rPr>
              <a:t>图文</a:t>
            </a:r>
            <a:r>
              <a:rPr lang="zh-CN" altLang="en-US" sz="3600" dirty="0">
                <a:solidFill>
                  <a:srgbClr val="353535"/>
                </a:solidFill>
                <a:effectLst/>
              </a:rPr>
              <a:t>测试集上的效果</a:t>
            </a:r>
            <a:endParaRPr lang="en-US" altLang="zh-CN" sz="3600" dirty="0">
              <a:solidFill>
                <a:srgbClr val="353535"/>
              </a:solidFill>
              <a:effectLst/>
            </a:endParaRPr>
          </a:p>
          <a:p>
            <a:pPr marL="742950" indent="-742950" algn="l">
              <a:lnSpc>
                <a:spcPct val="150000"/>
              </a:lnSpc>
              <a:buFont typeface="+mj-lt"/>
              <a:buAutoNum type="arabicPeriod"/>
            </a:pPr>
            <a:r>
              <a:rPr lang="zh-CN" altLang="en-US" sz="3600" dirty="0">
                <a:solidFill>
                  <a:srgbClr val="353535"/>
                </a:solidFill>
              </a:rPr>
              <a:t>增加字体排版特征，取头尾各</a:t>
            </a:r>
            <a:r>
              <a:rPr lang="en-US" altLang="zh-CN" sz="3600" dirty="0">
                <a:solidFill>
                  <a:srgbClr val="353535"/>
                </a:solidFill>
              </a:rPr>
              <a:t>256</a:t>
            </a:r>
            <a:r>
              <a:rPr lang="zh-CN" altLang="en-US" sz="3600" dirty="0">
                <a:solidFill>
                  <a:srgbClr val="353535"/>
                </a:solidFill>
              </a:rPr>
              <a:t>词作为模型输入</a:t>
            </a:r>
            <a:endParaRPr lang="en-US" altLang="zh-CN" sz="3600" dirty="0">
              <a:solidFill>
                <a:srgbClr val="353535"/>
              </a:solidFill>
            </a:endParaRPr>
          </a:p>
          <a:p>
            <a:pPr marL="742950" indent="-742950" algn="l">
              <a:lnSpc>
                <a:spcPct val="150000"/>
              </a:lnSpc>
              <a:buFont typeface="+mj-lt"/>
              <a:buAutoNum type="arabicPeriod"/>
            </a:pPr>
            <a:r>
              <a:rPr lang="zh-CN" altLang="en-US" sz="3600" dirty="0">
                <a:solidFill>
                  <a:srgbClr val="353535"/>
                </a:solidFill>
              </a:rPr>
              <a:t>之前模型学习率设置不合理，通过实验发现</a:t>
            </a:r>
            <a:r>
              <a:rPr lang="en-US" altLang="zh-CN" sz="3600" dirty="0">
                <a:solidFill>
                  <a:srgbClr val="353535"/>
                </a:solidFill>
              </a:rPr>
              <a:t>1e-6</a:t>
            </a:r>
            <a:r>
              <a:rPr lang="zh-CN" altLang="en-US" sz="3600" dirty="0">
                <a:solidFill>
                  <a:srgbClr val="353535"/>
                </a:solidFill>
              </a:rPr>
              <a:t>较合理</a:t>
            </a:r>
            <a:endParaRPr lang="en-US" altLang="zh-CN" sz="3600" dirty="0">
              <a:solidFill>
                <a:srgbClr val="353535"/>
              </a:solidFill>
              <a:effectLst/>
            </a:endParaRPr>
          </a:p>
        </p:txBody>
      </p:sp>
      <p:graphicFrame>
        <p:nvGraphicFramePr>
          <p:cNvPr id="34" name="表格 8">
            <a:extLst>
              <a:ext uri="{FF2B5EF4-FFF2-40B4-BE49-F238E27FC236}">
                <a16:creationId xmlns:a16="http://schemas.microsoft.com/office/drawing/2014/main" id="{F413E31B-FBB2-FA50-EE05-E46969FC0EB5}"/>
              </a:ext>
            </a:extLst>
          </p:cNvPr>
          <p:cNvGraphicFramePr>
            <a:graphicFrameLocks noGrp="1"/>
          </p:cNvGraphicFramePr>
          <p:nvPr>
            <p:extLst>
              <p:ext uri="{D42A27DB-BD31-4B8C-83A1-F6EECF244321}">
                <p14:modId xmlns:p14="http://schemas.microsoft.com/office/powerpoint/2010/main" val="934889590"/>
              </p:ext>
            </p:extLst>
          </p:nvPr>
        </p:nvGraphicFramePr>
        <p:xfrm>
          <a:off x="13751041" y="1239602"/>
          <a:ext cx="9716828" cy="7034095"/>
        </p:xfrm>
        <a:graphic>
          <a:graphicData uri="http://schemas.openxmlformats.org/drawingml/2006/table">
            <a:tbl>
              <a:tblPr firstRow="1" bandRow="1">
                <a:tableStyleId>{4C3C2611-4C71-4FC5-86AE-919BDF0F9419}</a:tableStyleId>
              </a:tblPr>
              <a:tblGrid>
                <a:gridCol w="1137033">
                  <a:extLst>
                    <a:ext uri="{9D8B030D-6E8A-4147-A177-3AD203B41FA5}">
                      <a16:colId xmlns:a16="http://schemas.microsoft.com/office/drawing/2014/main" val="4115494358"/>
                    </a:ext>
                  </a:extLst>
                </a:gridCol>
                <a:gridCol w="3730126">
                  <a:extLst>
                    <a:ext uri="{9D8B030D-6E8A-4147-A177-3AD203B41FA5}">
                      <a16:colId xmlns:a16="http://schemas.microsoft.com/office/drawing/2014/main" val="20000"/>
                    </a:ext>
                  </a:extLst>
                </a:gridCol>
                <a:gridCol w="1658998">
                  <a:extLst>
                    <a:ext uri="{9D8B030D-6E8A-4147-A177-3AD203B41FA5}">
                      <a16:colId xmlns:a16="http://schemas.microsoft.com/office/drawing/2014/main" val="1450849313"/>
                    </a:ext>
                  </a:extLst>
                </a:gridCol>
                <a:gridCol w="1063557">
                  <a:extLst>
                    <a:ext uri="{9D8B030D-6E8A-4147-A177-3AD203B41FA5}">
                      <a16:colId xmlns:a16="http://schemas.microsoft.com/office/drawing/2014/main" val="20001"/>
                    </a:ext>
                  </a:extLst>
                </a:gridCol>
                <a:gridCol w="1063557">
                  <a:extLst>
                    <a:ext uri="{9D8B030D-6E8A-4147-A177-3AD203B41FA5}">
                      <a16:colId xmlns:a16="http://schemas.microsoft.com/office/drawing/2014/main" val="20002"/>
                    </a:ext>
                  </a:extLst>
                </a:gridCol>
                <a:gridCol w="1063557">
                  <a:extLst>
                    <a:ext uri="{9D8B030D-6E8A-4147-A177-3AD203B41FA5}">
                      <a16:colId xmlns:a16="http://schemas.microsoft.com/office/drawing/2014/main" val="2830906406"/>
                    </a:ext>
                  </a:extLst>
                </a:gridCol>
              </a:tblGrid>
              <a:tr h="663775">
                <a:tc>
                  <a:txBody>
                    <a:bodyPr/>
                    <a:lstStyle/>
                    <a:p>
                      <a:r>
                        <a:rPr lang="en-US" altLang="zh-CN" sz="3200" dirty="0">
                          <a:solidFill>
                            <a:srgbClr val="353535"/>
                          </a:solidFill>
                        </a:rPr>
                        <a:t>No</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3200" dirty="0">
                          <a:solidFill>
                            <a:srgbClr val="353535"/>
                          </a:solidFill>
                        </a:rPr>
                        <a:t>数据组成</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3200" dirty="0">
                          <a:solidFill>
                            <a:srgbClr val="353535"/>
                          </a:solidFill>
                        </a:rPr>
                        <a:t>测试集</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P</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R</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F1</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63775">
                <a:tc>
                  <a:txBody>
                    <a:bodyPr/>
                    <a:lstStyle/>
                    <a:p>
                      <a:r>
                        <a:rPr lang="en-US" altLang="zh-CN" sz="3200" dirty="0">
                          <a:solidFill>
                            <a:srgbClr val="353535"/>
                          </a:solidFill>
                        </a:rPr>
                        <a:t>1</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tc>
                  <a:txBody>
                    <a:bodyPr/>
                    <a:lstStyle/>
                    <a:p>
                      <a:r>
                        <a:rPr lang="zh-CN" altLang="en-US" sz="3200" dirty="0">
                          <a:solidFill>
                            <a:srgbClr val="353535"/>
                          </a:solidFill>
                        </a:rPr>
                        <a:t>回答</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zh-CN" altLang="en-US" sz="3200" dirty="0">
                          <a:solidFill>
                            <a:srgbClr val="353535"/>
                          </a:solidFill>
                        </a:rPr>
                        <a:t>回答</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tc>
                  <a:txBody>
                    <a:bodyPr/>
                    <a:lstStyle/>
                    <a:p>
                      <a:r>
                        <a:rPr lang="en-US" altLang="zh-CN" sz="3200" dirty="0">
                          <a:solidFill>
                            <a:srgbClr val="353535"/>
                          </a:solidFill>
                        </a:rPr>
                        <a:t>0.51</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defRPr/>
                      </a:pPr>
                      <a:r>
                        <a:rPr lang="en-US" altLang="zh-CN" sz="3200" b="0" dirty="0">
                          <a:solidFill>
                            <a:srgbClr val="353535"/>
                          </a:solidFill>
                        </a:rPr>
                        <a:t>0.43</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defRPr/>
                      </a:pPr>
                      <a:r>
                        <a:rPr lang="en-US" altLang="zh-CN" sz="3200" b="0" dirty="0">
                          <a:solidFill>
                            <a:srgbClr val="353535"/>
                          </a:solidFill>
                        </a:rPr>
                        <a:t>0.47</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663775">
                <a:tc>
                  <a:txBody>
                    <a:bodyPr/>
                    <a:lstStyle/>
                    <a:p>
                      <a:r>
                        <a:rPr lang="en-US" altLang="zh-CN" sz="3200" dirty="0">
                          <a:solidFill>
                            <a:srgbClr val="353535"/>
                          </a:solidFill>
                        </a:rPr>
                        <a:t>2</a:t>
                      </a:r>
                      <a:endParaRPr lang="zh-CN" altLang="en-US" sz="320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3200" dirty="0">
                          <a:solidFill>
                            <a:srgbClr val="353535"/>
                          </a:solidFill>
                        </a:rPr>
                        <a:t>回答 </a:t>
                      </a:r>
                      <a:r>
                        <a:rPr lang="en-US" altLang="zh-CN" sz="3200" dirty="0">
                          <a:solidFill>
                            <a:srgbClr val="353535"/>
                          </a:solidFill>
                        </a:rPr>
                        <a:t>+</a:t>
                      </a:r>
                      <a:r>
                        <a:rPr lang="zh-CN" altLang="en-US" sz="3200" dirty="0">
                          <a:solidFill>
                            <a:srgbClr val="353535"/>
                          </a:solidFill>
                        </a:rPr>
                        <a:t> 正例</a:t>
                      </a:r>
                      <a:r>
                        <a:rPr lang="en-US" altLang="zh-CN" sz="3200" dirty="0">
                          <a:solidFill>
                            <a:srgbClr val="353535"/>
                          </a:solidFill>
                        </a:rPr>
                        <a:t>double</a:t>
                      </a:r>
                      <a:endParaRPr lang="zh-CN" altLang="en-US" sz="320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zh-CN" altLang="en-US" sz="3200" dirty="0">
                          <a:solidFill>
                            <a:srgbClr val="353535"/>
                          </a:solidFill>
                        </a:rPr>
                        <a:t>回答</a:t>
                      </a:r>
                    </a:p>
                  </a:txBody>
                  <a:tcPr anchor="ctr">
                    <a:lnL w="12700" cap="flat">
                      <a:noFill/>
                      <a:prstDash val="solid"/>
                      <a:miter lim="400000"/>
                    </a:lnL>
                    <a:lnR w="12700" cap="flat">
                      <a:noFill/>
                      <a:prstDash val="solid"/>
                      <a:miter lim="400000"/>
                    </a:lnR>
                    <a:lnT w="12700" cap="flat">
                      <a:noFill/>
                      <a:prstDash val="solid"/>
                      <a:miter lim="400000"/>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0.57</a:t>
                      </a:r>
                      <a:endParaRPr lang="zh-CN" altLang="en-US" sz="320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b="0" dirty="0">
                          <a:solidFill>
                            <a:srgbClr val="353535"/>
                          </a:solidFill>
                        </a:rPr>
                        <a:t>0.45</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b="0" dirty="0">
                          <a:solidFill>
                            <a:srgbClr val="353535"/>
                          </a:solidFill>
                        </a:rPr>
                        <a:t>0.50</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63775">
                <a:tc>
                  <a:txBody>
                    <a:bodyPr/>
                    <a:lstStyle/>
                    <a:p>
                      <a:r>
                        <a:rPr lang="en-US" altLang="zh-CN" sz="3200" dirty="0">
                          <a:solidFill>
                            <a:srgbClr val="353535"/>
                          </a:solidFill>
                        </a:rPr>
                        <a:t>3</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tc>
                  <a:txBody>
                    <a:bodyPr/>
                    <a:lstStyle/>
                    <a:p>
                      <a:r>
                        <a:rPr lang="zh-CN" altLang="en-US" sz="3200" dirty="0">
                          <a:solidFill>
                            <a:srgbClr val="353535"/>
                          </a:solidFill>
                        </a:rPr>
                        <a:t>回答</a:t>
                      </a:r>
                      <a:r>
                        <a:rPr lang="en-US" altLang="zh-CN" sz="3200" dirty="0">
                          <a:solidFill>
                            <a:srgbClr val="353535"/>
                          </a:solidFill>
                        </a:rPr>
                        <a:t>+</a:t>
                      </a:r>
                      <a:r>
                        <a:rPr lang="zh-CN" altLang="en-US" sz="3200" dirty="0">
                          <a:solidFill>
                            <a:srgbClr val="353535"/>
                          </a:solidFill>
                        </a:rPr>
                        <a:t>图文</a:t>
                      </a: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zh-CN" altLang="en-US" sz="3200" dirty="0">
                          <a:solidFill>
                            <a:srgbClr val="353535"/>
                          </a:solidFill>
                        </a:rPr>
                        <a:t>回答</a:t>
                      </a: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tc>
                  <a:txBody>
                    <a:bodyPr/>
                    <a:lstStyle/>
                    <a:p>
                      <a:r>
                        <a:rPr lang="en-US" altLang="zh-CN" sz="3200" dirty="0">
                          <a:solidFill>
                            <a:srgbClr val="353535"/>
                          </a:solidFill>
                        </a:rPr>
                        <a:t>0.70</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tc>
                  <a:txBody>
                    <a:bodyPr/>
                    <a:lstStyle/>
                    <a:p>
                      <a:r>
                        <a:rPr lang="en-US" altLang="zh-CN" sz="3200" b="0" dirty="0">
                          <a:solidFill>
                            <a:srgbClr val="353535"/>
                          </a:solidFill>
                        </a:rPr>
                        <a:t>0.53</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tc>
                  <a:txBody>
                    <a:bodyPr/>
                    <a:lstStyle/>
                    <a:p>
                      <a:r>
                        <a:rPr lang="en-US" altLang="zh-CN" sz="3200" b="0" dirty="0">
                          <a:solidFill>
                            <a:srgbClr val="353535"/>
                          </a:solidFill>
                        </a:rPr>
                        <a:t>0.60</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63775">
                <a:tc>
                  <a:txBody>
                    <a:bodyPr/>
                    <a:lstStyle/>
                    <a:p>
                      <a:r>
                        <a:rPr lang="en-US" altLang="zh-CN" sz="3200" dirty="0">
                          <a:solidFill>
                            <a:srgbClr val="353535"/>
                          </a:solidFill>
                        </a:rPr>
                        <a:t>4</a:t>
                      </a:r>
                      <a:endParaRPr lang="zh-CN" altLang="en-US" sz="320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tc>
                  <a:txBody>
                    <a:bodyPr/>
                    <a:lstStyle/>
                    <a:p>
                      <a:r>
                        <a:rPr lang="zh-CN" altLang="en-US" sz="3200" dirty="0">
                          <a:solidFill>
                            <a:srgbClr val="353535"/>
                          </a:solidFill>
                        </a:rPr>
                        <a:t>图文</a:t>
                      </a: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tc>
                  <a:txBody>
                    <a:bodyPr/>
                    <a:lstStyle/>
                    <a:p>
                      <a:r>
                        <a:rPr lang="zh-CN" altLang="en-US" sz="3200" dirty="0">
                          <a:solidFill>
                            <a:srgbClr val="353535"/>
                          </a:solidFill>
                        </a:rPr>
                        <a:t>图文</a:t>
                      </a:r>
                      <a:endParaRPr lang="en-US" altLang="zh-CN" sz="320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0.66</a:t>
                      </a: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defRPr/>
                      </a:pPr>
                      <a:r>
                        <a:rPr lang="en-US" altLang="zh-CN" sz="3200" b="0" dirty="0">
                          <a:solidFill>
                            <a:srgbClr val="353535"/>
                          </a:solidFill>
                        </a:rPr>
                        <a:t>0.77</a:t>
                      </a: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defRPr/>
                      </a:pPr>
                      <a:r>
                        <a:rPr lang="en-US" altLang="zh-CN" sz="3200" b="0" dirty="0">
                          <a:solidFill>
                            <a:srgbClr val="353535"/>
                          </a:solidFill>
                        </a:rPr>
                        <a:t>0.71</a:t>
                      </a: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899178"/>
                  </a:ext>
                </a:extLst>
              </a:tr>
              <a:tr h="662105">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altLang="zh-CN" sz="3200" dirty="0">
                          <a:solidFill>
                            <a:srgbClr val="353535"/>
                          </a:solidFill>
                        </a:rPr>
                        <a:t>5</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zh-CN" altLang="en-US" sz="3200" dirty="0">
                          <a:solidFill>
                            <a:srgbClr val="353535"/>
                          </a:solidFill>
                        </a:rPr>
                        <a:t>微头条</a:t>
                      </a:r>
                      <a:r>
                        <a:rPr lang="en-US" altLang="zh-CN" sz="3200" dirty="0">
                          <a:solidFill>
                            <a:srgbClr val="353535"/>
                          </a:solidFill>
                        </a:rPr>
                        <a:t>+</a:t>
                      </a:r>
                      <a:r>
                        <a:rPr lang="zh-CN" altLang="en-US" sz="3200" dirty="0">
                          <a:solidFill>
                            <a:srgbClr val="353535"/>
                          </a:solidFill>
                        </a:rPr>
                        <a:t>图文</a:t>
                      </a: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zh-CN" altLang="en-US" sz="3200" dirty="0">
                          <a:solidFill>
                            <a:srgbClr val="353535"/>
                          </a:solidFill>
                        </a:rPr>
                        <a:t>图文</a:t>
                      </a:r>
                      <a:endParaRPr lang="en-US" altLang="zh-CN"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altLang="zh-CN" sz="3200" dirty="0">
                          <a:solidFill>
                            <a:srgbClr val="353535"/>
                          </a:solidFill>
                        </a:rPr>
                        <a:t>0.63</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altLang="zh-CN" sz="3200" b="0" dirty="0">
                          <a:solidFill>
                            <a:srgbClr val="353535"/>
                          </a:solidFill>
                        </a:rPr>
                        <a:t>0.56</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altLang="zh-CN" sz="3200" b="0" dirty="0">
                          <a:solidFill>
                            <a:srgbClr val="353535"/>
                          </a:solidFill>
                        </a:rPr>
                        <a:t>0.59</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662105">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altLang="zh-CN" sz="3200" dirty="0">
                          <a:solidFill>
                            <a:srgbClr val="353535"/>
                          </a:solidFill>
                        </a:rPr>
                        <a:t>6</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zh-CN" altLang="en-US" sz="3200" dirty="0">
                          <a:solidFill>
                            <a:srgbClr val="353535"/>
                          </a:solidFill>
                        </a:rPr>
                        <a:t>图文</a:t>
                      </a: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3200" dirty="0">
                          <a:solidFill>
                            <a:srgbClr val="353535"/>
                          </a:solidFill>
                        </a:rPr>
                        <a:t>图文</a:t>
                      </a:r>
                      <a:endParaRPr lang="en-US" altLang="zh-CN" sz="3200" dirty="0">
                        <a:solidFill>
                          <a:srgbClr val="353535"/>
                        </a:solidFill>
                      </a:endParaRP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0.60</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b="0" dirty="0">
                          <a:solidFill>
                            <a:srgbClr val="353535"/>
                          </a:solidFill>
                        </a:rPr>
                        <a:t>0.87</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b="0" dirty="0">
                          <a:solidFill>
                            <a:srgbClr val="353535"/>
                          </a:solidFill>
                        </a:rPr>
                        <a:t>0.71</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solidFill>
                        <a:srgbClr val="353535"/>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2067824"/>
                  </a:ext>
                </a:extLst>
              </a:tr>
              <a:tr h="662105">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altLang="zh-CN" sz="3200" dirty="0">
                          <a:solidFill>
                            <a:srgbClr val="353535"/>
                          </a:solidFill>
                        </a:rPr>
                        <a:t>7</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zh-CN" altLang="en-US" sz="3200" dirty="0">
                          <a:solidFill>
                            <a:srgbClr val="353535"/>
                          </a:solidFill>
                        </a:rPr>
                        <a:t>图文</a:t>
                      </a:r>
                      <a:r>
                        <a:rPr lang="en-US" altLang="zh-CN" sz="3200" dirty="0">
                          <a:solidFill>
                            <a:srgbClr val="353535"/>
                          </a:solidFill>
                        </a:rPr>
                        <a:t>+pseudo</a:t>
                      </a:r>
                      <a:r>
                        <a:rPr lang="zh-CN" altLang="en-US" sz="3200" dirty="0">
                          <a:solidFill>
                            <a:srgbClr val="353535"/>
                          </a:solidFill>
                        </a:rPr>
                        <a:t>标签</a:t>
                      </a: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zh-CN" altLang="en-US" sz="3200" dirty="0">
                          <a:solidFill>
                            <a:srgbClr val="353535"/>
                          </a:solidFill>
                        </a:rPr>
                        <a:t>图文</a:t>
                      </a:r>
                      <a:endParaRPr lang="en-US" altLang="zh-CN"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altLang="zh-CN" sz="3200" dirty="0">
                          <a:solidFill>
                            <a:srgbClr val="353535"/>
                          </a:solidFill>
                        </a:rPr>
                        <a:t>0.58</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altLang="zh-CN" sz="3200" b="0" dirty="0">
                          <a:solidFill>
                            <a:srgbClr val="353535"/>
                          </a:solidFill>
                        </a:rPr>
                        <a:t>0.89</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altLang="zh-CN" sz="3200" b="0" dirty="0">
                          <a:solidFill>
                            <a:srgbClr val="353535"/>
                          </a:solidFill>
                        </a:rPr>
                        <a:t>0.70</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43415380"/>
                  </a:ext>
                </a:extLst>
              </a:tr>
              <a:tr h="662105">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altLang="zh-CN" sz="3200" dirty="0">
                          <a:solidFill>
                            <a:srgbClr val="353535"/>
                          </a:solidFill>
                        </a:rPr>
                        <a:t>8</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zh-CN" altLang="en-US" sz="3200" dirty="0">
                          <a:solidFill>
                            <a:srgbClr val="353535"/>
                          </a:solidFill>
                        </a:rPr>
                        <a:t>增加特殊字体</a:t>
                      </a:r>
                      <a:r>
                        <a:rPr lang="en-US" altLang="zh-CN" sz="3200" dirty="0">
                          <a:solidFill>
                            <a:srgbClr val="353535"/>
                          </a:solidFill>
                        </a:rPr>
                        <a:t>token</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3200" dirty="0">
                          <a:solidFill>
                            <a:srgbClr val="353535"/>
                          </a:solidFill>
                        </a:rPr>
                        <a:t>图文</a:t>
                      </a:r>
                      <a:endParaRPr lang="en-US" altLang="zh-CN"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0.65</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b="0" dirty="0">
                          <a:solidFill>
                            <a:srgbClr val="353535"/>
                          </a:solidFill>
                        </a:rPr>
                        <a:t>0.84</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b="0" dirty="0">
                          <a:solidFill>
                            <a:srgbClr val="353535"/>
                          </a:solidFill>
                        </a:rPr>
                        <a:t>0.73</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9183130"/>
                  </a:ext>
                </a:extLst>
              </a:tr>
              <a:tr h="663684">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altLang="zh-CN" sz="3200" dirty="0">
                          <a:solidFill>
                            <a:srgbClr val="353535"/>
                          </a:solidFill>
                        </a:rPr>
                        <a:t>9</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zh-CN" altLang="en-US" sz="3200" dirty="0">
                          <a:solidFill>
                            <a:srgbClr val="353535"/>
                          </a:solidFill>
                        </a:rPr>
                        <a:t>增加特殊字体</a:t>
                      </a:r>
                      <a:r>
                        <a:rPr lang="en-US" altLang="zh-CN" sz="3200" dirty="0">
                          <a:solidFill>
                            <a:srgbClr val="353535"/>
                          </a:solidFill>
                        </a:rPr>
                        <a:t>token</a:t>
                      </a:r>
                      <a:endParaRPr lang="zh-CN" altLang="en-US" sz="3200" dirty="0">
                        <a:solidFill>
                          <a:srgbClr val="353535"/>
                        </a:solidFill>
                      </a:endParaRPr>
                    </a:p>
                    <a:p>
                      <a:pPr marL="0" marR="0" lvl="0" indent="0" algn="ctr" defTabSz="584200" rtl="0" eaLnBrk="1" fontAlgn="auto" latinLnBrk="0" hangingPunct="1">
                        <a:lnSpc>
                          <a:spcPct val="100000"/>
                        </a:lnSpc>
                        <a:spcBef>
                          <a:spcPts val="0"/>
                        </a:spcBef>
                        <a:spcAft>
                          <a:spcPts val="0"/>
                        </a:spcAft>
                        <a:buClrTx/>
                        <a:buSzTx/>
                        <a:buFontTx/>
                        <a:buNone/>
                        <a:tabLst/>
                        <a:defRPr/>
                      </a:pPr>
                      <a:r>
                        <a:rPr lang="en-US" altLang="zh-CN" sz="3200" dirty="0">
                          <a:solidFill>
                            <a:srgbClr val="353535"/>
                          </a:solidFill>
                        </a:rPr>
                        <a:t>&amp;</a:t>
                      </a:r>
                      <a:r>
                        <a:rPr lang="zh-CN" altLang="en-US" sz="3200" dirty="0">
                          <a:solidFill>
                            <a:srgbClr val="353535"/>
                          </a:solidFill>
                        </a:rPr>
                        <a:t>首尾各</a:t>
                      </a:r>
                      <a:r>
                        <a:rPr lang="en-US" altLang="zh-CN" sz="3200" dirty="0">
                          <a:solidFill>
                            <a:srgbClr val="353535"/>
                          </a:solidFill>
                        </a:rPr>
                        <a:t>256</a:t>
                      </a:r>
                      <a:r>
                        <a:rPr lang="zh-CN" altLang="en-US" sz="3200" dirty="0">
                          <a:solidFill>
                            <a:srgbClr val="353535"/>
                          </a:solidFill>
                        </a:rPr>
                        <a:t>词</a:t>
                      </a: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zh-CN" altLang="en-US" sz="3200" dirty="0">
                          <a:solidFill>
                            <a:srgbClr val="353535"/>
                          </a:solidFill>
                        </a:rPr>
                        <a:t>图文</a:t>
                      </a:r>
                      <a:endParaRPr lang="en-US" altLang="zh-CN"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altLang="zh-CN" sz="3200" dirty="0">
                          <a:solidFill>
                            <a:srgbClr val="353535"/>
                          </a:solidFill>
                        </a:rPr>
                        <a:t>0.69</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altLang="zh-CN" sz="3200" b="0" dirty="0">
                          <a:solidFill>
                            <a:srgbClr val="353535"/>
                          </a:solidFill>
                        </a:rPr>
                        <a:t>0.83</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altLang="zh-CN" sz="3200" b="0" dirty="0">
                          <a:solidFill>
                            <a:srgbClr val="353535"/>
                          </a:solidFill>
                        </a:rPr>
                        <a:t>0.76</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6470321"/>
                  </a:ext>
                </a:extLst>
              </a:tr>
            </a:tbl>
          </a:graphicData>
        </a:graphic>
      </p:graphicFrame>
      <p:grpSp>
        <p:nvGrpSpPr>
          <p:cNvPr id="45" name="组合 44">
            <a:extLst>
              <a:ext uri="{FF2B5EF4-FFF2-40B4-BE49-F238E27FC236}">
                <a16:creationId xmlns:a16="http://schemas.microsoft.com/office/drawing/2014/main" id="{1E6D48CB-867D-56CD-5FCD-3492FC856B37}"/>
              </a:ext>
            </a:extLst>
          </p:cNvPr>
          <p:cNvGrpSpPr/>
          <p:nvPr/>
        </p:nvGrpSpPr>
        <p:grpSpPr>
          <a:xfrm>
            <a:off x="1854643" y="9783206"/>
            <a:ext cx="16675100" cy="3115965"/>
            <a:chOff x="1752136" y="9235456"/>
            <a:chExt cx="16675100" cy="3115965"/>
          </a:xfrm>
        </p:grpSpPr>
        <p:pic>
          <p:nvPicPr>
            <p:cNvPr id="36" name="图片 35">
              <a:extLst>
                <a:ext uri="{FF2B5EF4-FFF2-40B4-BE49-F238E27FC236}">
                  <a16:creationId xmlns:a16="http://schemas.microsoft.com/office/drawing/2014/main" id="{180A8580-4253-E2A9-CB98-25327B7ABEC4}"/>
                </a:ext>
              </a:extLst>
            </p:cNvPr>
            <p:cNvPicPr>
              <a:picLocks noChangeAspect="1"/>
            </p:cNvPicPr>
            <p:nvPr/>
          </p:nvPicPr>
          <p:blipFill>
            <a:blip r:embed="rId3"/>
            <a:stretch>
              <a:fillRect/>
            </a:stretch>
          </p:blipFill>
          <p:spPr>
            <a:xfrm>
              <a:off x="14210836" y="9258135"/>
              <a:ext cx="4216400" cy="2628900"/>
            </a:xfrm>
            <a:prstGeom prst="rect">
              <a:avLst/>
            </a:prstGeom>
          </p:spPr>
        </p:pic>
        <p:pic>
          <p:nvPicPr>
            <p:cNvPr id="37" name="图片 36">
              <a:extLst>
                <a:ext uri="{FF2B5EF4-FFF2-40B4-BE49-F238E27FC236}">
                  <a16:creationId xmlns:a16="http://schemas.microsoft.com/office/drawing/2014/main" id="{00A9C29C-A5BC-20DE-CC12-C7A1A2C9D134}"/>
                </a:ext>
              </a:extLst>
            </p:cNvPr>
            <p:cNvPicPr>
              <a:picLocks noChangeAspect="1"/>
            </p:cNvPicPr>
            <p:nvPr/>
          </p:nvPicPr>
          <p:blipFill>
            <a:blip r:embed="rId4"/>
            <a:stretch>
              <a:fillRect/>
            </a:stretch>
          </p:blipFill>
          <p:spPr>
            <a:xfrm>
              <a:off x="1752136" y="9298956"/>
              <a:ext cx="4152900" cy="2590800"/>
            </a:xfrm>
            <a:prstGeom prst="rect">
              <a:avLst/>
            </a:prstGeom>
          </p:spPr>
        </p:pic>
        <p:pic>
          <p:nvPicPr>
            <p:cNvPr id="38" name="图片 37">
              <a:extLst>
                <a:ext uri="{FF2B5EF4-FFF2-40B4-BE49-F238E27FC236}">
                  <a16:creationId xmlns:a16="http://schemas.microsoft.com/office/drawing/2014/main" id="{C4BE2CF4-EC5C-16D0-EA1E-8FF245EEFC61}"/>
                </a:ext>
              </a:extLst>
            </p:cNvPr>
            <p:cNvPicPr>
              <a:picLocks noChangeAspect="1"/>
            </p:cNvPicPr>
            <p:nvPr/>
          </p:nvPicPr>
          <p:blipFill>
            <a:blip r:embed="rId5"/>
            <a:stretch>
              <a:fillRect/>
            </a:stretch>
          </p:blipFill>
          <p:spPr>
            <a:xfrm>
              <a:off x="10057936" y="9235456"/>
              <a:ext cx="4127500" cy="2654300"/>
            </a:xfrm>
            <a:prstGeom prst="rect">
              <a:avLst/>
            </a:prstGeom>
          </p:spPr>
        </p:pic>
        <p:pic>
          <p:nvPicPr>
            <p:cNvPr id="39" name="图片 38">
              <a:extLst>
                <a:ext uri="{FF2B5EF4-FFF2-40B4-BE49-F238E27FC236}">
                  <a16:creationId xmlns:a16="http://schemas.microsoft.com/office/drawing/2014/main" id="{E621ECA9-18B0-EA95-1B8B-DAFB911A3EAC}"/>
                </a:ext>
              </a:extLst>
            </p:cNvPr>
            <p:cNvPicPr>
              <a:picLocks noChangeAspect="1"/>
            </p:cNvPicPr>
            <p:nvPr/>
          </p:nvPicPr>
          <p:blipFill>
            <a:blip r:embed="rId6"/>
            <a:stretch>
              <a:fillRect/>
            </a:stretch>
          </p:blipFill>
          <p:spPr>
            <a:xfrm>
              <a:off x="5905036" y="9235456"/>
              <a:ext cx="4152900" cy="2654300"/>
            </a:xfrm>
            <a:prstGeom prst="rect">
              <a:avLst/>
            </a:prstGeom>
          </p:spPr>
        </p:pic>
        <p:sp>
          <p:nvSpPr>
            <p:cNvPr id="41" name="文本框 40">
              <a:extLst>
                <a:ext uri="{FF2B5EF4-FFF2-40B4-BE49-F238E27FC236}">
                  <a16:creationId xmlns:a16="http://schemas.microsoft.com/office/drawing/2014/main" id="{B2574BC7-47F2-D3FA-6045-932B8CB41B16}"/>
                </a:ext>
              </a:extLst>
            </p:cNvPr>
            <p:cNvSpPr txBox="1"/>
            <p:nvPr/>
          </p:nvSpPr>
          <p:spPr>
            <a:xfrm>
              <a:off x="2685580" y="11889756"/>
              <a:ext cx="2286012"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2400" dirty="0">
                  <a:solidFill>
                    <a:srgbClr val="353535"/>
                  </a:solidFill>
                  <a:effectLst/>
                </a:rPr>
                <a:t>3e-5</a:t>
              </a:r>
              <a:endParaRPr lang="zh-CN" altLang="en-US" dirty="0"/>
            </a:p>
          </p:txBody>
        </p:sp>
        <p:sp>
          <p:nvSpPr>
            <p:cNvPr id="42" name="文本框 41">
              <a:extLst>
                <a:ext uri="{FF2B5EF4-FFF2-40B4-BE49-F238E27FC236}">
                  <a16:creationId xmlns:a16="http://schemas.microsoft.com/office/drawing/2014/main" id="{500CCA79-EEF6-9806-1513-A0CA4CB6B142}"/>
                </a:ext>
              </a:extLst>
            </p:cNvPr>
            <p:cNvSpPr txBox="1"/>
            <p:nvPr/>
          </p:nvSpPr>
          <p:spPr>
            <a:xfrm>
              <a:off x="6937425" y="11889756"/>
              <a:ext cx="2286012"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solidFill>
                    <a:srgbClr val="353535"/>
                  </a:solidFill>
                </a:rPr>
                <a:t>1</a:t>
              </a:r>
              <a:r>
                <a:rPr lang="en-US" altLang="zh-CN" sz="2400" dirty="0">
                  <a:solidFill>
                    <a:srgbClr val="353535"/>
                  </a:solidFill>
                  <a:effectLst/>
                </a:rPr>
                <a:t>e-5</a:t>
              </a:r>
              <a:endParaRPr lang="zh-CN" altLang="en-US" dirty="0"/>
            </a:p>
          </p:txBody>
        </p:sp>
        <p:sp>
          <p:nvSpPr>
            <p:cNvPr id="43" name="文本框 42">
              <a:extLst>
                <a:ext uri="{FF2B5EF4-FFF2-40B4-BE49-F238E27FC236}">
                  <a16:creationId xmlns:a16="http://schemas.microsoft.com/office/drawing/2014/main" id="{A4AD148F-F4AA-84E1-C1EC-7779AB062262}"/>
                </a:ext>
              </a:extLst>
            </p:cNvPr>
            <p:cNvSpPr txBox="1"/>
            <p:nvPr/>
          </p:nvSpPr>
          <p:spPr>
            <a:xfrm>
              <a:off x="11048994" y="11889756"/>
              <a:ext cx="2286012"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solidFill>
                    <a:srgbClr val="353535"/>
                  </a:solidFill>
                </a:rPr>
                <a:t>5</a:t>
              </a:r>
              <a:r>
                <a:rPr lang="en-US" altLang="zh-CN" sz="2400" dirty="0">
                  <a:solidFill>
                    <a:srgbClr val="353535"/>
                  </a:solidFill>
                  <a:effectLst/>
                </a:rPr>
                <a:t>e-6</a:t>
              </a:r>
              <a:endParaRPr lang="zh-CN" altLang="en-US" dirty="0"/>
            </a:p>
          </p:txBody>
        </p:sp>
        <p:sp>
          <p:nvSpPr>
            <p:cNvPr id="44" name="文本框 43">
              <a:extLst>
                <a:ext uri="{FF2B5EF4-FFF2-40B4-BE49-F238E27FC236}">
                  <a16:creationId xmlns:a16="http://schemas.microsoft.com/office/drawing/2014/main" id="{6A363EB9-B351-B4E1-88D7-13A104271BFB}"/>
                </a:ext>
              </a:extLst>
            </p:cNvPr>
            <p:cNvSpPr txBox="1"/>
            <p:nvPr/>
          </p:nvSpPr>
          <p:spPr>
            <a:xfrm>
              <a:off x="15176494" y="11889756"/>
              <a:ext cx="2286012"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dirty="0">
                  <a:solidFill>
                    <a:srgbClr val="353535"/>
                  </a:solidFill>
                </a:rPr>
                <a:t>1</a:t>
              </a:r>
              <a:r>
                <a:rPr lang="en-US" altLang="zh-CN" sz="2400" dirty="0">
                  <a:solidFill>
                    <a:srgbClr val="353535"/>
                  </a:solidFill>
                  <a:effectLst/>
                </a:rPr>
                <a:t>e-6</a:t>
              </a:r>
              <a:endParaRPr lang="zh-CN" altLang="en-US" dirty="0"/>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1" y="1262646"/>
            <a:ext cx="5824911" cy="857881"/>
          </a:xfrm>
          <a:prstGeom prst="rect">
            <a:avLst/>
          </a:prstGeom>
        </p:spPr>
        <p:txBody>
          <a:bodyPr/>
          <a:lstStyle/>
          <a:p>
            <a:pPr algn="l"/>
            <a:r>
              <a:rPr lang="zh-CN" altLang="en-US" sz="6000" b="1" dirty="0">
                <a:solidFill>
                  <a:schemeClr val="bg2">
                    <a:lumMod val="10000"/>
                  </a:schemeClr>
                </a:solidFill>
                <a:effectLst/>
              </a:rPr>
              <a:t>伪科学内容识别</a:t>
            </a:r>
            <a:endParaRPr lang="en-US" altLang="zh-CN" sz="6000" b="1" dirty="0">
              <a:solidFill>
                <a:schemeClr val="bg2">
                  <a:lumMod val="10000"/>
                </a:schemeClr>
              </a:solidFill>
              <a:effectLst/>
            </a:endParaRPr>
          </a:p>
        </p:txBody>
      </p:sp>
      <p:grpSp>
        <p:nvGrpSpPr>
          <p:cNvPr id="11" name="组合 10">
            <a:extLst>
              <a:ext uri="{FF2B5EF4-FFF2-40B4-BE49-F238E27FC236}">
                <a16:creationId xmlns:a16="http://schemas.microsoft.com/office/drawing/2014/main" id="{C010F8B4-FB3E-DB4D-4A51-4CEEB8C38EEB}"/>
              </a:ext>
            </a:extLst>
          </p:cNvPr>
          <p:cNvGrpSpPr/>
          <p:nvPr/>
        </p:nvGrpSpPr>
        <p:grpSpPr>
          <a:xfrm>
            <a:off x="2004294" y="8272022"/>
            <a:ext cx="9635017" cy="4806965"/>
            <a:chOff x="1014887" y="8320762"/>
            <a:chExt cx="9635017" cy="4806965"/>
          </a:xfrm>
        </p:grpSpPr>
        <p:grpSp>
          <p:nvGrpSpPr>
            <p:cNvPr id="7" name="组合 6"/>
            <p:cNvGrpSpPr/>
            <p:nvPr/>
          </p:nvGrpSpPr>
          <p:grpSpPr>
            <a:xfrm>
              <a:off x="1014887" y="8320762"/>
              <a:ext cx="9635017" cy="4806965"/>
              <a:chOff x="13223722" y="8269332"/>
              <a:chExt cx="10433946" cy="5205555"/>
            </a:xfrm>
          </p:grpSpPr>
          <p:pic>
            <p:nvPicPr>
              <p:cNvPr id="5" name="图片 4"/>
              <p:cNvPicPr>
                <a:picLocks noChangeAspect="1"/>
              </p:cNvPicPr>
              <p:nvPr/>
            </p:nvPicPr>
            <p:blipFill>
              <a:blip r:embed="rId3"/>
              <a:stretch>
                <a:fillRect/>
              </a:stretch>
            </p:blipFill>
            <p:spPr>
              <a:xfrm>
                <a:off x="13223722" y="8269332"/>
                <a:ext cx="7858278" cy="5205555"/>
              </a:xfrm>
              <a:prstGeom prst="rect">
                <a:avLst/>
              </a:prstGeom>
            </p:spPr>
          </p:pic>
          <p:pic>
            <p:nvPicPr>
              <p:cNvPr id="6" name="图片 5"/>
              <p:cNvPicPr>
                <a:picLocks noChangeAspect="1"/>
              </p:cNvPicPr>
              <p:nvPr/>
            </p:nvPicPr>
            <p:blipFill>
              <a:blip r:embed="rId4"/>
              <a:stretch>
                <a:fillRect/>
              </a:stretch>
            </p:blipFill>
            <p:spPr>
              <a:xfrm>
                <a:off x="21082000" y="12366017"/>
                <a:ext cx="2575668" cy="812800"/>
              </a:xfrm>
              <a:prstGeom prst="rect">
                <a:avLst/>
              </a:prstGeom>
            </p:spPr>
          </p:pic>
        </p:grpSp>
        <p:sp>
          <p:nvSpPr>
            <p:cNvPr id="9" name="线形标注 1 8"/>
            <p:cNvSpPr/>
            <p:nvPr/>
          </p:nvSpPr>
          <p:spPr>
            <a:xfrm>
              <a:off x="6189088" y="11324642"/>
              <a:ext cx="3405852" cy="1333698"/>
            </a:xfrm>
            <a:prstGeom prst="borderCallout1">
              <a:avLst>
                <a:gd name="adj1" fmla="val 18750"/>
                <a:gd name="adj2" fmla="val -8333"/>
                <a:gd name="adj3" fmla="val -40925"/>
                <a:gd name="adj4" fmla="val -32355"/>
              </a:avLst>
            </a:prstGeom>
            <a:solidFill>
              <a:schemeClr val="bg1"/>
            </a:solid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4000" b="1" dirty="0">
                  <a:solidFill>
                    <a:srgbClr val="508CF8"/>
                  </a:solidFill>
                  <a:latin typeface="KaiTi" panose="02010609060101010101" pitchFamily="49" charset="-122"/>
                  <a:ea typeface="KaiTi" panose="02010609060101010101" pitchFamily="49" charset="-122"/>
                </a:rPr>
                <a:t>针对谣言内容进行风险提示</a:t>
              </a:r>
              <a:endParaRPr kumimoji="0" lang="zh-CN" altLang="en-US" sz="4000" b="1" i="0" u="none" strike="noStrike" cap="none" spc="0" normalizeH="0" baseline="0" dirty="0">
                <a:ln>
                  <a:noFill/>
                </a:ln>
                <a:solidFill>
                  <a:srgbClr val="FFFFFF"/>
                </a:solidFill>
                <a:effectLst/>
                <a:uFillTx/>
                <a:latin typeface="KaiTi" panose="02010609060101010101" pitchFamily="49" charset="-122"/>
                <a:ea typeface="KaiTi" panose="02010609060101010101" pitchFamily="49" charset="-122"/>
                <a:cs typeface="Helvetica Neue Medium" panose="02000503000000020004"/>
                <a:sym typeface="Helvetica Neue Medium" panose="02000503000000020004"/>
              </a:endParaRPr>
            </a:p>
          </p:txBody>
        </p:sp>
      </p:grpSp>
      <p:grpSp>
        <p:nvGrpSpPr>
          <p:cNvPr id="13" name="组合 12">
            <a:extLst>
              <a:ext uri="{FF2B5EF4-FFF2-40B4-BE49-F238E27FC236}">
                <a16:creationId xmlns:a16="http://schemas.microsoft.com/office/drawing/2014/main" id="{AD62E573-C140-57AD-C720-027D5EE81FC1}"/>
              </a:ext>
            </a:extLst>
          </p:cNvPr>
          <p:cNvGrpSpPr/>
          <p:nvPr/>
        </p:nvGrpSpPr>
        <p:grpSpPr>
          <a:xfrm>
            <a:off x="12204435" y="7756358"/>
            <a:ext cx="11380134" cy="5931506"/>
            <a:chOff x="11423385" y="7785083"/>
            <a:chExt cx="11380134" cy="5931506"/>
          </a:xfrm>
        </p:grpSpPr>
        <p:pic>
          <p:nvPicPr>
            <p:cNvPr id="8" name="图片 7"/>
            <p:cNvPicPr>
              <a:picLocks noChangeAspect="1"/>
            </p:cNvPicPr>
            <p:nvPr/>
          </p:nvPicPr>
          <p:blipFill>
            <a:blip r:embed="rId5"/>
            <a:stretch>
              <a:fillRect/>
            </a:stretch>
          </p:blipFill>
          <p:spPr>
            <a:xfrm>
              <a:off x="11423385" y="7785083"/>
              <a:ext cx="11380134" cy="5931506"/>
            </a:xfrm>
            <a:prstGeom prst="rect">
              <a:avLst/>
            </a:prstGeom>
          </p:spPr>
        </p:pic>
        <p:sp>
          <p:nvSpPr>
            <p:cNvPr id="12" name="线形标注 1 11"/>
            <p:cNvSpPr/>
            <p:nvPr/>
          </p:nvSpPr>
          <p:spPr>
            <a:xfrm>
              <a:off x="17101016" y="8907876"/>
              <a:ext cx="3072933" cy="1333698"/>
            </a:xfrm>
            <a:prstGeom prst="borderCallout1">
              <a:avLst>
                <a:gd name="adj1" fmla="val 43275"/>
                <a:gd name="adj2" fmla="val -7214"/>
                <a:gd name="adj3" fmla="val 114982"/>
                <a:gd name="adj4" fmla="val -38508"/>
              </a:avLst>
            </a:prstGeom>
            <a:solidFill>
              <a:schemeClr val="bg1"/>
            </a:solid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4000" b="1" dirty="0">
                  <a:solidFill>
                    <a:srgbClr val="508CF8"/>
                  </a:solidFill>
                  <a:latin typeface="KaiTi" panose="02010609060101010101" pitchFamily="49" charset="-122"/>
                  <a:ea typeface="KaiTi" panose="02010609060101010101" pitchFamily="49" charset="-122"/>
                </a:rPr>
                <a:t>对危险账号拦截和封禁</a:t>
              </a:r>
              <a:endParaRPr kumimoji="0" lang="zh-CN" altLang="en-US" sz="4000" b="1" i="0" u="none" strike="noStrike" cap="none" spc="0" normalizeH="0" baseline="0" dirty="0">
                <a:ln>
                  <a:noFill/>
                </a:ln>
                <a:solidFill>
                  <a:srgbClr val="FFFFFF"/>
                </a:solidFill>
                <a:effectLst/>
                <a:uFillTx/>
                <a:latin typeface="KaiTi" panose="02010609060101010101" pitchFamily="49" charset="-122"/>
                <a:ea typeface="KaiTi" panose="02010609060101010101" pitchFamily="49" charset="-122"/>
                <a:cs typeface="Helvetica Neue Medium" panose="02000503000000020004"/>
                <a:sym typeface="Helvetica Neue Medium" panose="02000503000000020004"/>
              </a:endParaRPr>
            </a:p>
          </p:txBody>
        </p:sp>
      </p:grpSp>
      <p:sp>
        <p:nvSpPr>
          <p:cNvPr id="16" name="文本框 15"/>
          <p:cNvSpPr txBox="1"/>
          <p:nvPr/>
        </p:nvSpPr>
        <p:spPr>
          <a:xfrm>
            <a:off x="1324841" y="2603594"/>
            <a:ext cx="14611846" cy="44899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14350" indent="-514350" algn="l">
              <a:lnSpc>
                <a:spcPct val="135000"/>
              </a:lnSpc>
              <a:buFont typeface="+mj-lt"/>
              <a:buAutoNum type="arabicPeriod"/>
            </a:pPr>
            <a:r>
              <a:rPr lang="zh-CN" altLang="en-US" sz="3600" dirty="0">
                <a:solidFill>
                  <a:schemeClr val="bg2">
                    <a:lumMod val="10000"/>
                  </a:schemeClr>
                </a:solidFill>
              </a:rPr>
              <a:t>四体裁伪科学模型打压率由</a:t>
            </a:r>
            <a:r>
              <a:rPr lang="en-US" altLang="zh-CN" sz="3600" dirty="0">
                <a:solidFill>
                  <a:schemeClr val="bg2">
                    <a:lumMod val="10000"/>
                  </a:schemeClr>
                </a:solidFill>
              </a:rPr>
              <a:t>30%</a:t>
            </a:r>
            <a:r>
              <a:rPr lang="zh-CN" altLang="en-US" sz="3600" dirty="0">
                <a:solidFill>
                  <a:schemeClr val="bg2">
                    <a:lumMod val="10000"/>
                  </a:schemeClr>
                </a:solidFill>
              </a:rPr>
              <a:t>提升至</a:t>
            </a:r>
            <a:r>
              <a:rPr lang="en-US" altLang="zh-CN" sz="3600" dirty="0">
                <a:solidFill>
                  <a:schemeClr val="bg2">
                    <a:lumMod val="10000"/>
                  </a:schemeClr>
                </a:solidFill>
              </a:rPr>
              <a:t>40%</a:t>
            </a:r>
          </a:p>
          <a:p>
            <a:pPr marL="514350" indent="-514350" algn="l">
              <a:lnSpc>
                <a:spcPct val="135000"/>
              </a:lnSpc>
              <a:buFont typeface="+mj-lt"/>
              <a:buAutoNum type="arabicPeriod"/>
            </a:pPr>
            <a:r>
              <a:rPr lang="zh-CN" altLang="en-US" sz="3600" dirty="0">
                <a:solidFill>
                  <a:schemeClr val="bg2">
                    <a:lumMod val="10000"/>
                  </a:schemeClr>
                </a:solidFill>
              </a:rPr>
              <a:t>接入了新的中视频体裁，丰富了项目拦截范围，打压率超</a:t>
            </a:r>
            <a:r>
              <a:rPr lang="en-US" altLang="zh-CN" sz="3600" dirty="0">
                <a:solidFill>
                  <a:schemeClr val="bg2">
                    <a:lumMod val="10000"/>
                  </a:schemeClr>
                </a:solidFill>
              </a:rPr>
              <a:t>40%</a:t>
            </a:r>
          </a:p>
          <a:p>
            <a:pPr marL="514350" indent="-514350" algn="l">
              <a:lnSpc>
                <a:spcPct val="135000"/>
              </a:lnSpc>
              <a:buFont typeface="+mj-lt"/>
              <a:buAutoNum type="arabicPeriod"/>
            </a:pPr>
            <a:r>
              <a:rPr lang="zh-CN" altLang="en-US" sz="3600" dirty="0">
                <a:solidFill>
                  <a:schemeClr val="bg2">
                    <a:lumMod val="10000"/>
                  </a:schemeClr>
                </a:solidFill>
              </a:rPr>
              <a:t>伪科学周均拦截科学虚假内容</a:t>
            </a:r>
            <a:r>
              <a:rPr lang="en-US" altLang="zh-CN" sz="3600" dirty="0">
                <a:solidFill>
                  <a:schemeClr val="bg2">
                    <a:lumMod val="10000"/>
                  </a:schemeClr>
                </a:solidFill>
              </a:rPr>
              <a:t>700+</a:t>
            </a:r>
            <a:r>
              <a:rPr lang="zh-CN" altLang="en-US" sz="3600" dirty="0">
                <a:solidFill>
                  <a:schemeClr val="bg2">
                    <a:lumMod val="10000"/>
                  </a:schemeClr>
                </a:solidFill>
              </a:rPr>
              <a:t>，年度拦截伪科学虚假内容</a:t>
            </a:r>
            <a:r>
              <a:rPr lang="en-US" altLang="zh-CN" sz="3600" dirty="0">
                <a:solidFill>
                  <a:schemeClr val="bg2">
                    <a:lumMod val="10000"/>
                  </a:schemeClr>
                </a:solidFill>
              </a:rPr>
              <a:t>3.5</a:t>
            </a:r>
            <a:r>
              <a:rPr lang="en-GB" altLang="zh-CN" sz="3600" dirty="0">
                <a:solidFill>
                  <a:schemeClr val="bg2">
                    <a:lumMod val="10000"/>
                  </a:schemeClr>
                </a:solidFill>
              </a:rPr>
              <a:t>W+</a:t>
            </a:r>
          </a:p>
          <a:p>
            <a:pPr marL="514350" indent="-514350" algn="l">
              <a:lnSpc>
                <a:spcPct val="135000"/>
              </a:lnSpc>
              <a:buFont typeface="+mj-lt"/>
              <a:buAutoNum type="arabicPeriod"/>
            </a:pPr>
            <a:r>
              <a:rPr lang="zh-CN" altLang="en-US" sz="3600" dirty="0">
                <a:solidFill>
                  <a:schemeClr val="bg2">
                    <a:lumMod val="10000"/>
                  </a:schemeClr>
                </a:solidFill>
              </a:rPr>
              <a:t>全局科学虚假内容占比图文三体裁从</a:t>
            </a:r>
            <a:r>
              <a:rPr lang="en-US" altLang="zh-CN" sz="3600" dirty="0">
                <a:solidFill>
                  <a:schemeClr val="bg2">
                    <a:lumMod val="10000"/>
                  </a:schemeClr>
                </a:solidFill>
              </a:rPr>
              <a:t>2022</a:t>
            </a:r>
            <a:r>
              <a:rPr lang="zh-CN" altLang="en-US" sz="3600" dirty="0">
                <a:solidFill>
                  <a:schemeClr val="bg2">
                    <a:lumMod val="10000"/>
                  </a:schemeClr>
                </a:solidFill>
              </a:rPr>
              <a:t>年</a:t>
            </a:r>
            <a:r>
              <a:rPr lang="en-US" altLang="zh-CN" sz="3600" dirty="0">
                <a:solidFill>
                  <a:schemeClr val="bg2">
                    <a:lumMod val="10000"/>
                  </a:schemeClr>
                </a:solidFill>
              </a:rPr>
              <a:t>3</a:t>
            </a:r>
            <a:r>
              <a:rPr lang="zh-CN" altLang="en-US" sz="3600" dirty="0">
                <a:solidFill>
                  <a:schemeClr val="bg2">
                    <a:lumMod val="10000"/>
                  </a:schemeClr>
                </a:solidFill>
              </a:rPr>
              <a:t>月的</a:t>
            </a:r>
            <a:r>
              <a:rPr lang="en-US" altLang="zh-CN" sz="3600" dirty="0">
                <a:solidFill>
                  <a:schemeClr val="bg2">
                    <a:lumMod val="10000"/>
                  </a:schemeClr>
                </a:solidFill>
              </a:rPr>
              <a:t>6.2%</a:t>
            </a:r>
            <a:r>
              <a:rPr lang="zh-CN" altLang="en-US" sz="3600" dirty="0">
                <a:solidFill>
                  <a:schemeClr val="bg2">
                    <a:lumMod val="10000"/>
                  </a:schemeClr>
                </a:solidFill>
              </a:rPr>
              <a:t>虚假占比，降低到了</a:t>
            </a:r>
            <a:r>
              <a:rPr lang="en-US" altLang="zh-CN" sz="3600" dirty="0">
                <a:solidFill>
                  <a:schemeClr val="bg2">
                    <a:lumMod val="10000"/>
                  </a:schemeClr>
                </a:solidFill>
              </a:rPr>
              <a:t>3.8%</a:t>
            </a:r>
          </a:p>
          <a:p>
            <a:pPr marL="514350" indent="-514350" algn="l">
              <a:lnSpc>
                <a:spcPct val="135000"/>
              </a:lnSpc>
              <a:buFont typeface="+mj-lt"/>
              <a:buAutoNum type="arabicPeriod"/>
            </a:pPr>
            <a:r>
              <a:rPr lang="zh-CN" altLang="en-US" sz="3600" dirty="0">
                <a:solidFill>
                  <a:schemeClr val="bg2">
                    <a:lumMod val="10000"/>
                  </a:schemeClr>
                </a:solidFill>
              </a:rPr>
              <a:t>协助处理伪科学发文账号</a:t>
            </a:r>
            <a:r>
              <a:rPr lang="en-US" altLang="zh-CN" sz="3600" dirty="0">
                <a:solidFill>
                  <a:schemeClr val="bg2">
                    <a:lumMod val="10000"/>
                  </a:schemeClr>
                </a:solidFill>
              </a:rPr>
              <a:t>220</a:t>
            </a:r>
            <a:r>
              <a:rPr lang="zh-CN" altLang="en-US" sz="3600" dirty="0">
                <a:solidFill>
                  <a:schemeClr val="bg2">
                    <a:lumMod val="10000"/>
                  </a:schemeClr>
                </a:solidFill>
              </a:rPr>
              <a:t>个，虚假内容录入谣言库共计</a:t>
            </a:r>
            <a:r>
              <a:rPr lang="en-US" altLang="zh-CN" sz="3600" dirty="0">
                <a:solidFill>
                  <a:schemeClr val="bg2">
                    <a:lumMod val="10000"/>
                  </a:schemeClr>
                </a:solidFill>
              </a:rPr>
              <a:t>170</a:t>
            </a:r>
            <a:r>
              <a:rPr lang="zh-CN" altLang="en-US" sz="3600" dirty="0">
                <a:solidFill>
                  <a:schemeClr val="bg2">
                    <a:lumMod val="10000"/>
                  </a:schemeClr>
                </a:solidFill>
              </a:rPr>
              <a:t>余条</a:t>
            </a:r>
          </a:p>
        </p:txBody>
      </p:sp>
      <p:sp>
        <p:nvSpPr>
          <p:cNvPr id="17" name="圆角矩形 16"/>
          <p:cNvSpPr/>
          <p:nvPr/>
        </p:nvSpPr>
        <p:spPr>
          <a:xfrm>
            <a:off x="590550" y="3489527"/>
            <a:ext cx="22783800" cy="3462235"/>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 name="文本框 1">
            <a:extLst>
              <a:ext uri="{FF2B5EF4-FFF2-40B4-BE49-F238E27FC236}">
                <a16:creationId xmlns:a16="http://schemas.microsoft.com/office/drawing/2014/main" id="{56AC739D-6877-C3C7-41F0-BE0AA872F905}"/>
              </a:ext>
            </a:extLst>
          </p:cNvPr>
          <p:cNvSpPr txBox="1"/>
          <p:nvPr/>
        </p:nvSpPr>
        <p:spPr>
          <a:xfrm>
            <a:off x="8080431" y="1239602"/>
            <a:ext cx="316253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收益</a:t>
            </a:r>
            <a:endParaRPr lang="en-US" altLang="zh-CN" sz="5400" b="1" dirty="0">
              <a:solidFill>
                <a:srgbClr val="353535"/>
              </a:solidFill>
              <a:effectLst/>
            </a:endParaRPr>
          </a:p>
        </p:txBody>
      </p:sp>
      <p:cxnSp>
        <p:nvCxnSpPr>
          <p:cNvPr id="10" name="直线连接符 9">
            <a:extLst>
              <a:ext uri="{FF2B5EF4-FFF2-40B4-BE49-F238E27FC236}">
                <a16:creationId xmlns:a16="http://schemas.microsoft.com/office/drawing/2014/main" id="{A598E72B-4BCF-927E-9B82-58D50DAB97C3}"/>
              </a:ext>
            </a:extLst>
          </p:cNvPr>
          <p:cNvCxnSpPr/>
          <p:nvPr/>
        </p:nvCxnSpPr>
        <p:spPr>
          <a:xfrm>
            <a:off x="6821803"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14" name="表格 8">
            <a:extLst>
              <a:ext uri="{FF2B5EF4-FFF2-40B4-BE49-F238E27FC236}">
                <a16:creationId xmlns:a16="http://schemas.microsoft.com/office/drawing/2014/main" id="{58AC2C0D-A85D-6246-0596-9BECDABA9DAC}"/>
              </a:ext>
            </a:extLst>
          </p:cNvPr>
          <p:cNvGraphicFramePr>
            <a:graphicFrameLocks noGrp="1"/>
          </p:cNvGraphicFramePr>
          <p:nvPr>
            <p:extLst>
              <p:ext uri="{D42A27DB-BD31-4B8C-83A1-F6EECF244321}">
                <p14:modId xmlns:p14="http://schemas.microsoft.com/office/powerpoint/2010/main" val="2452028967"/>
              </p:ext>
            </p:extLst>
          </p:nvPr>
        </p:nvGraphicFramePr>
        <p:xfrm>
          <a:off x="16670978" y="2987633"/>
          <a:ext cx="7017225" cy="3964129"/>
        </p:xfrm>
        <a:graphic>
          <a:graphicData uri="http://schemas.openxmlformats.org/drawingml/2006/table">
            <a:tbl>
              <a:tblPr firstRow="1" bandRow="1">
                <a:tableStyleId>{4C3C2611-4C71-4FC5-86AE-919BDF0F9419}</a:tableStyleId>
              </a:tblPr>
              <a:tblGrid>
                <a:gridCol w="1458685">
                  <a:extLst>
                    <a:ext uri="{9D8B030D-6E8A-4147-A177-3AD203B41FA5}">
                      <a16:colId xmlns:a16="http://schemas.microsoft.com/office/drawing/2014/main" val="20000"/>
                    </a:ext>
                  </a:extLst>
                </a:gridCol>
                <a:gridCol w="2699657">
                  <a:extLst>
                    <a:ext uri="{9D8B030D-6E8A-4147-A177-3AD203B41FA5}">
                      <a16:colId xmlns:a16="http://schemas.microsoft.com/office/drawing/2014/main" val="20001"/>
                    </a:ext>
                  </a:extLst>
                </a:gridCol>
                <a:gridCol w="2858883">
                  <a:extLst>
                    <a:ext uri="{9D8B030D-6E8A-4147-A177-3AD203B41FA5}">
                      <a16:colId xmlns:a16="http://schemas.microsoft.com/office/drawing/2014/main" val="20002"/>
                    </a:ext>
                  </a:extLst>
                </a:gridCol>
              </a:tblGrid>
              <a:tr h="663775">
                <a:tc>
                  <a:txBody>
                    <a:bodyPr/>
                    <a:lstStyle/>
                    <a:p>
                      <a:r>
                        <a:rPr lang="zh-CN" altLang="en-US" sz="3200" dirty="0">
                          <a:solidFill>
                            <a:srgbClr val="353535"/>
                          </a:solidFill>
                        </a:rPr>
                        <a:t>体裁</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3200" dirty="0">
                          <a:solidFill>
                            <a:srgbClr val="353535"/>
                          </a:solidFill>
                        </a:rPr>
                        <a:t>旧模型打压滤</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3200" dirty="0">
                          <a:solidFill>
                            <a:srgbClr val="353535"/>
                          </a:solidFill>
                        </a:rPr>
                        <a:t>新模型打压率</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63775">
                <a:tc>
                  <a:txBody>
                    <a:bodyPr/>
                    <a:lstStyle/>
                    <a:p>
                      <a:r>
                        <a:rPr lang="zh-CN" altLang="en-US" sz="3200" dirty="0">
                          <a:solidFill>
                            <a:srgbClr val="353535"/>
                          </a:solidFill>
                        </a:rPr>
                        <a:t>图文</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40%</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defRPr/>
                      </a:pPr>
                      <a:r>
                        <a:rPr lang="en-US" altLang="zh-CN" sz="3200" b="0" dirty="0">
                          <a:solidFill>
                            <a:srgbClr val="353535"/>
                          </a:solidFill>
                        </a:rPr>
                        <a:t>48.5%</a:t>
                      </a:r>
                    </a:p>
                  </a:txBody>
                  <a:tcPr anchor="ctr">
                    <a:lnL w="12700" cap="flat">
                      <a:noFill/>
                      <a:prstDash val="solid"/>
                      <a:miter lim="400000"/>
                    </a:lnL>
                    <a:lnR w="12700" cap="flat">
                      <a:noFill/>
                      <a:prstDash val="solid"/>
                      <a:miter lim="400000"/>
                    </a:lnR>
                    <a:lnT w="28575" cap="flat" cmpd="sng" algn="ctr">
                      <a:solidFill>
                        <a:schemeClr val="bg2">
                          <a:lumMod val="10000"/>
                        </a:schemeClr>
                      </a:solidFill>
                      <a:prstDash val="solid"/>
                      <a:round/>
                      <a:headEnd type="none" w="med" len="med"/>
                      <a:tailEnd type="none" w="med" len="med"/>
                    </a:lnT>
                    <a:lnB w="12700" cap="flat">
                      <a:noFill/>
                      <a:prstDash val="solid"/>
                      <a:miter lim="4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63775">
                <a:tc>
                  <a:txBody>
                    <a:bodyPr/>
                    <a:lstStyle/>
                    <a:p>
                      <a:r>
                        <a:rPr lang="zh-CN" altLang="en-US" sz="3200" dirty="0">
                          <a:solidFill>
                            <a:srgbClr val="353535"/>
                          </a:solidFill>
                        </a:rPr>
                        <a:t>微头条</a:t>
                      </a: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24%</a:t>
                      </a:r>
                      <a:endParaRPr lang="zh-CN" altLang="en-US" sz="320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tc>
                  <a:txBody>
                    <a:bodyPr/>
                    <a:lstStyle/>
                    <a:p>
                      <a:r>
                        <a:rPr lang="en-US" altLang="zh-CN" sz="3200" b="0" dirty="0">
                          <a:solidFill>
                            <a:srgbClr val="353535"/>
                          </a:solidFill>
                        </a:rPr>
                        <a:t>36.6%</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63775">
                <a:tc>
                  <a:txBody>
                    <a:bodyPr/>
                    <a:lstStyle/>
                    <a:p>
                      <a:r>
                        <a:rPr lang="zh-CN" altLang="en-US" sz="3200" dirty="0">
                          <a:solidFill>
                            <a:srgbClr val="353535"/>
                          </a:solidFill>
                        </a:rPr>
                        <a:t>回答</a:t>
                      </a: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51%</a:t>
                      </a:r>
                      <a:endParaRPr lang="zh-CN" altLang="en-US" sz="320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tc>
                  <a:txBody>
                    <a:bodyPr/>
                    <a:lstStyle/>
                    <a:p>
                      <a:r>
                        <a:rPr lang="en-US" altLang="zh-CN" sz="3200" b="0" dirty="0">
                          <a:solidFill>
                            <a:srgbClr val="353535"/>
                          </a:solidFill>
                        </a:rPr>
                        <a:t>58%</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12700" cap="flat">
                      <a:noFill/>
                      <a:prstDash val="solid"/>
                      <a:miter lim="4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63775">
                <a:tc>
                  <a:txBody>
                    <a:bodyPr/>
                    <a:lstStyle/>
                    <a:p>
                      <a:r>
                        <a:rPr lang="zh-CN" altLang="en-US" sz="3200" dirty="0">
                          <a:solidFill>
                            <a:srgbClr val="353535"/>
                          </a:solidFill>
                        </a:rPr>
                        <a:t>小视频</a:t>
                      </a:r>
                    </a:p>
                  </a:txBody>
                  <a:tcPr anchor="ctr">
                    <a:lnL w="12700" cap="flat">
                      <a:noFill/>
                      <a:prstDash val="solid"/>
                      <a:miter lim="400000"/>
                    </a:lnL>
                    <a:lnR w="12700" cap="flat">
                      <a:noFill/>
                      <a:prstDash val="solid"/>
                      <a:miter lim="400000"/>
                    </a:lnR>
                    <a:lnT w="12700" cap="flat">
                      <a:noFill/>
                      <a:prstDash val="solid"/>
                      <a:miter lim="400000"/>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18.4%</a:t>
                      </a:r>
                      <a:endParaRPr lang="zh-CN" altLang="en-US" sz="320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b="0" dirty="0">
                          <a:solidFill>
                            <a:srgbClr val="353535"/>
                          </a:solidFill>
                        </a:rPr>
                        <a:t>50.9%</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12700" cap="flat">
                      <a:noFill/>
                      <a:prstDash val="solid"/>
                      <a:miter lim="400000"/>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45254">
                <a:tc>
                  <a:txBody>
                    <a:bodyPr/>
                    <a:lstStyle/>
                    <a:p>
                      <a:r>
                        <a:rPr lang="zh-CN" altLang="en-US" sz="3200" dirty="0">
                          <a:solidFill>
                            <a:srgbClr val="353535"/>
                          </a:solidFill>
                        </a:rPr>
                        <a:t>中视频</a:t>
                      </a: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dirty="0">
                          <a:solidFill>
                            <a:srgbClr val="353535"/>
                          </a:solidFill>
                        </a:rPr>
                        <a:t>--</a:t>
                      </a:r>
                      <a:endParaRPr lang="zh-CN" altLang="en-US" sz="320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3200" b="0" dirty="0">
                          <a:solidFill>
                            <a:srgbClr val="353535"/>
                          </a:solidFill>
                        </a:rPr>
                        <a:t>31.7%</a:t>
                      </a:r>
                      <a:endParaRPr lang="zh-CN" altLang="en-US" sz="3200" b="0" dirty="0">
                        <a:solidFill>
                          <a:srgbClr val="353535"/>
                        </a:solidFill>
                      </a:endParaRPr>
                    </a:p>
                  </a:txBody>
                  <a:tcPr anchor="ctr">
                    <a:lnL w="12700" cap="flat">
                      <a:noFill/>
                      <a:prstDash val="solid"/>
                      <a:miter lim="400000"/>
                    </a:lnL>
                    <a:lnR w="12700" cap="flat">
                      <a:noFill/>
                      <a:prstDash val="solid"/>
                      <a:miter lim="400000"/>
                    </a:lnR>
                    <a:lnT w="2857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18" name="文本框 17">
            <a:extLst>
              <a:ext uri="{FF2B5EF4-FFF2-40B4-BE49-F238E27FC236}">
                <a16:creationId xmlns:a16="http://schemas.microsoft.com/office/drawing/2014/main" id="{41DE3C73-7CDC-56AE-3740-8E0FBF8DBD24}"/>
              </a:ext>
            </a:extLst>
          </p:cNvPr>
          <p:cNvSpPr txBox="1"/>
          <p:nvPr/>
        </p:nvSpPr>
        <p:spPr>
          <a:xfrm>
            <a:off x="16670978" y="2221501"/>
            <a:ext cx="3162535"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600" dirty="0">
                <a:solidFill>
                  <a:schemeClr val="bg2">
                    <a:lumMod val="10000"/>
                  </a:schemeClr>
                </a:solidFill>
              </a:rPr>
              <a:t>测试集效果：</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FAAE7A67-DDF9-D3B7-7CA0-D9D552533A54}"/>
              </a:ext>
            </a:extLst>
          </p:cNvPr>
          <p:cNvSpPr/>
          <p:nvPr/>
        </p:nvSpPr>
        <p:spPr>
          <a:xfrm>
            <a:off x="13462072" y="4936116"/>
            <a:ext cx="2681779" cy="2682965"/>
          </a:xfrm>
          <a:prstGeom prst="ellipse">
            <a:avLst/>
          </a:prstGeom>
          <a:solidFill>
            <a:srgbClr val="325AB4">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8800" dirty="0">
                <a:solidFill>
                  <a:srgbClr val="FFFFFF"/>
                </a:solidFill>
              </a:rPr>
              <a:t>03</a:t>
            </a:r>
            <a:endParaRPr lang="zh-CN" altLang="en-US" sz="4800" dirty="0">
              <a:solidFill>
                <a:srgbClr val="000000"/>
              </a:solidFill>
            </a:endParaRPr>
          </a:p>
        </p:txBody>
      </p:sp>
      <p:sp>
        <p:nvSpPr>
          <p:cNvPr id="5" name="椭圆 4">
            <a:extLst>
              <a:ext uri="{FF2B5EF4-FFF2-40B4-BE49-F238E27FC236}">
                <a16:creationId xmlns:a16="http://schemas.microsoft.com/office/drawing/2014/main" id="{75922A71-371C-3C6B-E710-23E0FB1E3BBA}"/>
              </a:ext>
            </a:extLst>
          </p:cNvPr>
          <p:cNvSpPr/>
          <p:nvPr/>
        </p:nvSpPr>
        <p:spPr>
          <a:xfrm>
            <a:off x="3043106" y="4936116"/>
            <a:ext cx="2681780" cy="2682966"/>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8800" dirty="0">
                <a:solidFill>
                  <a:srgbClr val="325AB4"/>
                </a:solidFill>
              </a:rPr>
              <a:t>01</a:t>
            </a:r>
            <a:endParaRPr lang="zh-CN" altLang="en-US" sz="8800" dirty="0">
              <a:solidFill>
                <a:srgbClr val="325AB4"/>
              </a:solidFill>
            </a:endParaRPr>
          </a:p>
        </p:txBody>
      </p:sp>
      <p:sp>
        <p:nvSpPr>
          <p:cNvPr id="6" name="椭圆 5">
            <a:extLst>
              <a:ext uri="{FF2B5EF4-FFF2-40B4-BE49-F238E27FC236}">
                <a16:creationId xmlns:a16="http://schemas.microsoft.com/office/drawing/2014/main" id="{15593B8F-F390-4F52-BC19-ED5144F87617}"/>
              </a:ext>
            </a:extLst>
          </p:cNvPr>
          <p:cNvSpPr/>
          <p:nvPr/>
        </p:nvSpPr>
        <p:spPr>
          <a:xfrm>
            <a:off x="18670961" y="4936116"/>
            <a:ext cx="2682966" cy="2682966"/>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8800" dirty="0">
                <a:solidFill>
                  <a:srgbClr val="325AB4"/>
                </a:solidFill>
              </a:rPr>
              <a:t>04</a:t>
            </a:r>
            <a:endParaRPr lang="zh-CN" altLang="en-US" sz="8800" dirty="0">
              <a:solidFill>
                <a:srgbClr val="325AB4"/>
              </a:solidFill>
            </a:endParaRPr>
          </a:p>
        </p:txBody>
      </p:sp>
      <p:sp>
        <p:nvSpPr>
          <p:cNvPr id="7" name="椭圆 6">
            <a:extLst>
              <a:ext uri="{FF2B5EF4-FFF2-40B4-BE49-F238E27FC236}">
                <a16:creationId xmlns:a16="http://schemas.microsoft.com/office/drawing/2014/main" id="{CDB66017-1456-366E-4F92-23B3A8EF6D4E}"/>
              </a:ext>
            </a:extLst>
          </p:cNvPr>
          <p:cNvSpPr/>
          <p:nvPr/>
        </p:nvSpPr>
        <p:spPr>
          <a:xfrm>
            <a:off x="8251996" y="4936116"/>
            <a:ext cx="2681779" cy="2681779"/>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8800" dirty="0">
                <a:solidFill>
                  <a:srgbClr val="325AB4"/>
                </a:solidFill>
              </a:rPr>
              <a:t>02</a:t>
            </a:r>
            <a:endParaRPr lang="zh-CN" altLang="en-US" sz="4800" dirty="0">
              <a:solidFill>
                <a:srgbClr val="000000"/>
              </a:solidFill>
            </a:endParaRPr>
          </a:p>
        </p:txBody>
      </p:sp>
      <p:sp>
        <p:nvSpPr>
          <p:cNvPr id="14" name="文本框 13">
            <a:extLst>
              <a:ext uri="{FF2B5EF4-FFF2-40B4-BE49-F238E27FC236}">
                <a16:creationId xmlns:a16="http://schemas.microsoft.com/office/drawing/2014/main" id="{3A4CB2D8-3020-A192-AB62-AB247EA02E4E}"/>
              </a:ext>
            </a:extLst>
          </p:cNvPr>
          <p:cNvSpPr txBox="1"/>
          <p:nvPr/>
        </p:nvSpPr>
        <p:spPr>
          <a:xfrm>
            <a:off x="2202770" y="8027342"/>
            <a:ext cx="4362450"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虚假信息检测</a:t>
            </a:r>
          </a:p>
        </p:txBody>
      </p:sp>
      <p:sp>
        <p:nvSpPr>
          <p:cNvPr id="15" name="文本框 14">
            <a:extLst>
              <a:ext uri="{FF2B5EF4-FFF2-40B4-BE49-F238E27FC236}">
                <a16:creationId xmlns:a16="http://schemas.microsoft.com/office/drawing/2014/main" id="{36CCF0DA-0958-EEC3-7DE3-4A00D61D3B23}"/>
              </a:ext>
            </a:extLst>
          </p:cNvPr>
          <p:cNvSpPr txBox="1"/>
          <p:nvPr/>
        </p:nvSpPr>
        <p:spPr>
          <a:xfrm>
            <a:off x="7237526" y="8027343"/>
            <a:ext cx="4710719"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伪科学内容识别</a:t>
            </a:r>
          </a:p>
        </p:txBody>
      </p:sp>
      <p:sp>
        <p:nvSpPr>
          <p:cNvPr id="16" name="文本框 15">
            <a:extLst>
              <a:ext uri="{FF2B5EF4-FFF2-40B4-BE49-F238E27FC236}">
                <a16:creationId xmlns:a16="http://schemas.microsoft.com/office/drawing/2014/main" id="{B5B251A5-381D-B543-7C98-27C3D918CC7E}"/>
              </a:ext>
            </a:extLst>
          </p:cNvPr>
          <p:cNvSpPr txBox="1"/>
          <p:nvPr/>
        </p:nvSpPr>
        <p:spPr>
          <a:xfrm>
            <a:off x="12411506" y="8027343"/>
            <a:ext cx="4781724" cy="830997"/>
          </a:xfrm>
          <a:prstGeom prst="rect">
            <a:avLst/>
          </a:prstGeom>
          <a:noFill/>
        </p:spPr>
        <p:txBody>
          <a:bodyPr wrap="square">
            <a:spAutoFit/>
          </a:bodyPr>
          <a:lstStyle/>
          <a:p>
            <a:r>
              <a:rPr lang="zh-CN" altLang="en-US" sz="4800" dirty="0">
                <a:solidFill>
                  <a:srgbClr val="3A5CB0"/>
                </a:solidFill>
                <a:latin typeface="SimHei" panose="02010609060101010101" pitchFamily="49" charset="-122"/>
                <a:ea typeface="SimHei" panose="02010609060101010101" pitchFamily="49" charset="-122"/>
              </a:rPr>
              <a:t>信源库系统搭建</a:t>
            </a:r>
          </a:p>
        </p:txBody>
      </p:sp>
      <p:sp>
        <p:nvSpPr>
          <p:cNvPr id="17" name="文本框 16">
            <a:extLst>
              <a:ext uri="{FF2B5EF4-FFF2-40B4-BE49-F238E27FC236}">
                <a16:creationId xmlns:a16="http://schemas.microsoft.com/office/drawing/2014/main" id="{2BCAF555-B728-45F7-2A49-58C97017F090}"/>
              </a:ext>
            </a:extLst>
          </p:cNvPr>
          <p:cNvSpPr txBox="1"/>
          <p:nvPr/>
        </p:nvSpPr>
        <p:spPr>
          <a:xfrm>
            <a:off x="17459018" y="8027343"/>
            <a:ext cx="5105663"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通用审核模型构建</a:t>
            </a:r>
          </a:p>
        </p:txBody>
      </p:sp>
    </p:spTree>
    <p:extLst>
      <p:ext uri="{BB962C8B-B14F-4D97-AF65-F5344CB8AC3E}">
        <p14:creationId xmlns:p14="http://schemas.microsoft.com/office/powerpoint/2010/main" val="11111778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a:extLst>
              <a:ext uri="{FF2B5EF4-FFF2-40B4-BE49-F238E27FC236}">
                <a16:creationId xmlns:a16="http://schemas.microsoft.com/office/drawing/2014/main" id="{7D61BD55-1B98-BD5B-DF73-0BE4CA1C9FB0}"/>
              </a:ext>
            </a:extLst>
          </p:cNvPr>
          <p:cNvPicPr>
            <a:picLocks noChangeAspect="1"/>
          </p:cNvPicPr>
          <p:nvPr/>
        </p:nvPicPr>
        <p:blipFill>
          <a:blip r:embed="rId3"/>
          <a:stretch>
            <a:fillRect/>
          </a:stretch>
        </p:blipFill>
        <p:spPr>
          <a:xfrm>
            <a:off x="18255601" y="11978785"/>
            <a:ext cx="683694" cy="573421"/>
          </a:xfrm>
          <a:prstGeom prst="rect">
            <a:avLst/>
          </a:prstGeom>
        </p:spPr>
      </p:pic>
      <p:pic>
        <p:nvPicPr>
          <p:cNvPr id="4" name="图片 3">
            <a:extLst>
              <a:ext uri="{FF2B5EF4-FFF2-40B4-BE49-F238E27FC236}">
                <a16:creationId xmlns:a16="http://schemas.microsoft.com/office/drawing/2014/main" id="{E1C732A7-4A54-2B31-F8FA-AE01A82D2CCA}"/>
              </a:ext>
            </a:extLst>
          </p:cNvPr>
          <p:cNvPicPr>
            <a:picLocks noChangeAspect="1"/>
          </p:cNvPicPr>
          <p:nvPr/>
        </p:nvPicPr>
        <p:blipFill>
          <a:blip r:embed="rId4"/>
          <a:stretch>
            <a:fillRect/>
          </a:stretch>
        </p:blipFill>
        <p:spPr>
          <a:xfrm>
            <a:off x="592743" y="2601722"/>
            <a:ext cx="7531100" cy="9080500"/>
          </a:xfrm>
          <a:prstGeom prst="rect">
            <a:avLst/>
          </a:prstGeom>
        </p:spPr>
      </p:pic>
      <p:sp>
        <p:nvSpPr>
          <p:cNvPr id="28" name="文本框 27">
            <a:extLst>
              <a:ext uri="{FF2B5EF4-FFF2-40B4-BE49-F238E27FC236}">
                <a16:creationId xmlns:a16="http://schemas.microsoft.com/office/drawing/2014/main" id="{EE5AA93B-2913-6A77-60C5-D104496D14A8}"/>
              </a:ext>
            </a:extLst>
          </p:cNvPr>
          <p:cNvSpPr txBox="1"/>
          <p:nvPr/>
        </p:nvSpPr>
        <p:spPr>
          <a:xfrm>
            <a:off x="4358293" y="4167930"/>
            <a:ext cx="533400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200" dirty="0">
                <a:solidFill>
                  <a:srgbClr val="353535"/>
                </a:solidFill>
                <a:effectLst/>
              </a:rPr>
              <a:t>包含谣言</a:t>
            </a:r>
            <a:r>
              <a:rPr lang="en-US" altLang="zh-CN" sz="3200" dirty="0">
                <a:solidFill>
                  <a:srgbClr val="353535"/>
                </a:solidFill>
                <a:effectLst/>
              </a:rPr>
              <a:t>3w+</a:t>
            </a:r>
            <a:r>
              <a:rPr lang="zh-CN" altLang="en-US" sz="3200" dirty="0">
                <a:solidFill>
                  <a:srgbClr val="353535"/>
                </a:solidFill>
                <a:effectLst/>
              </a:rPr>
              <a:t>，周新增</a:t>
            </a:r>
            <a:r>
              <a:rPr lang="en-US" altLang="zh-CN" sz="3200" dirty="0">
                <a:solidFill>
                  <a:srgbClr val="353535"/>
                </a:solidFill>
                <a:effectLst/>
              </a:rPr>
              <a:t>200+</a:t>
            </a:r>
            <a:endParaRPr lang="en-US" altLang="zh-CN" sz="3200" dirty="0">
              <a:solidFill>
                <a:srgbClr val="353535"/>
              </a:solidFill>
            </a:endParaRPr>
          </a:p>
        </p:txBody>
      </p:sp>
      <p:sp>
        <p:nvSpPr>
          <p:cNvPr id="30" name="文本框 29">
            <a:extLst>
              <a:ext uri="{FF2B5EF4-FFF2-40B4-BE49-F238E27FC236}">
                <a16:creationId xmlns:a16="http://schemas.microsoft.com/office/drawing/2014/main" id="{046F5269-D7E0-2619-73D0-A2FEFA4EEE70}"/>
              </a:ext>
            </a:extLst>
          </p:cNvPr>
          <p:cNvSpPr txBox="1"/>
          <p:nvPr/>
        </p:nvSpPr>
        <p:spPr>
          <a:xfrm>
            <a:off x="7554341" y="4745289"/>
            <a:ext cx="470535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buFont typeface="Arial" panose="020B0604020202020204" pitchFamily="34" charset="0"/>
              <a:buChar char="•"/>
            </a:pPr>
            <a:r>
              <a:rPr lang="zh-CN" altLang="en-US" sz="3200" dirty="0">
                <a:solidFill>
                  <a:srgbClr val="353535"/>
                </a:solidFill>
                <a:effectLst/>
                <a:latin typeface="LarkHackSafariFont"/>
              </a:rPr>
              <a:t>凯里剑河县交警收黑钱</a:t>
            </a:r>
            <a:endParaRPr lang="en-US" altLang="zh-CN" sz="3200" dirty="0">
              <a:solidFill>
                <a:srgbClr val="353535"/>
              </a:solidFill>
              <a:effectLst/>
              <a:latin typeface="LarkHackSafariFont"/>
            </a:endParaRPr>
          </a:p>
          <a:p>
            <a:pPr marL="342900" indent="-342900" algn="l">
              <a:buFont typeface="Arial" panose="020B0604020202020204" pitchFamily="34" charset="0"/>
              <a:buChar char="•"/>
            </a:pPr>
            <a:r>
              <a:rPr lang="zh-CN" altLang="en-US" sz="3200" dirty="0">
                <a:solidFill>
                  <a:srgbClr val="353535"/>
                </a:solidFill>
                <a:effectLst/>
                <a:latin typeface="LarkHackSafariFont"/>
              </a:rPr>
              <a:t>胡萝卜能抗衰老</a:t>
            </a:r>
            <a:endParaRPr lang="en-US" altLang="zh-CN" sz="3200" dirty="0">
              <a:solidFill>
                <a:srgbClr val="353535"/>
              </a:solidFill>
              <a:effectLst/>
              <a:latin typeface="LarkHackSafariFont"/>
            </a:endParaRPr>
          </a:p>
          <a:p>
            <a:pPr marL="342900" indent="-342900" algn="l">
              <a:buFont typeface="Arial" panose="020B0604020202020204" pitchFamily="34" charset="0"/>
              <a:buChar char="•"/>
            </a:pPr>
            <a:r>
              <a:rPr lang="zh-CN" altLang="en-US" sz="3200" dirty="0">
                <a:solidFill>
                  <a:srgbClr val="353535"/>
                </a:solidFill>
                <a:latin typeface="LarkHackSafariFont"/>
              </a:rPr>
              <a:t>宋祖英是少将军衔</a:t>
            </a:r>
            <a:endParaRPr lang="zh-CN" altLang="en-US" sz="3200" dirty="0">
              <a:solidFill>
                <a:srgbClr val="353535"/>
              </a:solidFill>
              <a:effectLst/>
            </a:endParaRPr>
          </a:p>
          <a:p>
            <a:pPr marL="342900" indent="-342900" algn="l">
              <a:buFont typeface="Arial" panose="020B0604020202020204" pitchFamily="34" charset="0"/>
              <a:buChar char="•"/>
            </a:pPr>
            <a:r>
              <a:rPr lang="zh-CN" altLang="en-US" sz="3200" dirty="0">
                <a:solidFill>
                  <a:srgbClr val="353535"/>
                </a:solidFill>
                <a:effectLst/>
                <a:latin typeface="LarkHackSafariFont"/>
              </a:rPr>
              <a:t>山楂能降血脂</a:t>
            </a:r>
            <a:endParaRPr lang="en-US" altLang="zh-CN" sz="3200" dirty="0">
              <a:solidFill>
                <a:srgbClr val="353535"/>
              </a:solidFill>
              <a:effectLst/>
              <a:latin typeface="LarkHackSafariFont"/>
            </a:endParaRPr>
          </a:p>
          <a:p>
            <a:pPr marL="342900" indent="-342900" algn="l">
              <a:buFont typeface="Arial" panose="020B0604020202020204" pitchFamily="34" charset="0"/>
              <a:buChar char="•"/>
            </a:pPr>
            <a:r>
              <a:rPr lang="zh-CN" altLang="en-US" sz="3200" dirty="0">
                <a:solidFill>
                  <a:srgbClr val="353535"/>
                </a:solidFill>
                <a:effectLst/>
                <a:latin typeface="LarkHackSafariFont"/>
              </a:rPr>
              <a:t>雷锋被从教材中删减</a:t>
            </a:r>
            <a:endParaRPr lang="zh-CN" altLang="en-US" sz="3200" dirty="0">
              <a:solidFill>
                <a:srgbClr val="353535"/>
              </a:solidFill>
              <a:effectLst/>
            </a:endParaRPr>
          </a:p>
          <a:p>
            <a:pPr algn="l"/>
            <a:endParaRPr lang="en-US" altLang="zh-CN" sz="3200" dirty="0">
              <a:solidFill>
                <a:srgbClr val="353535"/>
              </a:solidFill>
              <a:effectLst/>
              <a:latin typeface="LarkHackSafariFont"/>
            </a:endParaRPr>
          </a:p>
        </p:txBody>
      </p:sp>
      <p:grpSp>
        <p:nvGrpSpPr>
          <p:cNvPr id="31" name="组合 30">
            <a:extLst>
              <a:ext uri="{FF2B5EF4-FFF2-40B4-BE49-F238E27FC236}">
                <a16:creationId xmlns:a16="http://schemas.microsoft.com/office/drawing/2014/main" id="{F576B9F8-BCC7-0B01-4EAC-A40837F6124D}"/>
              </a:ext>
            </a:extLst>
          </p:cNvPr>
          <p:cNvGrpSpPr/>
          <p:nvPr/>
        </p:nvGrpSpPr>
        <p:grpSpPr>
          <a:xfrm>
            <a:off x="7539473" y="7572040"/>
            <a:ext cx="10106813" cy="3461616"/>
            <a:chOff x="6096000" y="4411177"/>
            <a:chExt cx="10106813" cy="3461616"/>
          </a:xfrm>
        </p:grpSpPr>
        <p:sp>
          <p:nvSpPr>
            <p:cNvPr id="32" name="文本框 31">
              <a:extLst>
                <a:ext uri="{FF2B5EF4-FFF2-40B4-BE49-F238E27FC236}">
                  <a16:creationId xmlns:a16="http://schemas.microsoft.com/office/drawing/2014/main" id="{FFD0700C-29C9-9D38-F546-CBE32532919D}"/>
                </a:ext>
              </a:extLst>
            </p:cNvPr>
            <p:cNvSpPr txBox="1"/>
            <p:nvPr/>
          </p:nvSpPr>
          <p:spPr>
            <a:xfrm>
              <a:off x="6096000" y="4411177"/>
              <a:ext cx="843915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200" dirty="0">
                  <a:solidFill>
                    <a:srgbClr val="353535"/>
                  </a:solidFill>
                  <a:effectLst/>
                </a:rPr>
                <a:t>覆盖国内外权威信源发布信息。</a:t>
              </a:r>
            </a:p>
            <a:p>
              <a:pPr marL="342900" indent="-342900" algn="l">
                <a:buFont typeface="Arial" panose="020B0604020202020204" pitchFamily="34" charset="0"/>
                <a:buChar char="•"/>
              </a:pPr>
              <a:r>
                <a:rPr lang="zh-CN" altLang="en-US" sz="3200" dirty="0">
                  <a:solidFill>
                    <a:srgbClr val="353535"/>
                  </a:solidFill>
                  <a:effectLst/>
                </a:rPr>
                <a:t>头条站内规范稿源</a:t>
              </a:r>
            </a:p>
            <a:p>
              <a:pPr marL="342900" indent="-342900" algn="l">
                <a:buFont typeface="Arial" panose="020B0604020202020204" pitchFamily="34" charset="0"/>
                <a:buChar char="•"/>
              </a:pPr>
              <a:r>
                <a:rPr lang="zh-CN" altLang="en-US" sz="3200" dirty="0">
                  <a:solidFill>
                    <a:srgbClr val="353535"/>
                  </a:solidFill>
                  <a:effectLst/>
                </a:rPr>
                <a:t>权威媒体（站点</a:t>
              </a:r>
              <a:r>
                <a:rPr lang="en-US" altLang="zh-CN" sz="3200" dirty="0">
                  <a:solidFill>
                    <a:srgbClr val="353535"/>
                  </a:solidFill>
                  <a:effectLst/>
                </a:rPr>
                <a:t>150</a:t>
              </a:r>
              <a:r>
                <a:rPr lang="zh-CN" altLang="en-US" sz="3200" dirty="0">
                  <a:solidFill>
                    <a:srgbClr val="353535"/>
                  </a:solidFill>
                  <a:effectLst/>
                </a:rPr>
                <a:t>＋）</a:t>
              </a:r>
              <a:endParaRPr lang="en-US" altLang="zh-CN" sz="3200" dirty="0">
                <a:solidFill>
                  <a:srgbClr val="353535"/>
                </a:solidFill>
              </a:endParaRPr>
            </a:p>
          </p:txBody>
        </p:sp>
        <p:sp>
          <p:nvSpPr>
            <p:cNvPr id="33" name="文本框 32">
              <a:extLst>
                <a:ext uri="{FF2B5EF4-FFF2-40B4-BE49-F238E27FC236}">
                  <a16:creationId xmlns:a16="http://schemas.microsoft.com/office/drawing/2014/main" id="{36AEA030-35F8-6986-C4B6-9826D4996535}"/>
                </a:ext>
              </a:extLst>
            </p:cNvPr>
            <p:cNvSpPr txBox="1"/>
            <p:nvPr/>
          </p:nvSpPr>
          <p:spPr>
            <a:xfrm>
              <a:off x="7324184" y="5933801"/>
              <a:ext cx="8878629"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solidFill>
                    <a:srgbClr val="353535"/>
                  </a:solidFill>
                  <a:effectLst/>
                </a:rPr>
                <a:t>新华社／光明网／央视网／</a:t>
              </a:r>
              <a:r>
                <a:rPr lang="en-US" altLang="zh-CN" dirty="0">
                  <a:solidFill>
                    <a:srgbClr val="353535"/>
                  </a:solidFill>
                  <a:effectLst/>
                </a:rPr>
                <a:t>...</a:t>
              </a:r>
            </a:p>
            <a:p>
              <a:pPr algn="l"/>
              <a:r>
                <a:rPr lang="zh-CN" altLang="en-US" dirty="0">
                  <a:solidFill>
                    <a:srgbClr val="353535"/>
                  </a:solidFill>
                  <a:effectLst/>
                </a:rPr>
                <a:t>政府机构／公司官网／</a:t>
              </a:r>
              <a:r>
                <a:rPr lang="en-US" altLang="zh-CN" dirty="0">
                  <a:solidFill>
                    <a:srgbClr val="353535"/>
                  </a:solidFill>
                  <a:effectLst/>
                </a:rPr>
                <a:t>...</a:t>
              </a:r>
            </a:p>
            <a:p>
              <a:pPr algn="l"/>
              <a:r>
                <a:rPr lang="zh-CN" altLang="en-US" dirty="0">
                  <a:solidFill>
                    <a:srgbClr val="353535"/>
                  </a:solidFill>
                  <a:effectLst/>
                </a:rPr>
                <a:t>垂类权威媒体</a:t>
              </a:r>
            </a:p>
            <a:p>
              <a:pPr algn="l"/>
              <a:r>
                <a:rPr lang="zh-CN" altLang="en-US" dirty="0">
                  <a:solidFill>
                    <a:srgbClr val="353535"/>
                  </a:solidFill>
                  <a:effectLst/>
                </a:rPr>
                <a:t>路透社／</a:t>
              </a:r>
              <a:r>
                <a:rPr lang="en-GB" altLang="zh-CN" dirty="0">
                  <a:solidFill>
                    <a:srgbClr val="353535"/>
                  </a:solidFill>
                  <a:effectLst/>
                </a:rPr>
                <a:t>CNN</a:t>
              </a:r>
              <a:r>
                <a:rPr lang="zh-CN" altLang="en-GB" dirty="0">
                  <a:solidFill>
                    <a:srgbClr val="353535"/>
                  </a:solidFill>
                  <a:effectLst/>
                </a:rPr>
                <a:t>／</a:t>
              </a:r>
              <a:r>
                <a:rPr lang="zh-CN" altLang="en-US" dirty="0">
                  <a:solidFill>
                    <a:srgbClr val="353535"/>
                  </a:solidFill>
                  <a:effectLst/>
                </a:rPr>
                <a:t>法新社／半岛电视台／俄罗斯卫星通讯社／</a:t>
              </a:r>
              <a:r>
                <a:rPr lang="en-US" altLang="zh-CN" dirty="0">
                  <a:solidFill>
                    <a:srgbClr val="353535"/>
                  </a:solidFill>
                  <a:effectLst/>
                </a:rPr>
                <a:t>...</a:t>
              </a:r>
            </a:p>
            <a:p>
              <a:pPr algn="l"/>
              <a:r>
                <a:rPr lang="zh-CN" altLang="en-US" dirty="0">
                  <a:solidFill>
                    <a:srgbClr val="353535"/>
                  </a:solidFill>
                  <a:effectLst/>
                </a:rPr>
                <a:t>收录文章数</a:t>
              </a:r>
              <a:r>
                <a:rPr lang="en-US" altLang="zh-CN" dirty="0">
                  <a:solidFill>
                    <a:srgbClr val="353535"/>
                  </a:solidFill>
                  <a:effectLst/>
                </a:rPr>
                <a:t>400</a:t>
              </a:r>
              <a:r>
                <a:rPr lang="en-GB" altLang="zh-CN" dirty="0">
                  <a:solidFill>
                    <a:srgbClr val="353535"/>
                  </a:solidFill>
                  <a:effectLst/>
                </a:rPr>
                <a:t>w</a:t>
              </a:r>
              <a:r>
                <a:rPr lang="zh-CN" altLang="en-GB" dirty="0">
                  <a:solidFill>
                    <a:srgbClr val="353535"/>
                  </a:solidFill>
                  <a:effectLst/>
                </a:rPr>
                <a:t>＋，</a:t>
              </a:r>
              <a:r>
                <a:rPr lang="zh-CN" altLang="en-US" dirty="0">
                  <a:solidFill>
                    <a:srgbClr val="353535"/>
                  </a:solidFill>
                  <a:effectLst/>
                </a:rPr>
                <a:t>日均新增</a:t>
              </a:r>
              <a:r>
                <a:rPr lang="en-US" altLang="zh-CN" dirty="0">
                  <a:solidFill>
                    <a:srgbClr val="353535"/>
                  </a:solidFill>
                  <a:effectLst/>
                </a:rPr>
                <a:t>5</a:t>
              </a:r>
              <a:r>
                <a:rPr lang="en-GB" altLang="zh-CN" dirty="0">
                  <a:solidFill>
                    <a:srgbClr val="353535"/>
                  </a:solidFill>
                  <a:effectLst/>
                </a:rPr>
                <a:t>k+</a:t>
              </a:r>
            </a:p>
          </p:txBody>
        </p:sp>
      </p:grpSp>
      <p:sp>
        <p:nvSpPr>
          <p:cNvPr id="37" name="文本框 36">
            <a:extLst>
              <a:ext uri="{FF2B5EF4-FFF2-40B4-BE49-F238E27FC236}">
                <a16:creationId xmlns:a16="http://schemas.microsoft.com/office/drawing/2014/main" id="{8919703A-6A56-1D7D-EB3E-A765EE59AC9F}"/>
              </a:ext>
            </a:extLst>
          </p:cNvPr>
          <p:cNvSpPr txBox="1"/>
          <p:nvPr/>
        </p:nvSpPr>
        <p:spPr>
          <a:xfrm>
            <a:off x="13174016" y="4681662"/>
            <a:ext cx="4861860" cy="1815882"/>
          </a:xfrm>
          <a:prstGeom prst="foldedCorner">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wrap="square">
            <a:noAutofit/>
          </a:bodyPr>
          <a:lstStyle/>
          <a:p>
            <a:pPr algn="just"/>
            <a:r>
              <a:rPr lang="en-US" altLang="zh-CN" sz="2800" dirty="0">
                <a:solidFill>
                  <a:schemeClr val="bg2">
                    <a:lumMod val="10000"/>
                  </a:schemeClr>
                </a:solidFill>
                <a:latin typeface="KaiTi" panose="02010609060101010101" pitchFamily="49" charset="-122"/>
                <a:ea typeface="KaiTi" panose="02010609060101010101" pitchFamily="49" charset="-122"/>
              </a:rPr>
              <a:t>[</a:t>
            </a:r>
            <a:r>
              <a:rPr lang="zh-CN" altLang="en-US" sz="2800" dirty="0">
                <a:solidFill>
                  <a:schemeClr val="bg2">
                    <a:lumMod val="10000"/>
                  </a:schemeClr>
                </a:solidFill>
                <a:latin typeface="KaiTi" panose="02010609060101010101" pitchFamily="49" charset="-122"/>
                <a:ea typeface="KaiTi" panose="02010609060101010101" pitchFamily="49" charset="-122"/>
              </a:rPr>
              <a:t>文章</a:t>
            </a:r>
            <a:r>
              <a:rPr lang="en-US" altLang="zh-CN" sz="2800" dirty="0">
                <a:solidFill>
                  <a:schemeClr val="bg2">
                    <a:lumMod val="10000"/>
                  </a:schemeClr>
                </a:solidFill>
                <a:latin typeface="KaiTi" panose="02010609060101010101" pitchFamily="49" charset="-122"/>
                <a:ea typeface="KaiTi" panose="02010609060101010101" pitchFamily="49" charset="-122"/>
              </a:rPr>
              <a:t>]</a:t>
            </a:r>
            <a:r>
              <a:rPr lang="zh-CN" altLang="en-US" sz="2800" dirty="0">
                <a:solidFill>
                  <a:schemeClr val="bg2">
                    <a:lumMod val="10000"/>
                  </a:schemeClr>
                </a:solidFill>
                <a:latin typeface="KaiTi" panose="02010609060101010101" pitchFamily="49" charset="-122"/>
                <a:ea typeface="KaiTi" panose="02010609060101010101" pitchFamily="49" charset="-122"/>
              </a:rPr>
              <a:t>：胡萝卜又称小人参，没想到它的好处这么多！不仅可以补肝明目，降糖降脂，还能增强免疫力和抗衰老！</a:t>
            </a:r>
            <a:endParaRPr lang="en-US" altLang="zh-CN" sz="2800" dirty="0">
              <a:solidFill>
                <a:schemeClr val="bg2">
                  <a:lumMod val="10000"/>
                </a:schemeClr>
              </a:solidFill>
              <a:latin typeface="KaiTi" panose="02010609060101010101" pitchFamily="49" charset="-122"/>
              <a:ea typeface="KaiTi" panose="02010609060101010101" pitchFamily="49" charset="-122"/>
            </a:endParaRPr>
          </a:p>
        </p:txBody>
      </p:sp>
      <p:cxnSp>
        <p:nvCxnSpPr>
          <p:cNvPr id="42" name="直线箭头连接符 41">
            <a:extLst>
              <a:ext uri="{FF2B5EF4-FFF2-40B4-BE49-F238E27FC236}">
                <a16:creationId xmlns:a16="http://schemas.microsoft.com/office/drawing/2014/main" id="{BAF623A2-EFEB-A31E-A720-6FFCB406934D}"/>
              </a:ext>
            </a:extLst>
          </p:cNvPr>
          <p:cNvCxnSpPr>
            <a:cxnSpLocks/>
            <a:stCxn id="37" idx="1"/>
          </p:cNvCxnSpPr>
          <p:nvPr/>
        </p:nvCxnSpPr>
        <p:spPr>
          <a:xfrm flipH="1">
            <a:off x="10971104" y="5589603"/>
            <a:ext cx="2202912" cy="0"/>
          </a:xfrm>
          <a:prstGeom prst="straightConnector1">
            <a:avLst/>
          </a:prstGeom>
          <a:noFill/>
          <a:ln w="19050" cap="flat">
            <a:solidFill>
              <a:srgbClr val="353535"/>
            </a:solidFill>
            <a:prstDash val="solid"/>
            <a:miter lim="400000"/>
            <a:tailEnd type="triangle"/>
          </a:ln>
        </p:spPr>
        <p:style>
          <a:lnRef idx="0">
            <a:scrgbClr r="0" g="0" b="0"/>
          </a:lnRef>
          <a:fillRef idx="0">
            <a:scrgbClr r="0" g="0" b="0"/>
          </a:fillRef>
          <a:effectRef idx="0">
            <a:scrgbClr r="0" g="0" b="0"/>
          </a:effectRef>
          <a:fontRef idx="none"/>
        </p:style>
      </p:cxnSp>
      <p:sp>
        <p:nvSpPr>
          <p:cNvPr id="39" name="文本框 38">
            <a:extLst>
              <a:ext uri="{FF2B5EF4-FFF2-40B4-BE49-F238E27FC236}">
                <a16:creationId xmlns:a16="http://schemas.microsoft.com/office/drawing/2014/main" id="{575F2001-C870-1A51-1E87-4211B9001223}"/>
              </a:ext>
            </a:extLst>
          </p:cNvPr>
          <p:cNvSpPr txBox="1"/>
          <p:nvPr/>
        </p:nvSpPr>
        <p:spPr>
          <a:xfrm>
            <a:off x="11378627" y="5589603"/>
            <a:ext cx="2022080"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200" b="1" dirty="0">
                <a:solidFill>
                  <a:srgbClr val="C00000"/>
                </a:solidFill>
              </a:rPr>
              <a:t>蕴含谣言</a:t>
            </a:r>
            <a:endParaRPr lang="en-US" altLang="zh-CN" sz="3200" b="1" dirty="0">
              <a:solidFill>
                <a:srgbClr val="C00000"/>
              </a:solidFill>
            </a:endParaRPr>
          </a:p>
          <a:p>
            <a:pPr algn="l"/>
            <a:r>
              <a:rPr lang="zh-CN" altLang="en-US" sz="3200" b="1" dirty="0">
                <a:solidFill>
                  <a:srgbClr val="C00000"/>
                </a:solidFill>
              </a:rPr>
              <a:t>虚假！</a:t>
            </a:r>
          </a:p>
        </p:txBody>
      </p:sp>
      <p:sp>
        <p:nvSpPr>
          <p:cNvPr id="46" name="文本框 45">
            <a:extLst>
              <a:ext uri="{FF2B5EF4-FFF2-40B4-BE49-F238E27FC236}">
                <a16:creationId xmlns:a16="http://schemas.microsoft.com/office/drawing/2014/main" id="{93D06F06-C982-1F6E-16FC-5CE095E08A27}"/>
              </a:ext>
            </a:extLst>
          </p:cNvPr>
          <p:cNvSpPr txBox="1"/>
          <p:nvPr/>
        </p:nvSpPr>
        <p:spPr>
          <a:xfrm>
            <a:off x="4231839" y="10461987"/>
            <a:ext cx="4026941" cy="2717689"/>
          </a:xfrm>
          <a:prstGeom prst="foldedCorner">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wrap="square">
            <a:noAutofit/>
          </a:bodyPr>
          <a:lstStyle/>
          <a:p>
            <a:pPr algn="just"/>
            <a:r>
              <a:rPr lang="zh-CN" altLang="en-US" sz="2800" dirty="0">
                <a:solidFill>
                  <a:schemeClr val="bg2">
                    <a:lumMod val="10000"/>
                  </a:schemeClr>
                </a:solidFill>
                <a:latin typeface="KaiTi" panose="02010609060101010101" pitchFamily="49" charset="-122"/>
                <a:ea typeface="KaiTi" panose="02010609060101010101" pitchFamily="49" charset="-122"/>
              </a:rPr>
              <a:t>最近台湾局势非常的紧张，台湾方面已经乱了，最近有一个来自海外网的消息称：</a:t>
            </a:r>
            <a:r>
              <a:rPr lang="zh-CN" altLang="en-US" sz="2800" dirty="0">
                <a:solidFill>
                  <a:srgbClr val="C00000"/>
                </a:solidFill>
                <a:latin typeface="KaiTi" panose="02010609060101010101" pitchFamily="49" charset="-122"/>
                <a:ea typeface="KaiTi" panose="02010609060101010101" pitchFamily="49" charset="-122"/>
              </a:rPr>
              <a:t>台湾当局要把</a:t>
            </a:r>
            <a:r>
              <a:rPr lang="en-US" altLang="zh-CN" sz="2800" dirty="0">
                <a:solidFill>
                  <a:srgbClr val="C00000"/>
                </a:solidFill>
                <a:latin typeface="KaiTi" panose="02010609060101010101" pitchFamily="49" charset="-122"/>
                <a:ea typeface="KaiTi" panose="02010609060101010101" pitchFamily="49" charset="-122"/>
              </a:rPr>
              <a:t>9</a:t>
            </a:r>
            <a:r>
              <a:rPr lang="zh-CN" altLang="en-US" sz="2800" dirty="0">
                <a:solidFill>
                  <a:srgbClr val="C00000"/>
                </a:solidFill>
                <a:latin typeface="KaiTi" panose="02010609060101010101" pitchFamily="49" charset="-122"/>
                <a:ea typeface="KaiTi" panose="02010609060101010101" pitchFamily="49" charset="-122"/>
              </a:rPr>
              <a:t>万多件文物白送给美日</a:t>
            </a:r>
            <a:r>
              <a:rPr lang="zh-CN" altLang="en-US" sz="2800" dirty="0">
                <a:solidFill>
                  <a:schemeClr val="bg2">
                    <a:lumMod val="10000"/>
                  </a:schemeClr>
                </a:solidFill>
                <a:latin typeface="KaiTi" panose="02010609060101010101" pitchFamily="49" charset="-122"/>
                <a:ea typeface="KaiTi" panose="02010609060101010101" pitchFamily="49" charset="-122"/>
              </a:rPr>
              <a:t>！</a:t>
            </a:r>
            <a:endParaRPr lang="en-US" altLang="zh-CN" sz="2800" dirty="0">
              <a:solidFill>
                <a:schemeClr val="bg2">
                  <a:lumMod val="10000"/>
                </a:schemeClr>
              </a:solidFill>
              <a:latin typeface="KaiTi" panose="02010609060101010101" pitchFamily="49" charset="-122"/>
              <a:ea typeface="KaiTi" panose="02010609060101010101" pitchFamily="49" charset="-122"/>
            </a:endParaRPr>
          </a:p>
        </p:txBody>
      </p:sp>
      <p:pic>
        <p:nvPicPr>
          <p:cNvPr id="47" name="图片 46">
            <a:extLst>
              <a:ext uri="{FF2B5EF4-FFF2-40B4-BE49-F238E27FC236}">
                <a16:creationId xmlns:a16="http://schemas.microsoft.com/office/drawing/2014/main" id="{9F365F64-0EDC-4F87-1468-833D35CA9F30}"/>
              </a:ext>
            </a:extLst>
          </p:cNvPr>
          <p:cNvPicPr>
            <a:picLocks noChangeAspect="1"/>
          </p:cNvPicPr>
          <p:nvPr/>
        </p:nvPicPr>
        <p:blipFill rotWithShape="1">
          <a:blip r:embed="rId5"/>
          <a:srcRect b="56906"/>
          <a:stretch/>
        </p:blipFill>
        <p:spPr>
          <a:xfrm>
            <a:off x="9472507" y="10986619"/>
            <a:ext cx="7531100" cy="2314535"/>
          </a:xfrm>
          <a:prstGeom prst="rect">
            <a:avLst/>
          </a:prstGeom>
        </p:spPr>
      </p:pic>
      <p:pic>
        <p:nvPicPr>
          <p:cNvPr id="48" name="图片 47">
            <a:extLst>
              <a:ext uri="{FF2B5EF4-FFF2-40B4-BE49-F238E27FC236}">
                <a16:creationId xmlns:a16="http://schemas.microsoft.com/office/drawing/2014/main" id="{380050A7-69D6-1D99-C0C2-D14D62A2A3AF}"/>
              </a:ext>
            </a:extLst>
          </p:cNvPr>
          <p:cNvPicPr>
            <a:picLocks noChangeAspect="1"/>
          </p:cNvPicPr>
          <p:nvPr/>
        </p:nvPicPr>
        <p:blipFill rotWithShape="1">
          <a:blip r:embed="rId6"/>
          <a:srcRect l="3185" t="1798" r="3071" b="2021"/>
          <a:stretch/>
        </p:blipFill>
        <p:spPr>
          <a:xfrm>
            <a:off x="18838441" y="4961282"/>
            <a:ext cx="5225176" cy="8287740"/>
          </a:xfrm>
          <a:prstGeom prst="rect">
            <a:avLst/>
          </a:prstGeom>
        </p:spPr>
      </p:pic>
      <p:cxnSp>
        <p:nvCxnSpPr>
          <p:cNvPr id="52" name="直线箭头连接符 51">
            <a:extLst>
              <a:ext uri="{FF2B5EF4-FFF2-40B4-BE49-F238E27FC236}">
                <a16:creationId xmlns:a16="http://schemas.microsoft.com/office/drawing/2014/main" id="{1D33B46E-9E33-307C-CCAA-2D29ED4F8370}"/>
              </a:ext>
            </a:extLst>
          </p:cNvPr>
          <p:cNvCxnSpPr>
            <a:cxnSpLocks/>
            <a:endCxn id="47" idx="1"/>
          </p:cNvCxnSpPr>
          <p:nvPr/>
        </p:nvCxnSpPr>
        <p:spPr>
          <a:xfrm>
            <a:off x="8258780" y="12143886"/>
            <a:ext cx="1213727" cy="1"/>
          </a:xfrm>
          <a:prstGeom prst="straightConnector1">
            <a:avLst/>
          </a:prstGeom>
          <a:noFill/>
          <a:ln w="19050" cap="flat">
            <a:solidFill>
              <a:srgbClr val="353535"/>
            </a:solidFill>
            <a:prstDash val="solid"/>
            <a:miter lim="400000"/>
            <a:tailEnd type="triangle"/>
          </a:ln>
        </p:spPr>
        <p:style>
          <a:lnRef idx="0">
            <a:scrgbClr r="0" g="0" b="0"/>
          </a:lnRef>
          <a:fillRef idx="0">
            <a:scrgbClr r="0" g="0" b="0"/>
          </a:fillRef>
          <a:effectRef idx="0">
            <a:scrgbClr r="0" g="0" b="0"/>
          </a:effectRef>
          <a:fontRef idx="none"/>
        </p:style>
      </p:cxnSp>
      <p:cxnSp>
        <p:nvCxnSpPr>
          <p:cNvPr id="55" name="直线箭头连接符 54">
            <a:extLst>
              <a:ext uri="{FF2B5EF4-FFF2-40B4-BE49-F238E27FC236}">
                <a16:creationId xmlns:a16="http://schemas.microsoft.com/office/drawing/2014/main" id="{2E8F3F91-5CA2-386D-B1BC-BB271ABBF63E}"/>
              </a:ext>
            </a:extLst>
          </p:cNvPr>
          <p:cNvCxnSpPr>
            <a:cxnSpLocks/>
            <a:stCxn id="47" idx="3"/>
          </p:cNvCxnSpPr>
          <p:nvPr/>
        </p:nvCxnSpPr>
        <p:spPr>
          <a:xfrm flipV="1">
            <a:off x="17003607" y="12143886"/>
            <a:ext cx="1460893" cy="1"/>
          </a:xfrm>
          <a:prstGeom prst="straightConnector1">
            <a:avLst/>
          </a:prstGeom>
          <a:noFill/>
          <a:ln w="19050" cap="flat">
            <a:solidFill>
              <a:srgbClr val="353535"/>
            </a:solidFill>
            <a:prstDash val="solid"/>
            <a:miter lim="400000"/>
            <a:tailEnd type="triangle"/>
          </a:ln>
        </p:spPr>
        <p:style>
          <a:lnRef idx="0">
            <a:scrgbClr r="0" g="0" b="0"/>
          </a:lnRef>
          <a:fillRef idx="0">
            <a:scrgbClr r="0" g="0" b="0"/>
          </a:fillRef>
          <a:effectRef idx="0">
            <a:scrgbClr r="0" g="0" b="0"/>
          </a:effectRef>
          <a:fontRef idx="none"/>
        </p:style>
      </p:cxnSp>
      <p:sp>
        <p:nvSpPr>
          <p:cNvPr id="63" name="圆角矩形 62">
            <a:extLst>
              <a:ext uri="{FF2B5EF4-FFF2-40B4-BE49-F238E27FC236}">
                <a16:creationId xmlns:a16="http://schemas.microsoft.com/office/drawing/2014/main" id="{82816CFB-4348-C728-5D27-CB48EC7444AB}"/>
              </a:ext>
            </a:extLst>
          </p:cNvPr>
          <p:cNvSpPr/>
          <p:nvPr/>
        </p:nvSpPr>
        <p:spPr>
          <a:xfrm>
            <a:off x="18958447" y="277804"/>
            <a:ext cx="4941387" cy="4228238"/>
          </a:xfrm>
          <a:custGeom>
            <a:avLst/>
            <a:gdLst>
              <a:gd name="connsiteX0" fmla="*/ 0 w 4941387"/>
              <a:gd name="connsiteY0" fmla="*/ 704720 h 4228238"/>
              <a:gd name="connsiteX1" fmla="*/ 704720 w 4941387"/>
              <a:gd name="connsiteY1" fmla="*/ 0 h 4228238"/>
              <a:gd name="connsiteX2" fmla="*/ 1364017 w 4941387"/>
              <a:gd name="connsiteY2" fmla="*/ 0 h 4228238"/>
              <a:gd name="connsiteX3" fmla="*/ 1917355 w 4941387"/>
              <a:gd name="connsiteY3" fmla="*/ 0 h 4228238"/>
              <a:gd name="connsiteX4" fmla="*/ 2435374 w 4941387"/>
              <a:gd name="connsiteY4" fmla="*/ 0 h 4228238"/>
              <a:gd name="connsiteX5" fmla="*/ 3059351 w 4941387"/>
              <a:gd name="connsiteY5" fmla="*/ 0 h 4228238"/>
              <a:gd name="connsiteX6" fmla="*/ 3612690 w 4941387"/>
              <a:gd name="connsiteY6" fmla="*/ 0 h 4228238"/>
              <a:gd name="connsiteX7" fmla="*/ 4236667 w 4941387"/>
              <a:gd name="connsiteY7" fmla="*/ 0 h 4228238"/>
              <a:gd name="connsiteX8" fmla="*/ 4941387 w 4941387"/>
              <a:gd name="connsiteY8" fmla="*/ 704720 h 4228238"/>
              <a:gd name="connsiteX9" fmla="*/ 4941387 w 4941387"/>
              <a:gd name="connsiteY9" fmla="*/ 1212104 h 4228238"/>
              <a:gd name="connsiteX10" fmla="*/ 4941387 w 4941387"/>
              <a:gd name="connsiteY10" fmla="*/ 1775863 h 4228238"/>
              <a:gd name="connsiteX11" fmla="*/ 4941387 w 4941387"/>
              <a:gd name="connsiteY11" fmla="*/ 2339623 h 4228238"/>
              <a:gd name="connsiteX12" fmla="*/ 4941387 w 4941387"/>
              <a:gd name="connsiteY12" fmla="*/ 2875194 h 4228238"/>
              <a:gd name="connsiteX13" fmla="*/ 4941387 w 4941387"/>
              <a:gd name="connsiteY13" fmla="*/ 3523518 h 4228238"/>
              <a:gd name="connsiteX14" fmla="*/ 4236667 w 4941387"/>
              <a:gd name="connsiteY14" fmla="*/ 4228238 h 4228238"/>
              <a:gd name="connsiteX15" fmla="*/ 3648009 w 4941387"/>
              <a:gd name="connsiteY15" fmla="*/ 4228238 h 4228238"/>
              <a:gd name="connsiteX16" fmla="*/ 2988712 w 4941387"/>
              <a:gd name="connsiteY16" fmla="*/ 4228238 h 4228238"/>
              <a:gd name="connsiteX17" fmla="*/ 2400055 w 4941387"/>
              <a:gd name="connsiteY17" fmla="*/ 4228238 h 4228238"/>
              <a:gd name="connsiteX18" fmla="*/ 1917355 w 4941387"/>
              <a:gd name="connsiteY18" fmla="*/ 4228238 h 4228238"/>
              <a:gd name="connsiteX19" fmla="*/ 1399336 w 4941387"/>
              <a:gd name="connsiteY19" fmla="*/ 4228238 h 4228238"/>
              <a:gd name="connsiteX20" fmla="*/ 704720 w 4941387"/>
              <a:gd name="connsiteY20" fmla="*/ 4228238 h 4228238"/>
              <a:gd name="connsiteX21" fmla="*/ 0 w 4941387"/>
              <a:gd name="connsiteY21" fmla="*/ 3523518 h 4228238"/>
              <a:gd name="connsiteX22" fmla="*/ 0 w 4941387"/>
              <a:gd name="connsiteY22" fmla="*/ 3016134 h 4228238"/>
              <a:gd name="connsiteX23" fmla="*/ 0 w 4941387"/>
              <a:gd name="connsiteY23" fmla="*/ 2536939 h 4228238"/>
              <a:gd name="connsiteX24" fmla="*/ 0 w 4941387"/>
              <a:gd name="connsiteY24" fmla="*/ 2057743 h 4228238"/>
              <a:gd name="connsiteX25" fmla="*/ 0 w 4941387"/>
              <a:gd name="connsiteY25" fmla="*/ 1493983 h 4228238"/>
              <a:gd name="connsiteX26" fmla="*/ 0 w 4941387"/>
              <a:gd name="connsiteY26" fmla="*/ 704720 h 422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41387" h="4228238" extrusionOk="0">
                <a:moveTo>
                  <a:pt x="0" y="704720"/>
                </a:moveTo>
                <a:cubicBezTo>
                  <a:pt x="-45025" y="287741"/>
                  <a:pt x="237520" y="29272"/>
                  <a:pt x="704720" y="0"/>
                </a:cubicBezTo>
                <a:cubicBezTo>
                  <a:pt x="949706" y="9573"/>
                  <a:pt x="1167268" y="-7305"/>
                  <a:pt x="1364017" y="0"/>
                </a:cubicBezTo>
                <a:cubicBezTo>
                  <a:pt x="1560766" y="7305"/>
                  <a:pt x="1686025" y="-24163"/>
                  <a:pt x="1917355" y="0"/>
                </a:cubicBezTo>
                <a:cubicBezTo>
                  <a:pt x="2148685" y="24163"/>
                  <a:pt x="2298522" y="472"/>
                  <a:pt x="2435374" y="0"/>
                </a:cubicBezTo>
                <a:cubicBezTo>
                  <a:pt x="2572226" y="-472"/>
                  <a:pt x="2857482" y="12088"/>
                  <a:pt x="3059351" y="0"/>
                </a:cubicBezTo>
                <a:cubicBezTo>
                  <a:pt x="3261220" y="-12088"/>
                  <a:pt x="3433597" y="21470"/>
                  <a:pt x="3612690" y="0"/>
                </a:cubicBezTo>
                <a:cubicBezTo>
                  <a:pt x="3791783" y="-21470"/>
                  <a:pt x="4016194" y="9158"/>
                  <a:pt x="4236667" y="0"/>
                </a:cubicBezTo>
                <a:cubicBezTo>
                  <a:pt x="4620651" y="-49800"/>
                  <a:pt x="4896926" y="377301"/>
                  <a:pt x="4941387" y="704720"/>
                </a:cubicBezTo>
                <a:cubicBezTo>
                  <a:pt x="4927631" y="842602"/>
                  <a:pt x="4938351" y="980547"/>
                  <a:pt x="4941387" y="1212104"/>
                </a:cubicBezTo>
                <a:cubicBezTo>
                  <a:pt x="4944423" y="1443661"/>
                  <a:pt x="4966352" y="1501823"/>
                  <a:pt x="4941387" y="1775863"/>
                </a:cubicBezTo>
                <a:cubicBezTo>
                  <a:pt x="4916422" y="2049903"/>
                  <a:pt x="4953757" y="2200869"/>
                  <a:pt x="4941387" y="2339623"/>
                </a:cubicBezTo>
                <a:cubicBezTo>
                  <a:pt x="4929017" y="2478377"/>
                  <a:pt x="4920237" y="2660716"/>
                  <a:pt x="4941387" y="2875194"/>
                </a:cubicBezTo>
                <a:cubicBezTo>
                  <a:pt x="4962537" y="3089672"/>
                  <a:pt x="4921332" y="3371197"/>
                  <a:pt x="4941387" y="3523518"/>
                </a:cubicBezTo>
                <a:cubicBezTo>
                  <a:pt x="4964457" y="3884084"/>
                  <a:pt x="4544760" y="4196882"/>
                  <a:pt x="4236667" y="4228238"/>
                </a:cubicBezTo>
                <a:cubicBezTo>
                  <a:pt x="4114142" y="4245565"/>
                  <a:pt x="3800012" y="4235122"/>
                  <a:pt x="3648009" y="4228238"/>
                </a:cubicBezTo>
                <a:cubicBezTo>
                  <a:pt x="3496006" y="4221354"/>
                  <a:pt x="3193636" y="4260987"/>
                  <a:pt x="2988712" y="4228238"/>
                </a:cubicBezTo>
                <a:cubicBezTo>
                  <a:pt x="2783788" y="4195489"/>
                  <a:pt x="2664028" y="4206507"/>
                  <a:pt x="2400055" y="4228238"/>
                </a:cubicBezTo>
                <a:cubicBezTo>
                  <a:pt x="2136082" y="4249969"/>
                  <a:pt x="2032461" y="4248250"/>
                  <a:pt x="1917355" y="4228238"/>
                </a:cubicBezTo>
                <a:cubicBezTo>
                  <a:pt x="1802249" y="4208226"/>
                  <a:pt x="1520219" y="4245007"/>
                  <a:pt x="1399336" y="4228238"/>
                </a:cubicBezTo>
                <a:cubicBezTo>
                  <a:pt x="1278453" y="4211469"/>
                  <a:pt x="1009058" y="4237474"/>
                  <a:pt x="704720" y="4228238"/>
                </a:cubicBezTo>
                <a:cubicBezTo>
                  <a:pt x="327166" y="4225772"/>
                  <a:pt x="1890" y="3930671"/>
                  <a:pt x="0" y="3523518"/>
                </a:cubicBezTo>
                <a:cubicBezTo>
                  <a:pt x="20218" y="3279139"/>
                  <a:pt x="18884" y="3213994"/>
                  <a:pt x="0" y="3016134"/>
                </a:cubicBezTo>
                <a:cubicBezTo>
                  <a:pt x="-18884" y="2818274"/>
                  <a:pt x="-12542" y="2669819"/>
                  <a:pt x="0" y="2536939"/>
                </a:cubicBezTo>
                <a:cubicBezTo>
                  <a:pt x="12542" y="2404059"/>
                  <a:pt x="12007" y="2175827"/>
                  <a:pt x="0" y="2057743"/>
                </a:cubicBezTo>
                <a:cubicBezTo>
                  <a:pt x="-12007" y="1939659"/>
                  <a:pt x="6964" y="1734518"/>
                  <a:pt x="0" y="1493983"/>
                </a:cubicBezTo>
                <a:cubicBezTo>
                  <a:pt x="-6964" y="1253448"/>
                  <a:pt x="-28707" y="870986"/>
                  <a:pt x="0" y="704720"/>
                </a:cubicBezTo>
                <a:close/>
              </a:path>
            </a:pathLst>
          </a:custGeom>
          <a:noFill/>
          <a:ln w="38100" cap="flat">
            <a:solidFill>
              <a:srgbClr val="508CF8"/>
            </a:solidFill>
            <a:prstDash val="dash"/>
            <a:miter lim="400000"/>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5" name="文本框 64">
            <a:extLst>
              <a:ext uri="{FF2B5EF4-FFF2-40B4-BE49-F238E27FC236}">
                <a16:creationId xmlns:a16="http://schemas.microsoft.com/office/drawing/2014/main" id="{A0C37231-BEC7-6869-300B-8B822C6C0AEE}"/>
              </a:ext>
            </a:extLst>
          </p:cNvPr>
          <p:cNvSpPr txBox="1"/>
          <p:nvPr/>
        </p:nvSpPr>
        <p:spPr>
          <a:xfrm>
            <a:off x="19158707" y="595901"/>
            <a:ext cx="4219104"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lang="zh-CN" altLang="en-US" sz="4000" b="1" dirty="0">
                <a:solidFill>
                  <a:srgbClr val="353535"/>
                </a:solidFill>
              </a:rPr>
              <a:t>本人从事的工作：</a:t>
            </a:r>
            <a:endParaRPr kumimoji="0" lang="zh-CN" altLang="en-US" sz="4000" b="1" i="0" u="none" strike="noStrike" cap="none" spc="0" normalizeH="0" baseline="0" dirty="0">
              <a:ln>
                <a:noFill/>
              </a:ln>
              <a:solidFill>
                <a:srgbClr val="353535"/>
              </a:solidFill>
              <a:effectLst/>
              <a:uFillTx/>
              <a:latin typeface="+mn-lt"/>
              <a:ea typeface="+mn-ea"/>
              <a:cs typeface="+mn-cs"/>
              <a:sym typeface="Helvetica Neue" panose="02000503000000020004"/>
            </a:endParaRPr>
          </a:p>
        </p:txBody>
      </p:sp>
      <p:graphicFrame>
        <p:nvGraphicFramePr>
          <p:cNvPr id="66" name="表格 66">
            <a:extLst>
              <a:ext uri="{FF2B5EF4-FFF2-40B4-BE49-F238E27FC236}">
                <a16:creationId xmlns:a16="http://schemas.microsoft.com/office/drawing/2014/main" id="{3FE9317C-6192-1447-3387-B564630BCD8A}"/>
              </a:ext>
            </a:extLst>
          </p:cNvPr>
          <p:cNvGraphicFramePr>
            <a:graphicFrameLocks noGrp="1"/>
          </p:cNvGraphicFramePr>
          <p:nvPr>
            <p:extLst>
              <p:ext uri="{D42A27DB-BD31-4B8C-83A1-F6EECF244321}">
                <p14:modId xmlns:p14="http://schemas.microsoft.com/office/powerpoint/2010/main" val="2143190423"/>
              </p:ext>
            </p:extLst>
          </p:nvPr>
        </p:nvGraphicFramePr>
        <p:xfrm>
          <a:off x="19362813" y="1485511"/>
          <a:ext cx="4219022" cy="2677247"/>
        </p:xfrm>
        <a:graphic>
          <a:graphicData uri="http://schemas.openxmlformats.org/drawingml/2006/table">
            <a:tbl>
              <a:tblPr firstRow="1" bandRow="1">
                <a:tableStyleId>{5C22544A-7EE6-4342-B048-85BDC9FD1C3A}</a:tableStyleId>
              </a:tblPr>
              <a:tblGrid>
                <a:gridCol w="4219022">
                  <a:extLst>
                    <a:ext uri="{9D8B030D-6E8A-4147-A177-3AD203B41FA5}">
                      <a16:colId xmlns:a16="http://schemas.microsoft.com/office/drawing/2014/main" val="1683837419"/>
                    </a:ext>
                  </a:extLst>
                </a:gridCol>
              </a:tblGrid>
              <a:tr h="912563">
                <a:tc>
                  <a:txBody>
                    <a:bodyPr/>
                    <a:lstStyle/>
                    <a:p>
                      <a:pPr algn="l"/>
                      <a:r>
                        <a:rPr lang="zh-CN" altLang="en-US" sz="4000" b="1" dirty="0">
                          <a:solidFill>
                            <a:srgbClr val="FFBE00"/>
                          </a:solidFill>
                        </a:rPr>
                        <a:t> 伪科学内容识别</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BE00">
                        <a:alpha val="9804"/>
                      </a:srgbClr>
                    </a:solidFill>
                  </a:tcPr>
                </a:tc>
                <a:extLst>
                  <a:ext uri="{0D108BD9-81ED-4DB2-BD59-A6C34878D82A}">
                    <a16:rowId xmlns:a16="http://schemas.microsoft.com/office/drawing/2014/main" val="12255876"/>
                  </a:ext>
                </a:extLst>
              </a:tr>
              <a:tr h="912563">
                <a:tc>
                  <a:txBody>
                    <a:bodyPr/>
                    <a:lstStyle/>
                    <a:p>
                      <a:pPr algn="l"/>
                      <a:r>
                        <a:rPr lang="zh-CN" altLang="en-US" sz="4000" b="1" dirty="0">
                          <a:solidFill>
                            <a:srgbClr val="353535"/>
                          </a:solidFill>
                        </a:rPr>
                        <a:t> </a:t>
                      </a:r>
                      <a:r>
                        <a:rPr lang="zh-CN" altLang="en-US" sz="4000" b="1" dirty="0">
                          <a:solidFill>
                            <a:srgbClr val="508CF8"/>
                          </a:solidFill>
                        </a:rPr>
                        <a:t>信源库系统搭建</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8499F8">
                        <a:alpha val="9804"/>
                      </a:srgbClr>
                    </a:solidFill>
                  </a:tcPr>
                </a:tc>
                <a:extLst>
                  <a:ext uri="{0D108BD9-81ED-4DB2-BD59-A6C34878D82A}">
                    <a16:rowId xmlns:a16="http://schemas.microsoft.com/office/drawing/2014/main" val="2932011193"/>
                  </a:ext>
                </a:extLst>
              </a:tr>
              <a:tr h="852121">
                <a:tc>
                  <a:txBody>
                    <a:bodyPr/>
                    <a:lstStyle/>
                    <a:p>
                      <a:pPr algn="l"/>
                      <a:r>
                        <a:rPr lang="zh-CN" altLang="en-US" sz="4000" b="1" dirty="0">
                          <a:solidFill>
                            <a:srgbClr val="4FB2B6"/>
                          </a:solidFill>
                        </a:rPr>
                        <a:t> 通用审核模型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EB770">
                        <a:alpha val="9804"/>
                      </a:srgbClr>
                    </a:solidFill>
                  </a:tcPr>
                </a:tc>
                <a:extLst>
                  <a:ext uri="{0D108BD9-81ED-4DB2-BD59-A6C34878D82A}">
                    <a16:rowId xmlns:a16="http://schemas.microsoft.com/office/drawing/2014/main" val="2294905210"/>
                  </a:ext>
                </a:extLst>
              </a:tr>
            </a:tbl>
          </a:graphicData>
        </a:graphic>
      </p:graphicFrame>
      <p:sp>
        <p:nvSpPr>
          <p:cNvPr id="62" name="矩形 61">
            <a:extLst>
              <a:ext uri="{FF2B5EF4-FFF2-40B4-BE49-F238E27FC236}">
                <a16:creationId xmlns:a16="http://schemas.microsoft.com/office/drawing/2014/main" id="{9789BE60-4856-83AA-9EB1-35DDF8B1A118}"/>
              </a:ext>
            </a:extLst>
          </p:cNvPr>
          <p:cNvSpPr/>
          <p:nvPr/>
        </p:nvSpPr>
        <p:spPr>
          <a:xfrm>
            <a:off x="4073236" y="2391923"/>
            <a:ext cx="14256328" cy="1491302"/>
          </a:xfrm>
          <a:prstGeom prst="rect">
            <a:avLst/>
          </a:prstGeom>
          <a:solidFill>
            <a:srgbClr val="FFBE00">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0" name="文本框 59">
            <a:extLst>
              <a:ext uri="{FF2B5EF4-FFF2-40B4-BE49-F238E27FC236}">
                <a16:creationId xmlns:a16="http://schemas.microsoft.com/office/drawing/2014/main" id="{3CEC7C33-EBEA-C28F-1B5C-A00B458A1217}"/>
              </a:ext>
            </a:extLst>
          </p:cNvPr>
          <p:cNvSpPr txBox="1"/>
          <p:nvPr/>
        </p:nvSpPr>
        <p:spPr>
          <a:xfrm>
            <a:off x="8639007" y="3009370"/>
            <a:ext cx="919809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fontAlgn="auto" hangingPunct="0"/>
            <a:r>
              <a:rPr lang="zh-CN" altLang="en-US" sz="3200" dirty="0">
                <a:solidFill>
                  <a:srgbClr val="353535"/>
                </a:solidFill>
              </a:rPr>
              <a:t>通过识别写作风格和字体排版等特征识别虚假</a:t>
            </a:r>
          </a:p>
        </p:txBody>
      </p:sp>
      <p:sp>
        <p:nvSpPr>
          <p:cNvPr id="9" name="任意形状 8">
            <a:extLst>
              <a:ext uri="{FF2B5EF4-FFF2-40B4-BE49-F238E27FC236}">
                <a16:creationId xmlns:a16="http://schemas.microsoft.com/office/drawing/2014/main" id="{DC34267E-623D-4211-1123-6B3E56E6C794}"/>
              </a:ext>
            </a:extLst>
          </p:cNvPr>
          <p:cNvSpPr/>
          <p:nvPr/>
        </p:nvSpPr>
        <p:spPr>
          <a:xfrm>
            <a:off x="4073236" y="4720619"/>
            <a:ext cx="20048746" cy="8788075"/>
          </a:xfrm>
          <a:custGeom>
            <a:avLst/>
            <a:gdLst>
              <a:gd name="connsiteX0" fmla="*/ 14103927 w 19837979"/>
              <a:gd name="connsiteY0" fmla="*/ 0 h 8788075"/>
              <a:gd name="connsiteX1" fmla="*/ 19837979 w 19837979"/>
              <a:gd name="connsiteY1" fmla="*/ 0 h 8788075"/>
              <a:gd name="connsiteX2" fmla="*/ 19837979 w 19837979"/>
              <a:gd name="connsiteY2" fmla="*/ 8788075 h 8788075"/>
              <a:gd name="connsiteX3" fmla="*/ 0 w 19837979"/>
              <a:gd name="connsiteY3" fmla="*/ 8788075 h 8788075"/>
              <a:gd name="connsiteX4" fmla="*/ 0 w 19837979"/>
              <a:gd name="connsiteY4" fmla="*/ 2717730 h 8788075"/>
              <a:gd name="connsiteX5" fmla="*/ 14103927 w 19837979"/>
              <a:gd name="connsiteY5" fmla="*/ 2717730 h 87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7979" h="8788075">
                <a:moveTo>
                  <a:pt x="14103927" y="0"/>
                </a:moveTo>
                <a:lnTo>
                  <a:pt x="19837979" y="0"/>
                </a:lnTo>
                <a:lnTo>
                  <a:pt x="19837979" y="8788075"/>
                </a:lnTo>
                <a:lnTo>
                  <a:pt x="0" y="8788075"/>
                </a:lnTo>
                <a:lnTo>
                  <a:pt x="0" y="2717730"/>
                </a:lnTo>
                <a:lnTo>
                  <a:pt x="14103927" y="2717730"/>
                </a:lnTo>
                <a:close/>
              </a:path>
            </a:pathLst>
          </a:custGeom>
          <a:solidFill>
            <a:srgbClr val="8499F8">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4" name="矩形 33">
            <a:extLst>
              <a:ext uri="{FF2B5EF4-FFF2-40B4-BE49-F238E27FC236}">
                <a16:creationId xmlns:a16="http://schemas.microsoft.com/office/drawing/2014/main" id="{1865C11E-F4C5-B3E1-4E08-DAF0EF1FC163}"/>
              </a:ext>
            </a:extLst>
          </p:cNvPr>
          <p:cNvSpPr/>
          <p:nvPr/>
        </p:nvSpPr>
        <p:spPr>
          <a:xfrm>
            <a:off x="4076076" y="3889375"/>
            <a:ext cx="14256328" cy="3548973"/>
          </a:xfrm>
          <a:prstGeom prst="rect">
            <a:avLst/>
          </a:prstGeom>
          <a:solidFill>
            <a:srgbClr val="1EB770">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 name="文本框 2">
            <a:extLst>
              <a:ext uri="{FF2B5EF4-FFF2-40B4-BE49-F238E27FC236}">
                <a16:creationId xmlns:a16="http://schemas.microsoft.com/office/drawing/2014/main" id="{9D6056AA-F894-6BBA-6CF4-00FAC461523A}"/>
              </a:ext>
            </a:extLst>
          </p:cNvPr>
          <p:cNvSpPr txBox="1"/>
          <p:nvPr/>
        </p:nvSpPr>
        <p:spPr>
          <a:xfrm>
            <a:off x="14185911" y="6692280"/>
            <a:ext cx="2403405"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4000" b="1" dirty="0">
                <a:solidFill>
                  <a:srgbClr val="4FB2B6"/>
                </a:solidFill>
              </a:rPr>
              <a:t>黑名单</a:t>
            </a:r>
          </a:p>
        </p:txBody>
      </p:sp>
      <p:sp>
        <p:nvSpPr>
          <p:cNvPr id="5" name="文本框 4">
            <a:extLst>
              <a:ext uri="{FF2B5EF4-FFF2-40B4-BE49-F238E27FC236}">
                <a16:creationId xmlns:a16="http://schemas.microsoft.com/office/drawing/2014/main" id="{C5882ABD-3FE8-3C0A-3FC5-B5BA26AF820E}"/>
              </a:ext>
            </a:extLst>
          </p:cNvPr>
          <p:cNvSpPr txBox="1"/>
          <p:nvPr/>
        </p:nvSpPr>
        <p:spPr>
          <a:xfrm>
            <a:off x="14185911" y="7602912"/>
            <a:ext cx="2403405"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4000" b="1" dirty="0">
                <a:solidFill>
                  <a:srgbClr val="508CF8"/>
                </a:solidFill>
              </a:rPr>
              <a:t>白名单</a:t>
            </a:r>
          </a:p>
        </p:txBody>
      </p:sp>
      <p:sp>
        <p:nvSpPr>
          <p:cNvPr id="8" name="Xxxxxxxxxx">
            <a:extLst>
              <a:ext uri="{FF2B5EF4-FFF2-40B4-BE49-F238E27FC236}">
                <a16:creationId xmlns:a16="http://schemas.microsoft.com/office/drawing/2014/main" id="{AEF68332-CA8B-D596-7176-847E7BFB18B9}"/>
              </a:ext>
            </a:extLst>
          </p:cNvPr>
          <p:cNvSpPr txBox="1">
            <a:spLocks/>
          </p:cNvSpPr>
          <p:nvPr/>
        </p:nvSpPr>
        <p:spPr>
          <a:xfrm>
            <a:off x="916132" y="1262646"/>
            <a:ext cx="5654790" cy="857881"/>
          </a:xfrm>
          <a:prstGeom prst="rect">
            <a:avLst/>
          </a:prstGeom>
          <a:ln w="12700">
            <a:miter lim="400000"/>
          </a:ln>
        </p:spPr>
        <p:txBody>
          <a:bodyPr lIns="50800" tIns="50800" rIns="50800" bIns="50800" anchor="ctr">
            <a:noAutofit/>
          </a:bodyPr>
          <a:lstStyle>
            <a:lvl1pPr marL="0" marR="0" indent="0" algn="ctr" defTabSz="825500" rtl="0" latinLnBrk="0">
              <a:lnSpc>
                <a:spcPct val="100000"/>
              </a:lnSpc>
              <a:spcBef>
                <a:spcPts val="0"/>
              </a:spcBef>
              <a:spcAft>
                <a:spcPts val="0"/>
              </a:spcAft>
              <a:buClrTx/>
              <a:buSzTx/>
              <a:buFontTx/>
              <a:buNone/>
              <a:defRPr sz="5000" b="1" i="0" u="none" strike="noStrike" cap="none" spc="0" baseline="0">
                <a:solidFill>
                  <a:srgbClr val="5E5E5E"/>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9pPr>
          </a:lstStyle>
          <a:p>
            <a:pPr algn="l" hangingPunct="1"/>
            <a:r>
              <a:rPr lang="zh-CN" altLang="en-US" sz="6000">
                <a:solidFill>
                  <a:schemeClr val="bg2">
                    <a:lumMod val="10000"/>
                  </a:schemeClr>
                </a:solidFill>
              </a:rPr>
              <a:t>信源库系统搭建</a:t>
            </a:r>
            <a:endParaRPr lang="en-US" altLang="zh-CN" sz="6000" dirty="0">
              <a:solidFill>
                <a:schemeClr val="bg2">
                  <a:lumMod val="10000"/>
                </a:schemeClr>
              </a:solidFill>
            </a:endParaRPr>
          </a:p>
        </p:txBody>
      </p:sp>
    </p:spTree>
    <p:extLst>
      <p:ext uri="{BB962C8B-B14F-4D97-AF65-F5344CB8AC3E}">
        <p14:creationId xmlns:p14="http://schemas.microsoft.com/office/powerpoint/2010/main" val="41856084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2" y="1262646"/>
            <a:ext cx="5654790" cy="857881"/>
          </a:xfrm>
          <a:prstGeom prst="rect">
            <a:avLst/>
          </a:prstGeom>
        </p:spPr>
        <p:txBody>
          <a:bodyPr/>
          <a:lstStyle/>
          <a:p>
            <a:pPr algn="l"/>
            <a:r>
              <a:rPr lang="zh-CN" altLang="en-US" sz="6000" b="1" dirty="0">
                <a:solidFill>
                  <a:schemeClr val="bg2">
                    <a:lumMod val="10000"/>
                  </a:schemeClr>
                </a:solidFill>
                <a:effectLst/>
              </a:rPr>
              <a:t>信源库系统搭建</a:t>
            </a:r>
            <a:endParaRPr lang="en-US" altLang="zh-CN" sz="6000" b="1" dirty="0">
              <a:solidFill>
                <a:schemeClr val="bg2">
                  <a:lumMod val="10000"/>
                </a:schemeClr>
              </a:solidFill>
              <a:effectLst/>
            </a:endParaRPr>
          </a:p>
        </p:txBody>
      </p:sp>
      <p:pic>
        <p:nvPicPr>
          <p:cNvPr id="17" name="图片 16"/>
          <p:cNvPicPr>
            <a:picLocks noChangeAspect="1"/>
          </p:cNvPicPr>
          <p:nvPr/>
        </p:nvPicPr>
        <p:blipFill rotWithShape="1">
          <a:blip r:embed="rId3"/>
          <a:srcRect r="1745" b="1474"/>
          <a:stretch>
            <a:fillRect/>
          </a:stretch>
        </p:blipFill>
        <p:spPr>
          <a:xfrm>
            <a:off x="6665921" y="8121"/>
            <a:ext cx="17716149" cy="13686108"/>
          </a:xfrm>
          <a:prstGeom prst="rect">
            <a:avLst/>
          </a:prstGeom>
        </p:spPr>
      </p:pic>
      <p:sp>
        <p:nvSpPr>
          <p:cNvPr id="7" name="文本框 6">
            <a:extLst>
              <a:ext uri="{FF2B5EF4-FFF2-40B4-BE49-F238E27FC236}">
                <a16:creationId xmlns:a16="http://schemas.microsoft.com/office/drawing/2014/main" id="{1357E0BB-A4F2-C89A-A51B-8C49ABA663F0}"/>
              </a:ext>
            </a:extLst>
          </p:cNvPr>
          <p:cNvSpPr txBox="1"/>
          <p:nvPr/>
        </p:nvSpPr>
        <p:spPr>
          <a:xfrm>
            <a:off x="907139" y="4487945"/>
            <a:ext cx="4805803" cy="4578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indent="-457200" algn="l">
              <a:lnSpc>
                <a:spcPct val="150000"/>
              </a:lnSpc>
              <a:spcBef>
                <a:spcPts val="500"/>
              </a:spcBef>
              <a:buFont typeface="+mj-lt"/>
              <a:buAutoNum type="arabicPeriod"/>
            </a:pPr>
            <a:r>
              <a:rPr lang="zh-CN" altLang="en-US" sz="3600" b="1" dirty="0">
                <a:solidFill>
                  <a:schemeClr val="bg2">
                    <a:lumMod val="10000"/>
                  </a:schemeClr>
                </a:solidFill>
                <a:effectLst/>
              </a:rPr>
              <a:t>热榜内容自动入库</a:t>
            </a:r>
            <a:endParaRPr lang="en-US" altLang="zh-CN" sz="3600" b="1" dirty="0">
              <a:solidFill>
                <a:schemeClr val="bg2">
                  <a:lumMod val="10000"/>
                </a:schemeClr>
              </a:solidFill>
            </a:endParaRPr>
          </a:p>
          <a:p>
            <a:pPr marL="457200" indent="-457200" algn="l">
              <a:lnSpc>
                <a:spcPct val="150000"/>
              </a:lnSpc>
              <a:spcBef>
                <a:spcPts val="500"/>
              </a:spcBef>
              <a:buFont typeface="+mj-lt"/>
              <a:buAutoNum type="arabicPeriod"/>
            </a:pPr>
            <a:r>
              <a:rPr lang="zh-CN" altLang="en-US" sz="3600" b="1" dirty="0">
                <a:solidFill>
                  <a:srgbClr val="FF0000"/>
                </a:solidFill>
              </a:rPr>
              <a:t>临时信源库</a:t>
            </a:r>
            <a:endParaRPr lang="en-US" altLang="zh-CN" sz="3600" b="1" dirty="0">
              <a:solidFill>
                <a:srgbClr val="FF0000"/>
              </a:solidFill>
            </a:endParaRPr>
          </a:p>
          <a:p>
            <a:pPr marL="457200" indent="-457200" algn="l">
              <a:lnSpc>
                <a:spcPct val="150000"/>
              </a:lnSpc>
              <a:spcBef>
                <a:spcPts val="500"/>
              </a:spcBef>
              <a:buFont typeface="+mj-lt"/>
              <a:buAutoNum type="arabicPeriod"/>
            </a:pPr>
            <a:r>
              <a:rPr lang="zh-CN" altLang="en-US" sz="3600" b="1" dirty="0">
                <a:solidFill>
                  <a:srgbClr val="FF0000"/>
                </a:solidFill>
              </a:rPr>
              <a:t>多次进审非虚假提示</a:t>
            </a:r>
            <a:endParaRPr lang="en-US" altLang="zh-CN" sz="3600" b="1" dirty="0">
              <a:solidFill>
                <a:srgbClr val="FF0000"/>
              </a:solidFill>
            </a:endParaRPr>
          </a:p>
          <a:p>
            <a:pPr marL="457200" indent="-457200" algn="l">
              <a:lnSpc>
                <a:spcPct val="150000"/>
              </a:lnSpc>
              <a:spcBef>
                <a:spcPts val="500"/>
              </a:spcBef>
              <a:buFont typeface="+mj-lt"/>
              <a:buAutoNum type="arabicPeriod"/>
            </a:pPr>
            <a:r>
              <a:rPr lang="zh-CN" altLang="en-US" sz="3600" b="1" dirty="0">
                <a:solidFill>
                  <a:srgbClr val="000000"/>
                </a:solidFill>
              </a:rPr>
              <a:t>订阅信源消费</a:t>
            </a:r>
            <a:endParaRPr lang="en-US" altLang="zh-CN" sz="3600" b="1" dirty="0">
              <a:solidFill>
                <a:srgbClr val="000000"/>
              </a:solidFill>
            </a:endParaRPr>
          </a:p>
          <a:p>
            <a:pPr marL="457200" indent="-457200" algn="l">
              <a:lnSpc>
                <a:spcPct val="150000"/>
              </a:lnSpc>
              <a:spcBef>
                <a:spcPts val="500"/>
              </a:spcBef>
              <a:buFont typeface="+mj-lt"/>
              <a:buAutoNum type="arabicPeriod"/>
            </a:pPr>
            <a:r>
              <a:rPr lang="zh-CN" altLang="en-US" sz="3600" b="1" dirty="0">
                <a:solidFill>
                  <a:srgbClr val="000000"/>
                </a:solidFill>
              </a:rPr>
              <a:t>检索服务</a:t>
            </a:r>
            <a:endParaRPr lang="en-US" altLang="zh-CN" sz="3600" b="1" dirty="0">
              <a:solidFill>
                <a:srgbClr val="000000"/>
              </a:solidFill>
            </a:endParaRPr>
          </a:p>
        </p:txBody>
      </p:sp>
      <p:cxnSp>
        <p:nvCxnSpPr>
          <p:cNvPr id="8" name="直线连接符 7">
            <a:extLst>
              <a:ext uri="{FF2B5EF4-FFF2-40B4-BE49-F238E27FC236}">
                <a16:creationId xmlns:a16="http://schemas.microsoft.com/office/drawing/2014/main" id="{572C87F5-B4C1-3513-74A6-340D9BD01B0F}"/>
              </a:ext>
            </a:extLst>
          </p:cNvPr>
          <p:cNvCxnSpPr>
            <a:cxnSpLocks/>
            <a:endCxn id="9" idx="0"/>
          </p:cNvCxnSpPr>
          <p:nvPr/>
        </p:nvCxnSpPr>
        <p:spPr>
          <a:xfrm>
            <a:off x="3224545" y="2120527"/>
            <a:ext cx="0" cy="2547900"/>
          </a:xfrm>
          <a:prstGeom prst="line">
            <a:avLst/>
          </a:prstGeom>
          <a:noFill/>
          <a:ln w="38100" cap="flat">
            <a:solidFill>
              <a:srgbClr val="000000"/>
            </a:solidFill>
            <a:prstDash val="lgDash"/>
            <a:miter lim="400000"/>
          </a:ln>
        </p:spPr>
        <p:style>
          <a:lnRef idx="0">
            <a:scrgbClr r="0" g="0" b="0"/>
          </a:lnRef>
          <a:fillRef idx="0">
            <a:scrgbClr r="0" g="0" b="0"/>
          </a:fillRef>
          <a:effectRef idx="0">
            <a:scrgbClr r="0" g="0" b="0"/>
          </a:effectRef>
          <a:fontRef idx="none"/>
        </p:style>
      </p:cxnSp>
      <p:sp>
        <p:nvSpPr>
          <p:cNvPr id="9" name="矩形 8">
            <a:extLst>
              <a:ext uri="{FF2B5EF4-FFF2-40B4-BE49-F238E27FC236}">
                <a16:creationId xmlns:a16="http://schemas.microsoft.com/office/drawing/2014/main" id="{9FD4B071-781C-D9B5-64C6-9F8626CCF3CE}"/>
              </a:ext>
            </a:extLst>
          </p:cNvPr>
          <p:cNvSpPr/>
          <p:nvPr/>
        </p:nvSpPr>
        <p:spPr>
          <a:xfrm>
            <a:off x="666402" y="4668427"/>
            <a:ext cx="5116286" cy="4379145"/>
          </a:xfrm>
          <a:prstGeom prst="rect">
            <a:avLst/>
          </a:prstGeom>
          <a:noFill/>
          <a:ln w="38100" cap="flat">
            <a:solidFill>
              <a:srgbClr val="353535"/>
            </a:solidFill>
            <a:prstDash val="lg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B9CE87A-762F-2511-68EA-D0A622A52631}"/>
              </a:ext>
            </a:extLst>
          </p:cNvPr>
          <p:cNvSpPr>
            <a:spLocks noGrp="1"/>
          </p:cNvSpPr>
          <p:nvPr>
            <p:ph type="ctrTitle" hasCustomPrompt="1"/>
          </p:nvPr>
        </p:nvSpPr>
        <p:spPr>
          <a:xfrm>
            <a:off x="7158403" y="8783010"/>
            <a:ext cx="10067192" cy="576961"/>
          </a:xfrm>
        </p:spPr>
        <p:txBody>
          <a:bodyPr lIns="101600" tIns="38100" rIns="25400" bIns="38100" anchor="t" anchorCtr="0">
            <a:noAutofit/>
          </a:bodyPr>
          <a:lstStyle>
            <a:lvl1pPr algn="ctr">
              <a:defRPr sz="4800" b="0" spc="600">
                <a:solidFill>
                  <a:srgbClr val="353535"/>
                </a:solidFill>
                <a:effectLst/>
                <a:latin typeface="冬青黑体简体中文" charset="0"/>
                <a:ea typeface="冬青黑体简体中文" charset="0"/>
              </a:defRPr>
            </a:lvl1pPr>
          </a:lstStyle>
          <a:p>
            <a:r>
              <a:rPr lang="zh-CN" altLang="en-US" sz="8000" dirty="0"/>
              <a:t>个人简介</a:t>
            </a:r>
          </a:p>
        </p:txBody>
      </p:sp>
      <p:sp>
        <p:nvSpPr>
          <p:cNvPr id="11" name="标题 1">
            <a:extLst>
              <a:ext uri="{FF2B5EF4-FFF2-40B4-BE49-F238E27FC236}">
                <a16:creationId xmlns:a16="http://schemas.microsoft.com/office/drawing/2014/main" id="{D4CB206E-B953-124A-C765-4DB2A92133D5}"/>
              </a:ext>
            </a:extLst>
          </p:cNvPr>
          <p:cNvSpPr txBox="1">
            <a:spLocks/>
          </p:cNvSpPr>
          <p:nvPr/>
        </p:nvSpPr>
        <p:spPr>
          <a:xfrm>
            <a:off x="5547430" y="10307062"/>
            <a:ext cx="13289137" cy="576961"/>
          </a:xfrm>
          <a:prstGeom prst="rect">
            <a:avLst/>
          </a:prstGeom>
        </p:spPr>
        <p:txBody>
          <a:bodyPr vert="horz" lIns="101600" tIns="38100" rIns="25400" bIns="38100" rtlCol="0" anchor="t" anchorCtr="0">
            <a:noAutofit/>
          </a:bodyPr>
          <a:lstStyle>
            <a:lvl1pPr algn="ctr" defTabSz="914400" rtl="0" eaLnBrk="1" latinLnBrk="0" hangingPunct="1">
              <a:lnSpc>
                <a:spcPct val="90000"/>
              </a:lnSpc>
              <a:spcBef>
                <a:spcPct val="0"/>
              </a:spcBef>
              <a:buNone/>
              <a:defRPr sz="4800" b="0" kern="1200" spc="600">
                <a:solidFill>
                  <a:srgbClr val="353535"/>
                </a:solidFill>
                <a:effectLst/>
                <a:latin typeface="冬青黑体简体中文" charset="0"/>
                <a:ea typeface="冬青黑体简体中文" charset="0"/>
                <a:cs typeface="+mj-cs"/>
              </a:defRPr>
            </a:lvl1pPr>
          </a:lstStyle>
          <a:p>
            <a:r>
              <a:rPr lang="zh-CN" altLang="en-US" sz="4000" dirty="0"/>
              <a:t>教育经历 </a:t>
            </a:r>
            <a:r>
              <a:rPr lang="en-US" altLang="zh-CN" sz="4000" dirty="0"/>
              <a:t>–</a:t>
            </a:r>
            <a:r>
              <a:rPr lang="zh-CN" altLang="en-US" sz="4000" dirty="0"/>
              <a:t> 获奖经历 </a:t>
            </a:r>
            <a:r>
              <a:rPr lang="en-US" altLang="zh-CN" sz="4000" dirty="0"/>
              <a:t>–</a:t>
            </a:r>
            <a:r>
              <a:rPr lang="zh-CN" altLang="en-US" sz="4000" dirty="0"/>
              <a:t> 实习经历 </a:t>
            </a:r>
            <a:r>
              <a:rPr lang="en-US" altLang="zh-CN" sz="4000" dirty="0"/>
              <a:t>–</a:t>
            </a:r>
            <a:r>
              <a:rPr lang="zh-CN" altLang="en-US" sz="4000" dirty="0"/>
              <a:t> 项目经历</a:t>
            </a:r>
          </a:p>
        </p:txBody>
      </p:sp>
      <p:grpSp>
        <p:nvGrpSpPr>
          <p:cNvPr id="13" name="组合 12">
            <a:extLst>
              <a:ext uri="{FF2B5EF4-FFF2-40B4-BE49-F238E27FC236}">
                <a16:creationId xmlns:a16="http://schemas.microsoft.com/office/drawing/2014/main" id="{E04B5D14-322F-FCF4-FEBF-3D07D30D003E}"/>
              </a:ext>
            </a:extLst>
          </p:cNvPr>
          <p:cNvGrpSpPr/>
          <p:nvPr/>
        </p:nvGrpSpPr>
        <p:grpSpPr>
          <a:xfrm>
            <a:off x="8338008" y="441823"/>
            <a:ext cx="7707982" cy="7105615"/>
            <a:chOff x="8338007" y="649137"/>
            <a:chExt cx="7707982" cy="7105615"/>
          </a:xfrm>
        </p:grpSpPr>
        <p:pic>
          <p:nvPicPr>
            <p:cNvPr id="8" name="图片 7" descr="upload_124646935">
              <a:extLst>
                <a:ext uri="{FF2B5EF4-FFF2-40B4-BE49-F238E27FC236}">
                  <a16:creationId xmlns:a16="http://schemas.microsoft.com/office/drawing/2014/main" id="{488CC6F0-4C63-E050-EDE3-AAC285E758A0}"/>
                </a:ext>
              </a:extLst>
            </p:cNvPr>
            <p:cNvPicPr>
              <a:picLocks noChangeAspect="1"/>
            </p:cNvPicPr>
            <p:nvPr/>
          </p:nvPicPr>
          <p:blipFill>
            <a:blip r:embed="rId3"/>
            <a:srcRect l="26292" t="38009" r="58636" b="36181"/>
            <a:stretch>
              <a:fillRect/>
            </a:stretch>
          </p:blipFill>
          <p:spPr>
            <a:xfrm>
              <a:off x="8650000" y="649137"/>
              <a:ext cx="7083997" cy="6817135"/>
            </a:xfrm>
            <a:prstGeom prst="rect">
              <a:avLst/>
            </a:prstGeom>
          </p:spPr>
        </p:pic>
        <p:pic>
          <p:nvPicPr>
            <p:cNvPr id="12" name="图片 11">
              <a:extLst>
                <a:ext uri="{FF2B5EF4-FFF2-40B4-BE49-F238E27FC236}">
                  <a16:creationId xmlns:a16="http://schemas.microsoft.com/office/drawing/2014/main" id="{25FD5C0E-E8AA-632F-F3AA-405AAF47F531}"/>
                </a:ext>
              </a:extLst>
            </p:cNvPr>
            <p:cNvPicPr>
              <a:picLocks noChangeAspect="1"/>
            </p:cNvPicPr>
            <p:nvPr/>
          </p:nvPicPr>
          <p:blipFill rotWithShape="1">
            <a:blip r:embed="rId4"/>
            <a:srcRect l="15928"/>
            <a:stretch/>
          </p:blipFill>
          <p:spPr>
            <a:xfrm>
              <a:off x="8338007" y="6270544"/>
              <a:ext cx="7707982" cy="1484208"/>
            </a:xfrm>
            <a:prstGeom prst="rect">
              <a:avLst/>
            </a:prstGeom>
          </p:spPr>
        </p:pic>
      </p:grpSp>
    </p:spTree>
    <p:extLst>
      <p:ext uri="{BB962C8B-B14F-4D97-AF65-F5344CB8AC3E}">
        <p14:creationId xmlns:p14="http://schemas.microsoft.com/office/powerpoint/2010/main" val="4171710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r="1745" b="1474"/>
          <a:stretch>
            <a:fillRect/>
          </a:stretch>
        </p:blipFill>
        <p:spPr>
          <a:xfrm>
            <a:off x="6665921" y="8121"/>
            <a:ext cx="17716149" cy="13686108"/>
          </a:xfrm>
          <a:prstGeom prst="rect">
            <a:avLst/>
          </a:prstGeom>
        </p:spPr>
      </p:pic>
      <p:sp>
        <p:nvSpPr>
          <p:cNvPr id="32" name="任意形状 31">
            <a:extLst>
              <a:ext uri="{FF2B5EF4-FFF2-40B4-BE49-F238E27FC236}">
                <a16:creationId xmlns:a16="http://schemas.microsoft.com/office/drawing/2014/main" id="{309B0B2E-ACA4-385C-2FA1-6A13098032A9}"/>
              </a:ext>
            </a:extLst>
          </p:cNvPr>
          <p:cNvSpPr/>
          <p:nvPr/>
        </p:nvSpPr>
        <p:spPr>
          <a:xfrm>
            <a:off x="6361889" y="8121"/>
            <a:ext cx="18022111" cy="13716000"/>
          </a:xfrm>
          <a:custGeom>
            <a:avLst/>
            <a:gdLst>
              <a:gd name="connsiteX0" fmla="*/ 17443355 w 18022111"/>
              <a:gd name="connsiteY0" fmla="*/ 2306783 h 13716000"/>
              <a:gd name="connsiteX1" fmla="*/ 17443355 w 18022111"/>
              <a:gd name="connsiteY1" fmla="*/ 7218947 h 13716000"/>
              <a:gd name="connsiteX2" fmla="*/ 17605015 w 18022111"/>
              <a:gd name="connsiteY2" fmla="*/ 7218947 h 13716000"/>
              <a:gd name="connsiteX3" fmla="*/ 17605015 w 18022111"/>
              <a:gd name="connsiteY3" fmla="*/ 4307307 h 13716000"/>
              <a:gd name="connsiteX4" fmla="*/ 17605015 w 18022111"/>
              <a:gd name="connsiteY4" fmla="*/ 2306783 h 13716000"/>
              <a:gd name="connsiteX5" fmla="*/ 12142679 w 18022111"/>
              <a:gd name="connsiteY5" fmla="*/ 296780 h 13716000"/>
              <a:gd name="connsiteX6" fmla="*/ 12142679 w 18022111"/>
              <a:gd name="connsiteY6" fmla="*/ 4307307 h 13716000"/>
              <a:gd name="connsiteX7" fmla="*/ 9928871 w 18022111"/>
              <a:gd name="connsiteY7" fmla="*/ 4307307 h 13716000"/>
              <a:gd name="connsiteX8" fmla="*/ 9928871 w 18022111"/>
              <a:gd name="connsiteY8" fmla="*/ 4337851 h 13716000"/>
              <a:gd name="connsiteX9" fmla="*/ 13606631 w 18022111"/>
              <a:gd name="connsiteY9" fmla="*/ 4337851 h 13716000"/>
              <a:gd name="connsiteX10" fmla="*/ 13606631 w 18022111"/>
              <a:gd name="connsiteY10" fmla="*/ 4350638 h 13716000"/>
              <a:gd name="connsiteX11" fmla="*/ 14871707 w 18022111"/>
              <a:gd name="connsiteY11" fmla="*/ 4350638 h 13716000"/>
              <a:gd name="connsiteX12" fmla="*/ 14871707 w 18022111"/>
              <a:gd name="connsiteY12" fmla="*/ 4638903 h 13716000"/>
              <a:gd name="connsiteX13" fmla="*/ 13606631 w 18022111"/>
              <a:gd name="connsiteY13" fmla="*/ 4638903 h 13716000"/>
              <a:gd name="connsiteX14" fmla="*/ 13606631 w 18022111"/>
              <a:gd name="connsiteY14" fmla="*/ 7218947 h 13716000"/>
              <a:gd name="connsiteX15" fmla="*/ 16786587 w 18022111"/>
              <a:gd name="connsiteY15" fmla="*/ 7218947 h 13716000"/>
              <a:gd name="connsiteX16" fmla="*/ 16786587 w 18022111"/>
              <a:gd name="connsiteY16" fmla="*/ 2306783 h 13716000"/>
              <a:gd name="connsiteX17" fmla="*/ 15022603 w 18022111"/>
              <a:gd name="connsiteY17" fmla="*/ 2306783 h 13716000"/>
              <a:gd name="connsiteX18" fmla="*/ 15022603 w 18022111"/>
              <a:gd name="connsiteY18" fmla="*/ 2264806 h 13716000"/>
              <a:gd name="connsiteX19" fmla="*/ 14920875 w 18022111"/>
              <a:gd name="connsiteY19" fmla="*/ 2264806 h 13716000"/>
              <a:gd name="connsiteX20" fmla="*/ 14920875 w 18022111"/>
              <a:gd name="connsiteY20" fmla="*/ 1960006 h 13716000"/>
              <a:gd name="connsiteX21" fmla="*/ 15022603 w 18022111"/>
              <a:gd name="connsiteY21" fmla="*/ 1960006 h 13716000"/>
              <a:gd name="connsiteX22" fmla="*/ 15022603 w 18022111"/>
              <a:gd name="connsiteY22" fmla="*/ 296780 h 13716000"/>
              <a:gd name="connsiteX23" fmla="*/ 0 w 18022111"/>
              <a:gd name="connsiteY23" fmla="*/ 0 h 13716000"/>
              <a:gd name="connsiteX24" fmla="*/ 15022603 w 18022111"/>
              <a:gd name="connsiteY24" fmla="*/ 0 h 13716000"/>
              <a:gd name="connsiteX25" fmla="*/ 18020179 w 18022111"/>
              <a:gd name="connsiteY25" fmla="*/ 0 h 13716000"/>
              <a:gd name="connsiteX26" fmla="*/ 18022111 w 18022111"/>
              <a:gd name="connsiteY26" fmla="*/ 0 h 13716000"/>
              <a:gd name="connsiteX27" fmla="*/ 18022111 w 18022111"/>
              <a:gd name="connsiteY27" fmla="*/ 13716000 h 13716000"/>
              <a:gd name="connsiteX28" fmla="*/ 0 w 18022111"/>
              <a:gd name="connsiteY2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22111" h="13716000">
                <a:moveTo>
                  <a:pt x="17443355" y="2306783"/>
                </a:moveTo>
                <a:lnTo>
                  <a:pt x="17443355" y="7218947"/>
                </a:lnTo>
                <a:lnTo>
                  <a:pt x="17605015" y="7218947"/>
                </a:lnTo>
                <a:lnTo>
                  <a:pt x="17605015" y="4307307"/>
                </a:lnTo>
                <a:lnTo>
                  <a:pt x="17605015" y="2306783"/>
                </a:lnTo>
                <a:close/>
                <a:moveTo>
                  <a:pt x="12142679" y="296780"/>
                </a:moveTo>
                <a:lnTo>
                  <a:pt x="12142679" y="4307307"/>
                </a:lnTo>
                <a:lnTo>
                  <a:pt x="9928871" y="4307307"/>
                </a:lnTo>
                <a:lnTo>
                  <a:pt x="9928871" y="4337851"/>
                </a:lnTo>
                <a:lnTo>
                  <a:pt x="13606631" y="4337851"/>
                </a:lnTo>
                <a:lnTo>
                  <a:pt x="13606631" y="4350638"/>
                </a:lnTo>
                <a:lnTo>
                  <a:pt x="14871707" y="4350638"/>
                </a:lnTo>
                <a:lnTo>
                  <a:pt x="14871707" y="4638903"/>
                </a:lnTo>
                <a:lnTo>
                  <a:pt x="13606631" y="4638903"/>
                </a:lnTo>
                <a:lnTo>
                  <a:pt x="13606631" y="7218947"/>
                </a:lnTo>
                <a:lnTo>
                  <a:pt x="16786587" y="7218947"/>
                </a:lnTo>
                <a:lnTo>
                  <a:pt x="16786587" y="2306783"/>
                </a:lnTo>
                <a:lnTo>
                  <a:pt x="15022603" y="2306783"/>
                </a:lnTo>
                <a:lnTo>
                  <a:pt x="15022603" y="2264806"/>
                </a:lnTo>
                <a:lnTo>
                  <a:pt x="14920875" y="2264806"/>
                </a:lnTo>
                <a:lnTo>
                  <a:pt x="14920875" y="1960006"/>
                </a:lnTo>
                <a:lnTo>
                  <a:pt x="15022603" y="1960006"/>
                </a:lnTo>
                <a:lnTo>
                  <a:pt x="15022603" y="296780"/>
                </a:lnTo>
                <a:close/>
                <a:moveTo>
                  <a:pt x="0" y="0"/>
                </a:moveTo>
                <a:lnTo>
                  <a:pt x="15022603" y="0"/>
                </a:lnTo>
                <a:lnTo>
                  <a:pt x="18020179" y="0"/>
                </a:lnTo>
                <a:lnTo>
                  <a:pt x="18022111" y="0"/>
                </a:lnTo>
                <a:lnTo>
                  <a:pt x="18022111" y="13716000"/>
                </a:lnTo>
                <a:lnTo>
                  <a:pt x="0" y="13716000"/>
                </a:lnTo>
                <a:close/>
              </a:path>
            </a:pathLst>
          </a:custGeom>
          <a:solidFill>
            <a:srgbClr val="FFFFFF">
              <a:alpha val="96078"/>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8" name="图片 7">
            <a:extLst>
              <a:ext uri="{FF2B5EF4-FFF2-40B4-BE49-F238E27FC236}">
                <a16:creationId xmlns:a16="http://schemas.microsoft.com/office/drawing/2014/main" id="{3B2C06F9-692C-7C73-C198-C5096D4E6016}"/>
              </a:ext>
            </a:extLst>
          </p:cNvPr>
          <p:cNvPicPr>
            <a:picLocks noChangeAspect="1"/>
          </p:cNvPicPr>
          <p:nvPr/>
        </p:nvPicPr>
        <p:blipFill>
          <a:blip r:embed="rId4"/>
          <a:stretch>
            <a:fillRect/>
          </a:stretch>
        </p:blipFill>
        <p:spPr>
          <a:xfrm flipH="1">
            <a:off x="15885954" y="4577033"/>
            <a:ext cx="656771" cy="689610"/>
          </a:xfrm>
          <a:prstGeom prst="rect">
            <a:avLst/>
          </a:prstGeom>
        </p:spPr>
      </p:pic>
      <p:sp>
        <p:nvSpPr>
          <p:cNvPr id="51" name="Xxxxxxxxxx"/>
          <p:cNvSpPr txBox="1">
            <a:spLocks noGrp="1"/>
          </p:cNvSpPr>
          <p:nvPr>
            <p:ph type="body" idx="21"/>
          </p:nvPr>
        </p:nvSpPr>
        <p:spPr>
          <a:xfrm>
            <a:off x="916132" y="1262646"/>
            <a:ext cx="5654790" cy="857881"/>
          </a:xfrm>
          <a:prstGeom prst="rect">
            <a:avLst/>
          </a:prstGeom>
        </p:spPr>
        <p:txBody>
          <a:bodyPr/>
          <a:lstStyle/>
          <a:p>
            <a:pPr algn="l"/>
            <a:r>
              <a:rPr lang="zh-CN" altLang="en-US" sz="6000" b="1" dirty="0">
                <a:solidFill>
                  <a:schemeClr val="bg2">
                    <a:lumMod val="10000"/>
                  </a:schemeClr>
                </a:solidFill>
                <a:effectLst/>
              </a:rPr>
              <a:t>信源库系统搭建</a:t>
            </a:r>
            <a:endParaRPr lang="en-US" altLang="zh-CN" sz="6000" b="1" dirty="0">
              <a:solidFill>
                <a:schemeClr val="bg2">
                  <a:lumMod val="10000"/>
                </a:schemeClr>
              </a:solidFill>
              <a:effectLst/>
            </a:endParaRPr>
          </a:p>
        </p:txBody>
      </p:sp>
      <p:pic>
        <p:nvPicPr>
          <p:cNvPr id="4" name="图片 3" descr="文本&#10;&#10;描述已自动生成">
            <a:extLst>
              <a:ext uri="{FF2B5EF4-FFF2-40B4-BE49-F238E27FC236}">
                <a16:creationId xmlns:a16="http://schemas.microsoft.com/office/drawing/2014/main" id="{88022401-E7AC-414E-0B73-795AEDC6CF00}"/>
              </a:ext>
            </a:extLst>
          </p:cNvPr>
          <p:cNvPicPr>
            <a:picLocks noChangeAspect="1"/>
          </p:cNvPicPr>
          <p:nvPr/>
        </p:nvPicPr>
        <p:blipFill rotWithShape="1">
          <a:blip r:embed="rId5">
            <a:extLst>
              <a:ext uri="{28A0092B-C50C-407E-A947-70E740481C1C}">
                <a14:useLocalDpi xmlns:a14="http://schemas.microsoft.com/office/drawing/2010/main" val="0"/>
              </a:ext>
            </a:extLst>
          </a:blip>
          <a:srcRect r="23491"/>
          <a:stretch/>
        </p:blipFill>
        <p:spPr>
          <a:xfrm>
            <a:off x="6673430" y="5772273"/>
            <a:ext cx="9077992" cy="2580163"/>
          </a:xfrm>
          <a:prstGeom prst="rect">
            <a:avLst/>
          </a:prstGeom>
        </p:spPr>
      </p:pic>
      <p:pic>
        <p:nvPicPr>
          <p:cNvPr id="6" name="图片 5" descr="文本, 信件&#10;&#10;描述已自动生成">
            <a:extLst>
              <a:ext uri="{FF2B5EF4-FFF2-40B4-BE49-F238E27FC236}">
                <a16:creationId xmlns:a16="http://schemas.microsoft.com/office/drawing/2014/main" id="{F343AAB8-1357-579C-088F-7BFD2748858F}"/>
              </a:ext>
            </a:extLst>
          </p:cNvPr>
          <p:cNvPicPr>
            <a:picLocks noChangeAspect="1"/>
          </p:cNvPicPr>
          <p:nvPr/>
        </p:nvPicPr>
        <p:blipFill rotWithShape="1">
          <a:blip r:embed="rId6">
            <a:extLst>
              <a:ext uri="{28A0092B-C50C-407E-A947-70E740481C1C}">
                <a14:useLocalDpi xmlns:a14="http://schemas.microsoft.com/office/drawing/2010/main" val="0"/>
              </a:ext>
            </a:extLst>
          </a:blip>
          <a:srcRect l="2162" r="2793"/>
          <a:stretch/>
        </p:blipFill>
        <p:spPr>
          <a:xfrm>
            <a:off x="6663991" y="8228866"/>
            <a:ext cx="8557586" cy="4016252"/>
          </a:xfrm>
          <a:prstGeom prst="rect">
            <a:avLst/>
          </a:prstGeom>
        </p:spPr>
      </p:pic>
      <p:pic>
        <p:nvPicPr>
          <p:cNvPr id="3" name="图片 2">
            <a:extLst>
              <a:ext uri="{FF2B5EF4-FFF2-40B4-BE49-F238E27FC236}">
                <a16:creationId xmlns:a16="http://schemas.microsoft.com/office/drawing/2014/main" id="{3A53AD8B-7C0D-338F-5240-FA88F9DE49E7}"/>
              </a:ext>
            </a:extLst>
          </p:cNvPr>
          <p:cNvPicPr>
            <a:picLocks noChangeAspect="1"/>
          </p:cNvPicPr>
          <p:nvPr/>
        </p:nvPicPr>
        <p:blipFill>
          <a:blip r:embed="rId7"/>
          <a:stretch>
            <a:fillRect/>
          </a:stretch>
        </p:blipFill>
        <p:spPr>
          <a:xfrm>
            <a:off x="16369535" y="7563522"/>
            <a:ext cx="6533745" cy="5941624"/>
          </a:xfrm>
          <a:prstGeom prst="rect">
            <a:avLst/>
          </a:prstGeom>
        </p:spPr>
      </p:pic>
      <p:sp>
        <p:nvSpPr>
          <p:cNvPr id="5" name="文本框 4">
            <a:extLst>
              <a:ext uri="{FF2B5EF4-FFF2-40B4-BE49-F238E27FC236}">
                <a16:creationId xmlns:a16="http://schemas.microsoft.com/office/drawing/2014/main" id="{8D16171A-E2A8-413E-268B-F0A3FECB7A40}"/>
              </a:ext>
            </a:extLst>
          </p:cNvPr>
          <p:cNvSpPr txBox="1"/>
          <p:nvPr/>
        </p:nvSpPr>
        <p:spPr>
          <a:xfrm>
            <a:off x="6787561" y="2815236"/>
            <a:ext cx="8981139" cy="268246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20000"/>
              </a:lnSpc>
            </a:pPr>
            <a:r>
              <a:rPr lang="zh-CN" altLang="en-US" sz="3600" dirty="0">
                <a:solidFill>
                  <a:srgbClr val="3159B4"/>
                </a:solidFill>
                <a:effectLst/>
              </a:rPr>
              <a:t>微头条有许多发文是针对热榜事件的评论，热榜内容很多是突发的高热度事件，其内容是经过审核的但是没有录入权威信源库，因此会造成大量的没有权威信源的情况。</a:t>
            </a:r>
          </a:p>
        </p:txBody>
      </p:sp>
      <p:sp>
        <p:nvSpPr>
          <p:cNvPr id="21" name="文本框 20">
            <a:extLst>
              <a:ext uri="{FF2B5EF4-FFF2-40B4-BE49-F238E27FC236}">
                <a16:creationId xmlns:a16="http://schemas.microsoft.com/office/drawing/2014/main" id="{AD799703-C745-5AB6-D82D-F98C419076A3}"/>
              </a:ext>
            </a:extLst>
          </p:cNvPr>
          <p:cNvSpPr txBox="1"/>
          <p:nvPr/>
        </p:nvSpPr>
        <p:spPr>
          <a:xfrm>
            <a:off x="907139" y="4487945"/>
            <a:ext cx="4805803" cy="4578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indent="-457200" algn="l">
              <a:lnSpc>
                <a:spcPct val="150000"/>
              </a:lnSpc>
              <a:spcBef>
                <a:spcPts val="500"/>
              </a:spcBef>
              <a:buFont typeface="+mj-lt"/>
              <a:buAutoNum type="arabicPeriod"/>
            </a:pPr>
            <a:r>
              <a:rPr lang="zh-CN" altLang="en-US" sz="3600" b="1" dirty="0">
                <a:solidFill>
                  <a:schemeClr val="bg2">
                    <a:lumMod val="10000"/>
                  </a:schemeClr>
                </a:solidFill>
                <a:effectLst/>
              </a:rPr>
              <a:t>热榜内容自动入库</a:t>
            </a:r>
            <a:endParaRPr lang="en-US" altLang="zh-CN" sz="3600" b="1" dirty="0">
              <a:solidFill>
                <a:schemeClr val="bg2">
                  <a:lumMod val="10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20000"/>
                    <a:lumOff val="80000"/>
                  </a:schemeClr>
                </a:solidFill>
              </a:rPr>
              <a:t>临时信源库</a:t>
            </a:r>
            <a:endParaRPr lang="en-US" altLang="zh-CN" sz="3600" b="1" dirty="0">
              <a:solidFill>
                <a:schemeClr val="accent5">
                  <a:lumMod val="20000"/>
                  <a:lumOff val="80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20000"/>
                    <a:lumOff val="80000"/>
                  </a:schemeClr>
                </a:solidFill>
              </a:rPr>
              <a:t>多次进审非虚假提示</a:t>
            </a:r>
            <a:endParaRPr lang="en-US" altLang="zh-CN" sz="3600" b="1" dirty="0">
              <a:solidFill>
                <a:schemeClr val="accent5">
                  <a:lumMod val="20000"/>
                  <a:lumOff val="80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订阅信源消费</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检索服务</a:t>
            </a:r>
            <a:endParaRPr lang="en-US" altLang="zh-CN" sz="3600" b="1" dirty="0">
              <a:solidFill>
                <a:schemeClr val="bg2">
                  <a:lumMod val="90000"/>
                </a:schemeClr>
              </a:solidFill>
            </a:endParaRPr>
          </a:p>
        </p:txBody>
      </p:sp>
      <p:cxnSp>
        <p:nvCxnSpPr>
          <p:cNvPr id="22" name="直线连接符 21">
            <a:extLst>
              <a:ext uri="{FF2B5EF4-FFF2-40B4-BE49-F238E27FC236}">
                <a16:creationId xmlns:a16="http://schemas.microsoft.com/office/drawing/2014/main" id="{DA5FDBE2-51F7-992F-3C20-3C5C25569469}"/>
              </a:ext>
            </a:extLst>
          </p:cNvPr>
          <p:cNvCxnSpPr>
            <a:cxnSpLocks/>
            <a:endCxn id="23" idx="0"/>
          </p:cNvCxnSpPr>
          <p:nvPr/>
        </p:nvCxnSpPr>
        <p:spPr>
          <a:xfrm>
            <a:off x="3224545" y="2120527"/>
            <a:ext cx="0" cy="2547900"/>
          </a:xfrm>
          <a:prstGeom prst="line">
            <a:avLst/>
          </a:prstGeom>
          <a:noFill/>
          <a:ln w="38100" cap="flat">
            <a:solidFill>
              <a:srgbClr val="000000"/>
            </a:solidFill>
            <a:prstDash val="lgDash"/>
            <a:miter lim="400000"/>
          </a:ln>
        </p:spPr>
        <p:style>
          <a:lnRef idx="0">
            <a:scrgbClr r="0" g="0" b="0"/>
          </a:lnRef>
          <a:fillRef idx="0">
            <a:scrgbClr r="0" g="0" b="0"/>
          </a:fillRef>
          <a:effectRef idx="0">
            <a:scrgbClr r="0" g="0" b="0"/>
          </a:effectRef>
          <a:fontRef idx="none"/>
        </p:style>
      </p:cxnSp>
      <p:sp>
        <p:nvSpPr>
          <p:cNvPr id="23" name="矩形 22">
            <a:extLst>
              <a:ext uri="{FF2B5EF4-FFF2-40B4-BE49-F238E27FC236}">
                <a16:creationId xmlns:a16="http://schemas.microsoft.com/office/drawing/2014/main" id="{DC0C430D-5B37-620B-38F4-969C65DA208C}"/>
              </a:ext>
            </a:extLst>
          </p:cNvPr>
          <p:cNvSpPr/>
          <p:nvPr/>
        </p:nvSpPr>
        <p:spPr>
          <a:xfrm>
            <a:off x="666402" y="4668427"/>
            <a:ext cx="5116286" cy="4379145"/>
          </a:xfrm>
          <a:prstGeom prst="rect">
            <a:avLst/>
          </a:prstGeom>
          <a:noFill/>
          <a:ln w="38100" cap="flat">
            <a:solidFill>
              <a:srgbClr val="353535"/>
            </a:solidFill>
            <a:prstDash val="lg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6" name="对角圆角矩形 25">
            <a:extLst>
              <a:ext uri="{FF2B5EF4-FFF2-40B4-BE49-F238E27FC236}">
                <a16:creationId xmlns:a16="http://schemas.microsoft.com/office/drawing/2014/main" id="{BDD60C37-B4E4-860C-2196-A8711A248725}"/>
              </a:ext>
            </a:extLst>
          </p:cNvPr>
          <p:cNvSpPr/>
          <p:nvPr/>
        </p:nvSpPr>
        <p:spPr>
          <a:xfrm>
            <a:off x="6570923" y="2134177"/>
            <a:ext cx="9482600" cy="10247294"/>
          </a:xfrm>
          <a:prstGeom prst="round2DiagRect">
            <a:avLst/>
          </a:prstGeom>
          <a:solidFill>
            <a:srgbClr val="000000">
              <a:alpha val="3137"/>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extLst>
      <p:ext uri="{BB962C8B-B14F-4D97-AF65-F5344CB8AC3E}">
        <p14:creationId xmlns:p14="http://schemas.microsoft.com/office/powerpoint/2010/main" val="6639455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r="1745" b="1474"/>
          <a:stretch>
            <a:fillRect/>
          </a:stretch>
        </p:blipFill>
        <p:spPr>
          <a:xfrm>
            <a:off x="6665921" y="8121"/>
            <a:ext cx="17716149" cy="13686108"/>
          </a:xfrm>
          <a:prstGeom prst="rect">
            <a:avLst/>
          </a:prstGeom>
        </p:spPr>
      </p:pic>
      <p:sp>
        <p:nvSpPr>
          <p:cNvPr id="137" name="任意形状 136">
            <a:extLst>
              <a:ext uri="{FF2B5EF4-FFF2-40B4-BE49-F238E27FC236}">
                <a16:creationId xmlns:a16="http://schemas.microsoft.com/office/drawing/2014/main" id="{2E8AB40F-2D74-A83C-D9D5-F86E84776CD5}"/>
              </a:ext>
            </a:extLst>
          </p:cNvPr>
          <p:cNvSpPr/>
          <p:nvPr/>
        </p:nvSpPr>
        <p:spPr>
          <a:xfrm>
            <a:off x="6361889" y="21771"/>
            <a:ext cx="18022111" cy="13716000"/>
          </a:xfrm>
          <a:custGeom>
            <a:avLst/>
            <a:gdLst>
              <a:gd name="connsiteX0" fmla="*/ 15246827 w 18022111"/>
              <a:gd name="connsiteY0" fmla="*/ 248653 h 13716000"/>
              <a:gd name="connsiteX1" fmla="*/ 15246827 w 18022111"/>
              <a:gd name="connsiteY1" fmla="*/ 249382 h 13716000"/>
              <a:gd name="connsiteX2" fmla="*/ 14814783 w 18022111"/>
              <a:gd name="connsiteY2" fmla="*/ 249382 h 13716000"/>
              <a:gd name="connsiteX3" fmla="*/ 14814783 w 18022111"/>
              <a:gd name="connsiteY3" fmla="*/ 2286000 h 13716000"/>
              <a:gd name="connsiteX4" fmla="*/ 15251203 w 18022111"/>
              <a:gd name="connsiteY4" fmla="*/ 2286000 h 13716000"/>
              <a:gd name="connsiteX5" fmla="*/ 15251203 w 18022111"/>
              <a:gd name="connsiteY5" fmla="*/ 2286783 h 13716000"/>
              <a:gd name="connsiteX6" fmla="*/ 13069111 w 18022111"/>
              <a:gd name="connsiteY6" fmla="*/ 2286783 h 13716000"/>
              <a:gd name="connsiteX7" fmla="*/ 13069111 w 18022111"/>
              <a:gd name="connsiteY7" fmla="*/ 4260273 h 13716000"/>
              <a:gd name="connsiteX8" fmla="*/ 9910275 w 18022111"/>
              <a:gd name="connsiteY8" fmla="*/ 4260273 h 13716000"/>
              <a:gd name="connsiteX9" fmla="*/ 9910275 w 18022111"/>
              <a:gd name="connsiteY9" fmla="*/ 7897091 h 13716000"/>
              <a:gd name="connsiteX10" fmla="*/ 11709543 w 18022111"/>
              <a:gd name="connsiteY10" fmla="*/ 7897091 h 13716000"/>
              <a:gd name="connsiteX11" fmla="*/ 11709543 w 18022111"/>
              <a:gd name="connsiteY11" fmla="*/ 9914021 h 13716000"/>
              <a:gd name="connsiteX12" fmla="*/ 12655551 w 18022111"/>
              <a:gd name="connsiteY12" fmla="*/ 9914021 h 13716000"/>
              <a:gd name="connsiteX13" fmla="*/ 12655551 w 18022111"/>
              <a:gd name="connsiteY13" fmla="*/ 12154270 h 13716000"/>
              <a:gd name="connsiteX14" fmla="*/ 11795483 w 18022111"/>
              <a:gd name="connsiteY14" fmla="*/ 12154270 h 13716000"/>
              <a:gd name="connsiteX15" fmla="*/ 11795483 w 18022111"/>
              <a:gd name="connsiteY15" fmla="*/ 12453354 h 13716000"/>
              <a:gd name="connsiteX16" fmla="*/ 10859311 w 18022111"/>
              <a:gd name="connsiteY16" fmla="*/ 12453354 h 13716000"/>
              <a:gd name="connsiteX17" fmla="*/ 10859311 w 18022111"/>
              <a:gd name="connsiteY17" fmla="*/ 12154270 h 13716000"/>
              <a:gd name="connsiteX18" fmla="*/ 10442751 w 18022111"/>
              <a:gd name="connsiteY18" fmla="*/ 12154270 h 13716000"/>
              <a:gd name="connsiteX19" fmla="*/ 10442751 w 18022111"/>
              <a:gd name="connsiteY19" fmla="*/ 13619747 h 13716000"/>
              <a:gd name="connsiteX20" fmla="*/ 12655551 w 18022111"/>
              <a:gd name="connsiteY20" fmla="*/ 13619747 h 13716000"/>
              <a:gd name="connsiteX21" fmla="*/ 12655551 w 18022111"/>
              <a:gd name="connsiteY21" fmla="*/ 13619748 h 13716000"/>
              <a:gd name="connsiteX22" fmla="*/ 17773459 w 18022111"/>
              <a:gd name="connsiteY22" fmla="*/ 13619748 h 13716000"/>
              <a:gd name="connsiteX23" fmla="*/ 17773459 w 18022111"/>
              <a:gd name="connsiteY23" fmla="*/ 9914021 h 13716000"/>
              <a:gd name="connsiteX24" fmla="*/ 17773459 w 18022111"/>
              <a:gd name="connsiteY24" fmla="*/ 9817768 h 13716000"/>
              <a:gd name="connsiteX25" fmla="*/ 17773459 w 18022111"/>
              <a:gd name="connsiteY25" fmla="*/ 7892717 h 13716000"/>
              <a:gd name="connsiteX26" fmla="*/ 17773459 w 18022111"/>
              <a:gd name="connsiteY26" fmla="*/ 1612233 h 13716000"/>
              <a:gd name="connsiteX27" fmla="*/ 16892967 w 18022111"/>
              <a:gd name="connsiteY27" fmla="*/ 1612233 h 13716000"/>
              <a:gd name="connsiteX28" fmla="*/ 16892967 w 18022111"/>
              <a:gd name="connsiteY28" fmla="*/ 1612232 h 13716000"/>
              <a:gd name="connsiteX29" fmla="*/ 17773459 w 18022111"/>
              <a:gd name="connsiteY29" fmla="*/ 1612232 h 13716000"/>
              <a:gd name="connsiteX30" fmla="*/ 17773459 w 18022111"/>
              <a:gd name="connsiteY30" fmla="*/ 248653 h 13716000"/>
              <a:gd name="connsiteX31" fmla="*/ 0 w 18022111"/>
              <a:gd name="connsiteY31" fmla="*/ 0 h 13716000"/>
              <a:gd name="connsiteX32" fmla="*/ 18022111 w 18022111"/>
              <a:gd name="connsiteY32" fmla="*/ 0 h 13716000"/>
              <a:gd name="connsiteX33" fmla="*/ 18022111 w 18022111"/>
              <a:gd name="connsiteY33" fmla="*/ 13716000 h 13716000"/>
              <a:gd name="connsiteX34" fmla="*/ 0 w 18022111"/>
              <a:gd name="connsiteY34"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022111" h="13716000">
                <a:moveTo>
                  <a:pt x="15246827" y="248653"/>
                </a:moveTo>
                <a:lnTo>
                  <a:pt x="15246827" y="249382"/>
                </a:lnTo>
                <a:lnTo>
                  <a:pt x="14814783" y="249382"/>
                </a:lnTo>
                <a:lnTo>
                  <a:pt x="14814783" y="2286000"/>
                </a:lnTo>
                <a:lnTo>
                  <a:pt x="15251203" y="2286000"/>
                </a:lnTo>
                <a:lnTo>
                  <a:pt x="15251203" y="2286783"/>
                </a:lnTo>
                <a:lnTo>
                  <a:pt x="13069111" y="2286783"/>
                </a:lnTo>
                <a:lnTo>
                  <a:pt x="13069111" y="4260273"/>
                </a:lnTo>
                <a:lnTo>
                  <a:pt x="9910275" y="4260273"/>
                </a:lnTo>
                <a:lnTo>
                  <a:pt x="9910275" y="7897091"/>
                </a:lnTo>
                <a:lnTo>
                  <a:pt x="11709543" y="7897091"/>
                </a:lnTo>
                <a:lnTo>
                  <a:pt x="11709543" y="9914021"/>
                </a:lnTo>
                <a:lnTo>
                  <a:pt x="12655551" y="9914021"/>
                </a:lnTo>
                <a:lnTo>
                  <a:pt x="12655551" y="12154270"/>
                </a:lnTo>
                <a:lnTo>
                  <a:pt x="11795483" y="12154270"/>
                </a:lnTo>
                <a:lnTo>
                  <a:pt x="11795483" y="12453354"/>
                </a:lnTo>
                <a:lnTo>
                  <a:pt x="10859311" y="12453354"/>
                </a:lnTo>
                <a:lnTo>
                  <a:pt x="10859311" y="12154270"/>
                </a:lnTo>
                <a:lnTo>
                  <a:pt x="10442751" y="12154270"/>
                </a:lnTo>
                <a:lnTo>
                  <a:pt x="10442751" y="13619747"/>
                </a:lnTo>
                <a:lnTo>
                  <a:pt x="12655551" y="13619747"/>
                </a:lnTo>
                <a:lnTo>
                  <a:pt x="12655551" y="13619748"/>
                </a:lnTo>
                <a:lnTo>
                  <a:pt x="17773459" y="13619748"/>
                </a:lnTo>
                <a:lnTo>
                  <a:pt x="17773459" y="9914021"/>
                </a:lnTo>
                <a:lnTo>
                  <a:pt x="17773459" y="9817768"/>
                </a:lnTo>
                <a:lnTo>
                  <a:pt x="17773459" y="7892717"/>
                </a:lnTo>
                <a:lnTo>
                  <a:pt x="17773459" y="1612233"/>
                </a:lnTo>
                <a:lnTo>
                  <a:pt x="16892967" y="1612233"/>
                </a:lnTo>
                <a:lnTo>
                  <a:pt x="16892967" y="1612232"/>
                </a:lnTo>
                <a:lnTo>
                  <a:pt x="17773459" y="1612232"/>
                </a:lnTo>
                <a:lnTo>
                  <a:pt x="17773459" y="248653"/>
                </a:lnTo>
                <a:close/>
                <a:moveTo>
                  <a:pt x="0" y="0"/>
                </a:moveTo>
                <a:lnTo>
                  <a:pt x="18022111" y="0"/>
                </a:lnTo>
                <a:lnTo>
                  <a:pt x="18022111" y="13716000"/>
                </a:lnTo>
                <a:lnTo>
                  <a:pt x="0" y="13716000"/>
                </a:lnTo>
                <a:close/>
              </a:path>
            </a:pathLst>
          </a:custGeom>
          <a:solidFill>
            <a:srgbClr val="FFFFFF">
              <a:alpha val="96078"/>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1" name="Xxxxxxxxxx"/>
          <p:cNvSpPr txBox="1">
            <a:spLocks noGrp="1"/>
          </p:cNvSpPr>
          <p:nvPr>
            <p:ph type="body" idx="21"/>
          </p:nvPr>
        </p:nvSpPr>
        <p:spPr>
          <a:xfrm>
            <a:off x="916132" y="1262646"/>
            <a:ext cx="5654790" cy="857881"/>
          </a:xfrm>
          <a:prstGeom prst="rect">
            <a:avLst/>
          </a:prstGeom>
        </p:spPr>
        <p:txBody>
          <a:bodyPr/>
          <a:lstStyle/>
          <a:p>
            <a:pPr algn="l"/>
            <a:r>
              <a:rPr lang="zh-CN" altLang="en-US" sz="6000" b="1" dirty="0">
                <a:solidFill>
                  <a:schemeClr val="bg2">
                    <a:lumMod val="10000"/>
                  </a:schemeClr>
                </a:solidFill>
                <a:effectLst/>
              </a:rPr>
              <a:t>信源库系统搭建</a:t>
            </a:r>
            <a:endParaRPr lang="en-US" altLang="zh-CN" sz="6000" b="1" dirty="0">
              <a:solidFill>
                <a:schemeClr val="bg2">
                  <a:lumMod val="10000"/>
                </a:schemeClr>
              </a:solidFill>
              <a:effectLst/>
            </a:endParaRPr>
          </a:p>
        </p:txBody>
      </p:sp>
      <p:sp>
        <p:nvSpPr>
          <p:cNvPr id="37" name="文本框 36">
            <a:extLst>
              <a:ext uri="{FF2B5EF4-FFF2-40B4-BE49-F238E27FC236}">
                <a16:creationId xmlns:a16="http://schemas.microsoft.com/office/drawing/2014/main" id="{1D0D7D7B-EFED-53F6-5FE0-53A016DBF741}"/>
              </a:ext>
            </a:extLst>
          </p:cNvPr>
          <p:cNvSpPr txBox="1"/>
          <p:nvPr/>
        </p:nvSpPr>
        <p:spPr>
          <a:xfrm>
            <a:off x="6866522" y="2692163"/>
            <a:ext cx="8995686" cy="227620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20000"/>
              </a:lnSpc>
            </a:pPr>
            <a:r>
              <a:rPr lang="zh-CN" altLang="en-US" sz="3600" dirty="0">
                <a:solidFill>
                  <a:srgbClr val="3159B4"/>
                </a:solidFill>
              </a:rPr>
              <a:t>通过临时信源库平台录入临时信源。</a:t>
            </a:r>
            <a:endParaRPr lang="en-US" altLang="zh-CN" sz="3600" dirty="0">
              <a:solidFill>
                <a:srgbClr val="3159B4"/>
              </a:solidFill>
            </a:endParaRPr>
          </a:p>
          <a:p>
            <a:pPr algn="just">
              <a:lnSpc>
                <a:spcPct val="120000"/>
              </a:lnSpc>
            </a:pPr>
            <a:r>
              <a:rPr lang="zh-CN" altLang="en-US" sz="1050" dirty="0">
                <a:solidFill>
                  <a:srgbClr val="3159B4"/>
                </a:solidFill>
              </a:rPr>
              <a:t> </a:t>
            </a:r>
            <a:endParaRPr lang="en-US" altLang="zh-CN" sz="1050" dirty="0">
              <a:solidFill>
                <a:srgbClr val="3159B4"/>
              </a:solidFill>
            </a:endParaRPr>
          </a:p>
          <a:p>
            <a:pPr algn="just">
              <a:lnSpc>
                <a:spcPct val="120000"/>
              </a:lnSpc>
            </a:pPr>
            <a:r>
              <a:rPr lang="zh-CN" altLang="en-US" sz="3600" dirty="0">
                <a:solidFill>
                  <a:srgbClr val="3159B4"/>
                </a:solidFill>
              </a:rPr>
              <a:t>多次进审不打压的</a:t>
            </a:r>
            <a:r>
              <a:rPr lang="en-GB" altLang="zh-CN" sz="3600" dirty="0">
                <a:solidFill>
                  <a:srgbClr val="3159B4"/>
                </a:solidFill>
              </a:rPr>
              <a:t>case</a:t>
            </a:r>
            <a:r>
              <a:rPr lang="zh-CN" altLang="en-US" sz="3600" dirty="0">
                <a:solidFill>
                  <a:srgbClr val="3159B4"/>
                </a:solidFill>
              </a:rPr>
              <a:t>视为候选临时信源，由人工判断决定是否将其加入临时信源库</a:t>
            </a:r>
          </a:p>
        </p:txBody>
      </p:sp>
      <p:grpSp>
        <p:nvGrpSpPr>
          <p:cNvPr id="4" name="组合 3">
            <a:extLst>
              <a:ext uri="{FF2B5EF4-FFF2-40B4-BE49-F238E27FC236}">
                <a16:creationId xmlns:a16="http://schemas.microsoft.com/office/drawing/2014/main" id="{BC3FE4EC-2483-122C-964E-D7AAB69510CB}"/>
              </a:ext>
            </a:extLst>
          </p:cNvPr>
          <p:cNvGrpSpPr/>
          <p:nvPr/>
        </p:nvGrpSpPr>
        <p:grpSpPr>
          <a:xfrm>
            <a:off x="7041404" y="5550235"/>
            <a:ext cx="9286336" cy="1956379"/>
            <a:chOff x="6480702" y="4628834"/>
            <a:chExt cx="9286336" cy="1956379"/>
          </a:xfrm>
        </p:grpSpPr>
        <p:sp>
          <p:nvSpPr>
            <p:cNvPr id="5" name="文本框 4">
              <a:extLst>
                <a:ext uri="{FF2B5EF4-FFF2-40B4-BE49-F238E27FC236}">
                  <a16:creationId xmlns:a16="http://schemas.microsoft.com/office/drawing/2014/main" id="{F58C0DFA-0873-1DE6-AD6C-86D86D87710B}"/>
                </a:ext>
              </a:extLst>
            </p:cNvPr>
            <p:cNvSpPr txBox="1"/>
            <p:nvPr/>
          </p:nvSpPr>
          <p:spPr>
            <a:xfrm>
              <a:off x="6480702" y="4820627"/>
              <a:ext cx="9286336" cy="17645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3600" dirty="0">
                  <a:solidFill>
                    <a:srgbClr val="353535"/>
                  </a:solidFill>
                </a:rPr>
                <a:t>       问题难点：</a:t>
              </a:r>
              <a:endParaRPr lang="en-US" altLang="zh-CN" sz="3600" dirty="0">
                <a:solidFill>
                  <a:srgbClr val="353535"/>
                </a:solidFill>
              </a:endParaRPr>
            </a:p>
            <a:p>
              <a:pPr marL="742950" indent="-742950" algn="l">
                <a:buAutoNum type="arabicPeriod"/>
              </a:pPr>
              <a:r>
                <a:rPr lang="zh-CN" altLang="en-US" sz="3600" dirty="0">
                  <a:solidFill>
                    <a:srgbClr val="353535"/>
                  </a:solidFill>
                </a:rPr>
                <a:t>对描述事件的短句依据语义进行聚类</a:t>
              </a:r>
              <a:endParaRPr lang="en-US" altLang="zh-CN" sz="3600" dirty="0">
                <a:solidFill>
                  <a:srgbClr val="353535"/>
                </a:solidFill>
              </a:endParaRPr>
            </a:p>
            <a:p>
              <a:pPr marL="742950" indent="-742950" algn="l">
                <a:buAutoNum type="arabicPeriod"/>
              </a:pPr>
              <a:r>
                <a:rPr lang="zh-CN" altLang="en-US" sz="3600" dirty="0">
                  <a:solidFill>
                    <a:srgbClr val="353535"/>
                  </a:solidFill>
                </a:rPr>
                <a:t>相同事件避免重复提示</a:t>
              </a:r>
              <a:endParaRPr lang="en-US" altLang="zh-CN" sz="3600" dirty="0">
                <a:solidFill>
                  <a:srgbClr val="353535"/>
                </a:solidFill>
              </a:endParaRPr>
            </a:p>
          </p:txBody>
        </p:sp>
        <p:pic>
          <p:nvPicPr>
            <p:cNvPr id="6" name="图片 5" descr="upload_176171303">
              <a:extLst>
                <a:ext uri="{FF2B5EF4-FFF2-40B4-BE49-F238E27FC236}">
                  <a16:creationId xmlns:a16="http://schemas.microsoft.com/office/drawing/2014/main" id="{5B5DBCCB-2902-1643-4BD8-7FA19EAF5912}"/>
                </a:ext>
              </a:extLst>
            </p:cNvPr>
            <p:cNvPicPr>
              <a:picLocks noChangeAspect="1"/>
            </p:cNvPicPr>
            <p:nvPr/>
          </p:nvPicPr>
          <p:blipFill>
            <a:blip r:embed="rId4"/>
            <a:stretch>
              <a:fillRect/>
            </a:stretch>
          </p:blipFill>
          <p:spPr>
            <a:xfrm>
              <a:off x="6522309" y="4628834"/>
              <a:ext cx="790117" cy="790117"/>
            </a:xfrm>
            <a:prstGeom prst="rect">
              <a:avLst/>
            </a:prstGeom>
          </p:spPr>
        </p:pic>
      </p:grpSp>
      <p:grpSp>
        <p:nvGrpSpPr>
          <p:cNvPr id="17" name="组合 16">
            <a:extLst>
              <a:ext uri="{FF2B5EF4-FFF2-40B4-BE49-F238E27FC236}">
                <a16:creationId xmlns:a16="http://schemas.microsoft.com/office/drawing/2014/main" id="{5B6C3DBC-1768-57E8-B055-1A6F69E2DD6A}"/>
              </a:ext>
            </a:extLst>
          </p:cNvPr>
          <p:cNvGrpSpPr/>
          <p:nvPr/>
        </p:nvGrpSpPr>
        <p:grpSpPr>
          <a:xfrm>
            <a:off x="6637975" y="8592006"/>
            <a:ext cx="9364416" cy="2653591"/>
            <a:chOff x="2315041" y="7639659"/>
            <a:chExt cx="9364416" cy="2653591"/>
          </a:xfrm>
        </p:grpSpPr>
        <p:sp>
          <p:nvSpPr>
            <p:cNvPr id="9" name="文本框 8">
              <a:extLst>
                <a:ext uri="{FF2B5EF4-FFF2-40B4-BE49-F238E27FC236}">
                  <a16:creationId xmlns:a16="http://schemas.microsoft.com/office/drawing/2014/main" id="{57855AE3-C093-4CD0-A0D4-C9197B46AB14}"/>
                </a:ext>
              </a:extLst>
            </p:cNvPr>
            <p:cNvSpPr txBox="1"/>
            <p:nvPr/>
          </p:nvSpPr>
          <p:spPr>
            <a:xfrm>
              <a:off x="4930633" y="8239210"/>
              <a:ext cx="6743834" cy="77970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pPr>
              <a:r>
                <a:rPr kumimoji="0" lang="en-US" altLang="zh-CN" sz="4400" b="0" i="0" u="none" strike="noStrike" cap="none" spc="0" normalizeH="0" baseline="0" dirty="0">
                  <a:ln>
                    <a:noFill/>
                  </a:ln>
                  <a:solidFill>
                    <a:srgbClr val="353535"/>
                  </a:solidFill>
                  <a:effectLst/>
                  <a:uFillTx/>
                  <a:latin typeface="+mn-lt"/>
                  <a:ea typeface="+mn-ea"/>
                  <a:cs typeface="+mn-cs"/>
                  <a:sym typeface="Helvetica Neue" panose="02000503000000020004"/>
                </a:rPr>
                <a:t>ES</a:t>
              </a:r>
              <a:r>
                <a:rPr kumimoji="0" lang="zh-CN" altLang="en-US" sz="4400" b="0" i="0" u="none" strike="noStrike" cap="none" spc="0" normalizeH="0" baseline="0" dirty="0">
                  <a:ln>
                    <a:noFill/>
                  </a:ln>
                  <a:solidFill>
                    <a:srgbClr val="353535"/>
                  </a:solidFill>
                  <a:effectLst/>
                  <a:uFillTx/>
                  <a:latin typeface="+mn-lt"/>
                  <a:ea typeface="+mn-ea"/>
                  <a:cs typeface="+mn-cs"/>
                  <a:sym typeface="Helvetica Neue" panose="02000503000000020004"/>
                </a:rPr>
                <a:t>：</a:t>
              </a:r>
              <a:r>
                <a:rPr lang="zh-CN" altLang="en-US" sz="4400" dirty="0">
                  <a:solidFill>
                    <a:srgbClr val="353535"/>
                  </a:solidFill>
                </a:rPr>
                <a:t>模糊查询</a:t>
              </a:r>
              <a:r>
                <a:rPr lang="zh-CN" altLang="en-US" sz="4400" b="1" dirty="0">
                  <a:solidFill>
                    <a:schemeClr val="accent3"/>
                  </a:solidFill>
                </a:rPr>
                <a:t>✓</a:t>
              </a:r>
              <a:r>
                <a:rPr lang="zh-CN" altLang="en-US" sz="4400" dirty="0">
                  <a:solidFill>
                    <a:srgbClr val="353535"/>
                  </a:solidFill>
                </a:rPr>
                <a:t>实时更新</a:t>
              </a:r>
              <a:r>
                <a:rPr lang="zh-CN" altLang="en-US" sz="4000" dirty="0">
                  <a:solidFill>
                    <a:srgbClr val="FF0000"/>
                  </a:solidFill>
                  <a:latin typeface="FangSong" panose="02010609060101010101" pitchFamily="49" charset="-122"/>
                  <a:ea typeface="FangSong" panose="02010609060101010101" pitchFamily="49" charset="-122"/>
                </a:rPr>
                <a:t>✘</a:t>
              </a:r>
              <a:endParaRPr kumimoji="0" lang="zh-CN" altLang="en-US" sz="4400" b="0" i="0" u="none" strike="noStrike" cap="none" spc="0" normalizeH="0" baseline="0" dirty="0">
                <a:ln>
                  <a:noFill/>
                </a:ln>
                <a:solidFill>
                  <a:srgbClr val="FF0000"/>
                </a:solidFill>
                <a:effectLst/>
                <a:uFillTx/>
                <a:latin typeface="FangSong" panose="02010609060101010101" pitchFamily="49" charset="-122"/>
                <a:ea typeface="FangSong" panose="02010609060101010101" pitchFamily="49" charset="-122"/>
                <a:sym typeface="Helvetica Neue" panose="02000503000000020004"/>
              </a:endParaRPr>
            </a:p>
          </p:txBody>
        </p:sp>
        <p:sp>
          <p:nvSpPr>
            <p:cNvPr id="12" name="文本框 11">
              <a:extLst>
                <a:ext uri="{FF2B5EF4-FFF2-40B4-BE49-F238E27FC236}">
                  <a16:creationId xmlns:a16="http://schemas.microsoft.com/office/drawing/2014/main" id="{2CFD19F9-4A25-F4CF-187C-013FAA9BC668}"/>
                </a:ext>
              </a:extLst>
            </p:cNvPr>
            <p:cNvSpPr txBox="1"/>
            <p:nvPr/>
          </p:nvSpPr>
          <p:spPr>
            <a:xfrm>
              <a:off x="4086032" y="9128628"/>
              <a:ext cx="7593425" cy="77970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lang="en-US" altLang="zh-CN" sz="4400" dirty="0" err="1">
                  <a:solidFill>
                    <a:srgbClr val="353535"/>
                  </a:solidFill>
                </a:rPr>
                <a:t>Mysql</a:t>
              </a:r>
              <a:r>
                <a:rPr lang="zh-CN" altLang="en-US" sz="4400" dirty="0">
                  <a:solidFill>
                    <a:srgbClr val="353535"/>
                  </a:solidFill>
                </a:rPr>
                <a:t>：实时更新</a:t>
              </a:r>
              <a:r>
                <a:rPr lang="zh-CN" altLang="en-US" sz="4400" b="1" dirty="0">
                  <a:solidFill>
                    <a:schemeClr val="accent3"/>
                  </a:solidFill>
                </a:rPr>
                <a:t>✓</a:t>
              </a:r>
              <a:r>
                <a:rPr lang="zh-CN" altLang="en-US" sz="4400" dirty="0">
                  <a:solidFill>
                    <a:srgbClr val="353535"/>
                  </a:solidFill>
                </a:rPr>
                <a:t>模糊查询</a:t>
              </a:r>
              <a:r>
                <a:rPr lang="zh-CN" altLang="en-US" sz="4000" dirty="0">
                  <a:solidFill>
                    <a:srgbClr val="FF0000"/>
                  </a:solidFill>
                  <a:latin typeface="FangSong" panose="02010609060101010101" pitchFamily="49" charset="-122"/>
                  <a:ea typeface="FangSong" panose="02010609060101010101" pitchFamily="49" charset="-122"/>
                </a:rPr>
                <a:t>✘</a:t>
              </a:r>
              <a:endParaRPr kumimoji="0" lang="zh-CN" altLang="en-US" sz="4400" b="0" i="0" u="none" strike="noStrike" cap="none" spc="0" normalizeH="0" baseline="0" dirty="0">
                <a:ln>
                  <a:noFill/>
                </a:ln>
                <a:solidFill>
                  <a:srgbClr val="FF0000"/>
                </a:solidFill>
                <a:effectLst/>
                <a:uFillTx/>
                <a:latin typeface="+mn-lt"/>
                <a:ea typeface="+mn-ea"/>
                <a:cs typeface="+mn-cs"/>
                <a:sym typeface="Helvetica Neue" panose="02000503000000020004"/>
              </a:endParaRPr>
            </a:p>
          </p:txBody>
        </p:sp>
        <p:pic>
          <p:nvPicPr>
            <p:cNvPr id="16" name="图片 15" descr="卡通人物&#10;&#10;描述已自动生成">
              <a:extLst>
                <a:ext uri="{FF2B5EF4-FFF2-40B4-BE49-F238E27FC236}">
                  <a16:creationId xmlns:a16="http://schemas.microsoft.com/office/drawing/2014/main" id="{BC2063C1-893C-636A-8DF9-70E4A7AF0F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5041" y="7639659"/>
              <a:ext cx="1769061" cy="2653591"/>
            </a:xfrm>
            <a:prstGeom prst="rect">
              <a:avLst/>
            </a:prstGeom>
          </p:spPr>
        </p:pic>
      </p:grpSp>
      <p:sp>
        <p:nvSpPr>
          <p:cNvPr id="15" name="文本框 14">
            <a:extLst>
              <a:ext uri="{FF2B5EF4-FFF2-40B4-BE49-F238E27FC236}">
                <a16:creationId xmlns:a16="http://schemas.microsoft.com/office/drawing/2014/main" id="{BF1C2D49-130D-07D5-72D3-AC955433B789}"/>
              </a:ext>
            </a:extLst>
          </p:cNvPr>
          <p:cNvSpPr txBox="1"/>
          <p:nvPr/>
        </p:nvSpPr>
        <p:spPr>
          <a:xfrm>
            <a:off x="907139" y="4487945"/>
            <a:ext cx="4805803" cy="4578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indent="-457200" algn="l">
              <a:lnSpc>
                <a:spcPct val="150000"/>
              </a:lnSpc>
              <a:spcBef>
                <a:spcPts val="500"/>
              </a:spcBef>
              <a:buFont typeface="+mj-lt"/>
              <a:buAutoNum type="arabicPeriod"/>
            </a:pPr>
            <a:r>
              <a:rPr lang="zh-CN" altLang="en-US" sz="3600" b="1" dirty="0">
                <a:solidFill>
                  <a:schemeClr val="bg2">
                    <a:lumMod val="90000"/>
                  </a:schemeClr>
                </a:solidFill>
              </a:rPr>
              <a:t>热榜内容自动入库</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75000"/>
                  </a:schemeClr>
                </a:solidFill>
              </a:rPr>
              <a:t>临时信源库</a:t>
            </a:r>
            <a:endParaRPr lang="en-US" altLang="zh-CN" sz="3600" b="1" dirty="0">
              <a:solidFill>
                <a:schemeClr val="accent5">
                  <a:lumMod val="75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75000"/>
                  </a:schemeClr>
                </a:solidFill>
              </a:rPr>
              <a:t>多次进审非虚假提示</a:t>
            </a:r>
            <a:endParaRPr lang="en-US" altLang="zh-CN" sz="3600" b="1" dirty="0">
              <a:solidFill>
                <a:schemeClr val="accent5">
                  <a:lumMod val="75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订阅信源消费</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检索服务</a:t>
            </a:r>
            <a:endParaRPr lang="en-US" altLang="zh-CN" sz="3600" b="1" dirty="0">
              <a:solidFill>
                <a:schemeClr val="bg2">
                  <a:lumMod val="90000"/>
                </a:schemeClr>
              </a:solidFill>
            </a:endParaRPr>
          </a:p>
        </p:txBody>
      </p:sp>
      <p:cxnSp>
        <p:nvCxnSpPr>
          <p:cNvPr id="18" name="直线连接符 17">
            <a:extLst>
              <a:ext uri="{FF2B5EF4-FFF2-40B4-BE49-F238E27FC236}">
                <a16:creationId xmlns:a16="http://schemas.microsoft.com/office/drawing/2014/main" id="{760A33C5-50DA-C85E-2D61-F021806239A5}"/>
              </a:ext>
            </a:extLst>
          </p:cNvPr>
          <p:cNvCxnSpPr>
            <a:cxnSpLocks/>
            <a:endCxn id="19" idx="0"/>
          </p:cNvCxnSpPr>
          <p:nvPr/>
        </p:nvCxnSpPr>
        <p:spPr>
          <a:xfrm>
            <a:off x="3224545" y="2120527"/>
            <a:ext cx="0" cy="2547900"/>
          </a:xfrm>
          <a:prstGeom prst="line">
            <a:avLst/>
          </a:prstGeom>
          <a:noFill/>
          <a:ln w="38100" cap="flat">
            <a:solidFill>
              <a:srgbClr val="000000"/>
            </a:solidFill>
            <a:prstDash val="lgDash"/>
            <a:miter lim="400000"/>
          </a:ln>
        </p:spPr>
        <p:style>
          <a:lnRef idx="0">
            <a:scrgbClr r="0" g="0" b="0"/>
          </a:lnRef>
          <a:fillRef idx="0">
            <a:scrgbClr r="0" g="0" b="0"/>
          </a:fillRef>
          <a:effectRef idx="0">
            <a:scrgbClr r="0" g="0" b="0"/>
          </a:effectRef>
          <a:fontRef idx="none"/>
        </p:style>
      </p:cxnSp>
      <p:sp>
        <p:nvSpPr>
          <p:cNvPr id="19" name="矩形 18">
            <a:extLst>
              <a:ext uri="{FF2B5EF4-FFF2-40B4-BE49-F238E27FC236}">
                <a16:creationId xmlns:a16="http://schemas.microsoft.com/office/drawing/2014/main" id="{2E8DCBAC-2E9F-1ACC-3A2F-C740D61B6767}"/>
              </a:ext>
            </a:extLst>
          </p:cNvPr>
          <p:cNvSpPr/>
          <p:nvPr/>
        </p:nvSpPr>
        <p:spPr>
          <a:xfrm>
            <a:off x="666402" y="4668427"/>
            <a:ext cx="5116286" cy="4379145"/>
          </a:xfrm>
          <a:prstGeom prst="rect">
            <a:avLst/>
          </a:prstGeom>
          <a:noFill/>
          <a:ln w="38100" cap="flat">
            <a:solidFill>
              <a:srgbClr val="353535"/>
            </a:solidFill>
            <a:prstDash val="lg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5" name="对角圆角矩形 24">
            <a:extLst>
              <a:ext uri="{FF2B5EF4-FFF2-40B4-BE49-F238E27FC236}">
                <a16:creationId xmlns:a16="http://schemas.microsoft.com/office/drawing/2014/main" id="{71AFEE94-90D4-741B-76DA-944E551D9049}"/>
              </a:ext>
            </a:extLst>
          </p:cNvPr>
          <p:cNvSpPr/>
          <p:nvPr/>
        </p:nvSpPr>
        <p:spPr>
          <a:xfrm>
            <a:off x="6570923" y="2134177"/>
            <a:ext cx="9482600" cy="10247294"/>
          </a:xfrm>
          <a:prstGeom prst="round2DiagRect">
            <a:avLst/>
          </a:prstGeom>
          <a:solidFill>
            <a:srgbClr val="000000">
              <a:alpha val="3137"/>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extLst>
      <p:ext uri="{BB962C8B-B14F-4D97-AF65-F5344CB8AC3E}">
        <p14:creationId xmlns:p14="http://schemas.microsoft.com/office/powerpoint/2010/main" val="22089384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r="1745" b="1474"/>
          <a:stretch>
            <a:fillRect/>
          </a:stretch>
        </p:blipFill>
        <p:spPr>
          <a:xfrm>
            <a:off x="6665921" y="8121"/>
            <a:ext cx="17716149" cy="13686108"/>
          </a:xfrm>
          <a:prstGeom prst="rect">
            <a:avLst/>
          </a:prstGeom>
        </p:spPr>
      </p:pic>
      <p:sp>
        <p:nvSpPr>
          <p:cNvPr id="137" name="任意形状 136">
            <a:extLst>
              <a:ext uri="{FF2B5EF4-FFF2-40B4-BE49-F238E27FC236}">
                <a16:creationId xmlns:a16="http://schemas.microsoft.com/office/drawing/2014/main" id="{2E8AB40F-2D74-A83C-D9D5-F86E84776CD5}"/>
              </a:ext>
            </a:extLst>
          </p:cNvPr>
          <p:cNvSpPr/>
          <p:nvPr/>
        </p:nvSpPr>
        <p:spPr>
          <a:xfrm>
            <a:off x="6361889" y="21771"/>
            <a:ext cx="18022111" cy="13716000"/>
          </a:xfrm>
          <a:custGeom>
            <a:avLst/>
            <a:gdLst>
              <a:gd name="connsiteX0" fmla="*/ 15246827 w 18022111"/>
              <a:gd name="connsiteY0" fmla="*/ 248653 h 13716000"/>
              <a:gd name="connsiteX1" fmla="*/ 15246827 w 18022111"/>
              <a:gd name="connsiteY1" fmla="*/ 249382 h 13716000"/>
              <a:gd name="connsiteX2" fmla="*/ 14814783 w 18022111"/>
              <a:gd name="connsiteY2" fmla="*/ 249382 h 13716000"/>
              <a:gd name="connsiteX3" fmla="*/ 14814783 w 18022111"/>
              <a:gd name="connsiteY3" fmla="*/ 2286000 h 13716000"/>
              <a:gd name="connsiteX4" fmla="*/ 15251203 w 18022111"/>
              <a:gd name="connsiteY4" fmla="*/ 2286000 h 13716000"/>
              <a:gd name="connsiteX5" fmla="*/ 15251203 w 18022111"/>
              <a:gd name="connsiteY5" fmla="*/ 2286783 h 13716000"/>
              <a:gd name="connsiteX6" fmla="*/ 13069111 w 18022111"/>
              <a:gd name="connsiteY6" fmla="*/ 2286783 h 13716000"/>
              <a:gd name="connsiteX7" fmla="*/ 13069111 w 18022111"/>
              <a:gd name="connsiteY7" fmla="*/ 4260273 h 13716000"/>
              <a:gd name="connsiteX8" fmla="*/ 9910275 w 18022111"/>
              <a:gd name="connsiteY8" fmla="*/ 4260273 h 13716000"/>
              <a:gd name="connsiteX9" fmla="*/ 9910275 w 18022111"/>
              <a:gd name="connsiteY9" fmla="*/ 7897091 h 13716000"/>
              <a:gd name="connsiteX10" fmla="*/ 11709543 w 18022111"/>
              <a:gd name="connsiteY10" fmla="*/ 7897091 h 13716000"/>
              <a:gd name="connsiteX11" fmla="*/ 11709543 w 18022111"/>
              <a:gd name="connsiteY11" fmla="*/ 9914021 h 13716000"/>
              <a:gd name="connsiteX12" fmla="*/ 12655551 w 18022111"/>
              <a:gd name="connsiteY12" fmla="*/ 9914021 h 13716000"/>
              <a:gd name="connsiteX13" fmla="*/ 12655551 w 18022111"/>
              <a:gd name="connsiteY13" fmla="*/ 12154270 h 13716000"/>
              <a:gd name="connsiteX14" fmla="*/ 11795483 w 18022111"/>
              <a:gd name="connsiteY14" fmla="*/ 12154270 h 13716000"/>
              <a:gd name="connsiteX15" fmla="*/ 11795483 w 18022111"/>
              <a:gd name="connsiteY15" fmla="*/ 12453354 h 13716000"/>
              <a:gd name="connsiteX16" fmla="*/ 10859311 w 18022111"/>
              <a:gd name="connsiteY16" fmla="*/ 12453354 h 13716000"/>
              <a:gd name="connsiteX17" fmla="*/ 10859311 w 18022111"/>
              <a:gd name="connsiteY17" fmla="*/ 12154270 h 13716000"/>
              <a:gd name="connsiteX18" fmla="*/ 10442751 w 18022111"/>
              <a:gd name="connsiteY18" fmla="*/ 12154270 h 13716000"/>
              <a:gd name="connsiteX19" fmla="*/ 10442751 w 18022111"/>
              <a:gd name="connsiteY19" fmla="*/ 13619747 h 13716000"/>
              <a:gd name="connsiteX20" fmla="*/ 12655551 w 18022111"/>
              <a:gd name="connsiteY20" fmla="*/ 13619747 h 13716000"/>
              <a:gd name="connsiteX21" fmla="*/ 12655551 w 18022111"/>
              <a:gd name="connsiteY21" fmla="*/ 13619748 h 13716000"/>
              <a:gd name="connsiteX22" fmla="*/ 17773459 w 18022111"/>
              <a:gd name="connsiteY22" fmla="*/ 13619748 h 13716000"/>
              <a:gd name="connsiteX23" fmla="*/ 17773459 w 18022111"/>
              <a:gd name="connsiteY23" fmla="*/ 9914021 h 13716000"/>
              <a:gd name="connsiteX24" fmla="*/ 17773459 w 18022111"/>
              <a:gd name="connsiteY24" fmla="*/ 9817768 h 13716000"/>
              <a:gd name="connsiteX25" fmla="*/ 17773459 w 18022111"/>
              <a:gd name="connsiteY25" fmla="*/ 7892717 h 13716000"/>
              <a:gd name="connsiteX26" fmla="*/ 17773459 w 18022111"/>
              <a:gd name="connsiteY26" fmla="*/ 1612233 h 13716000"/>
              <a:gd name="connsiteX27" fmla="*/ 16892967 w 18022111"/>
              <a:gd name="connsiteY27" fmla="*/ 1612233 h 13716000"/>
              <a:gd name="connsiteX28" fmla="*/ 16892967 w 18022111"/>
              <a:gd name="connsiteY28" fmla="*/ 1612232 h 13716000"/>
              <a:gd name="connsiteX29" fmla="*/ 17773459 w 18022111"/>
              <a:gd name="connsiteY29" fmla="*/ 1612232 h 13716000"/>
              <a:gd name="connsiteX30" fmla="*/ 17773459 w 18022111"/>
              <a:gd name="connsiteY30" fmla="*/ 248653 h 13716000"/>
              <a:gd name="connsiteX31" fmla="*/ 0 w 18022111"/>
              <a:gd name="connsiteY31" fmla="*/ 0 h 13716000"/>
              <a:gd name="connsiteX32" fmla="*/ 18022111 w 18022111"/>
              <a:gd name="connsiteY32" fmla="*/ 0 h 13716000"/>
              <a:gd name="connsiteX33" fmla="*/ 18022111 w 18022111"/>
              <a:gd name="connsiteY33" fmla="*/ 13716000 h 13716000"/>
              <a:gd name="connsiteX34" fmla="*/ 0 w 18022111"/>
              <a:gd name="connsiteY34"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022111" h="13716000">
                <a:moveTo>
                  <a:pt x="15246827" y="248653"/>
                </a:moveTo>
                <a:lnTo>
                  <a:pt x="15246827" y="249382"/>
                </a:lnTo>
                <a:lnTo>
                  <a:pt x="14814783" y="249382"/>
                </a:lnTo>
                <a:lnTo>
                  <a:pt x="14814783" y="2286000"/>
                </a:lnTo>
                <a:lnTo>
                  <a:pt x="15251203" y="2286000"/>
                </a:lnTo>
                <a:lnTo>
                  <a:pt x="15251203" y="2286783"/>
                </a:lnTo>
                <a:lnTo>
                  <a:pt x="13069111" y="2286783"/>
                </a:lnTo>
                <a:lnTo>
                  <a:pt x="13069111" y="4260273"/>
                </a:lnTo>
                <a:lnTo>
                  <a:pt x="9910275" y="4260273"/>
                </a:lnTo>
                <a:lnTo>
                  <a:pt x="9910275" y="7897091"/>
                </a:lnTo>
                <a:lnTo>
                  <a:pt x="11709543" y="7897091"/>
                </a:lnTo>
                <a:lnTo>
                  <a:pt x="11709543" y="9914021"/>
                </a:lnTo>
                <a:lnTo>
                  <a:pt x="12655551" y="9914021"/>
                </a:lnTo>
                <a:lnTo>
                  <a:pt x="12655551" y="12154270"/>
                </a:lnTo>
                <a:lnTo>
                  <a:pt x="11795483" y="12154270"/>
                </a:lnTo>
                <a:lnTo>
                  <a:pt x="11795483" y="12453354"/>
                </a:lnTo>
                <a:lnTo>
                  <a:pt x="10859311" y="12453354"/>
                </a:lnTo>
                <a:lnTo>
                  <a:pt x="10859311" y="12154270"/>
                </a:lnTo>
                <a:lnTo>
                  <a:pt x="10442751" y="12154270"/>
                </a:lnTo>
                <a:lnTo>
                  <a:pt x="10442751" y="13619747"/>
                </a:lnTo>
                <a:lnTo>
                  <a:pt x="12655551" y="13619747"/>
                </a:lnTo>
                <a:lnTo>
                  <a:pt x="12655551" y="13619748"/>
                </a:lnTo>
                <a:lnTo>
                  <a:pt x="17773459" y="13619748"/>
                </a:lnTo>
                <a:lnTo>
                  <a:pt x="17773459" y="9914021"/>
                </a:lnTo>
                <a:lnTo>
                  <a:pt x="17773459" y="9817768"/>
                </a:lnTo>
                <a:lnTo>
                  <a:pt x="17773459" y="7892717"/>
                </a:lnTo>
                <a:lnTo>
                  <a:pt x="17773459" y="1612233"/>
                </a:lnTo>
                <a:lnTo>
                  <a:pt x="16892967" y="1612233"/>
                </a:lnTo>
                <a:lnTo>
                  <a:pt x="16892967" y="1612232"/>
                </a:lnTo>
                <a:lnTo>
                  <a:pt x="17773459" y="1612232"/>
                </a:lnTo>
                <a:lnTo>
                  <a:pt x="17773459" y="248653"/>
                </a:lnTo>
                <a:close/>
                <a:moveTo>
                  <a:pt x="0" y="0"/>
                </a:moveTo>
                <a:lnTo>
                  <a:pt x="18022111" y="0"/>
                </a:lnTo>
                <a:lnTo>
                  <a:pt x="18022111" y="13716000"/>
                </a:lnTo>
                <a:lnTo>
                  <a:pt x="0" y="13716000"/>
                </a:lnTo>
                <a:close/>
              </a:path>
            </a:pathLst>
          </a:custGeom>
          <a:solidFill>
            <a:srgbClr val="FFFFFF">
              <a:alpha val="96078"/>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1" name="Xxxxxxxxxx"/>
          <p:cNvSpPr txBox="1">
            <a:spLocks noGrp="1"/>
          </p:cNvSpPr>
          <p:nvPr>
            <p:ph type="body" idx="21"/>
          </p:nvPr>
        </p:nvSpPr>
        <p:spPr>
          <a:xfrm>
            <a:off x="916132" y="1262646"/>
            <a:ext cx="5654790" cy="857881"/>
          </a:xfrm>
          <a:prstGeom prst="rect">
            <a:avLst/>
          </a:prstGeom>
        </p:spPr>
        <p:txBody>
          <a:bodyPr/>
          <a:lstStyle/>
          <a:p>
            <a:pPr algn="l"/>
            <a:r>
              <a:rPr lang="zh-CN" altLang="en-US" sz="6000" b="1" dirty="0">
                <a:solidFill>
                  <a:schemeClr val="bg2">
                    <a:lumMod val="10000"/>
                  </a:schemeClr>
                </a:solidFill>
                <a:effectLst/>
              </a:rPr>
              <a:t>信源库系统搭建</a:t>
            </a:r>
            <a:endParaRPr lang="en-US" altLang="zh-CN" sz="6000" b="1" dirty="0">
              <a:solidFill>
                <a:schemeClr val="bg2">
                  <a:lumMod val="10000"/>
                </a:schemeClr>
              </a:solidFill>
              <a:effectLst/>
            </a:endParaRPr>
          </a:p>
        </p:txBody>
      </p:sp>
      <p:grpSp>
        <p:nvGrpSpPr>
          <p:cNvPr id="13" name="组合 12">
            <a:extLst>
              <a:ext uri="{FF2B5EF4-FFF2-40B4-BE49-F238E27FC236}">
                <a16:creationId xmlns:a16="http://schemas.microsoft.com/office/drawing/2014/main" id="{5ECC2864-2CDE-18E4-0BCB-25A093E39A8C}"/>
              </a:ext>
            </a:extLst>
          </p:cNvPr>
          <p:cNvGrpSpPr/>
          <p:nvPr/>
        </p:nvGrpSpPr>
        <p:grpSpPr>
          <a:xfrm>
            <a:off x="8478868" y="8172627"/>
            <a:ext cx="5770994" cy="3542831"/>
            <a:chOff x="10688206" y="6677347"/>
            <a:chExt cx="5770994" cy="3542831"/>
          </a:xfrm>
        </p:grpSpPr>
        <p:sp>
          <p:nvSpPr>
            <p:cNvPr id="127" name="任意形状 126">
              <a:extLst>
                <a:ext uri="{FF2B5EF4-FFF2-40B4-BE49-F238E27FC236}">
                  <a16:creationId xmlns:a16="http://schemas.microsoft.com/office/drawing/2014/main" id="{29D46F9B-A0DA-0DE3-698F-61A9C064CD86}"/>
                </a:ext>
              </a:extLst>
            </p:cNvPr>
            <p:cNvSpPr/>
            <p:nvPr/>
          </p:nvSpPr>
          <p:spPr>
            <a:xfrm>
              <a:off x="10688206" y="6677348"/>
              <a:ext cx="5770992" cy="3542830"/>
            </a:xfrm>
            <a:custGeom>
              <a:avLst/>
              <a:gdLst>
                <a:gd name="connsiteX0" fmla="*/ 0 w 5086804"/>
                <a:gd name="connsiteY0" fmla="*/ 2716093 h 5416093"/>
                <a:gd name="connsiteX1" fmla="*/ 5086802 w 5086804"/>
                <a:gd name="connsiteY1" fmla="*/ 2716093 h 5416093"/>
                <a:gd name="connsiteX2" fmla="*/ 5086802 w 5086804"/>
                <a:gd name="connsiteY2" fmla="*/ 5416093 h 5416093"/>
                <a:gd name="connsiteX3" fmla="*/ 0 w 5086804"/>
                <a:gd name="connsiteY3" fmla="*/ 5416093 h 5416093"/>
                <a:gd name="connsiteX4" fmla="*/ 2 w 5086804"/>
                <a:gd name="connsiteY4" fmla="*/ 0 h 5416093"/>
                <a:gd name="connsiteX5" fmla="*/ 5086804 w 5086804"/>
                <a:gd name="connsiteY5" fmla="*/ 0 h 5416093"/>
                <a:gd name="connsiteX6" fmla="*/ 5086804 w 5086804"/>
                <a:gd name="connsiteY6" fmla="*/ 2700000 h 5416093"/>
                <a:gd name="connsiteX7" fmla="*/ 2 w 5086804"/>
                <a:gd name="connsiteY7" fmla="*/ 2700000 h 541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804" h="5416093">
                  <a:moveTo>
                    <a:pt x="0" y="2716093"/>
                  </a:moveTo>
                  <a:lnTo>
                    <a:pt x="5086802" y="2716093"/>
                  </a:lnTo>
                  <a:lnTo>
                    <a:pt x="5086802" y="5416093"/>
                  </a:lnTo>
                  <a:lnTo>
                    <a:pt x="0" y="5416093"/>
                  </a:lnTo>
                  <a:close/>
                  <a:moveTo>
                    <a:pt x="2" y="0"/>
                  </a:moveTo>
                  <a:lnTo>
                    <a:pt x="5086804" y="0"/>
                  </a:lnTo>
                  <a:lnTo>
                    <a:pt x="5086804" y="2700000"/>
                  </a:lnTo>
                  <a:lnTo>
                    <a:pt x="2" y="2700000"/>
                  </a:lnTo>
                  <a:close/>
                </a:path>
              </a:pathLst>
            </a:custGeom>
            <a:solidFill>
              <a:srgbClr val="FFFFFF"/>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7" name="矩形 96">
              <a:extLst>
                <a:ext uri="{FF2B5EF4-FFF2-40B4-BE49-F238E27FC236}">
                  <a16:creationId xmlns:a16="http://schemas.microsoft.com/office/drawing/2014/main" id="{D096D9B8-1DFE-0FBA-8AAE-28A5FBA85B1D}"/>
                </a:ext>
              </a:extLst>
            </p:cNvPr>
            <p:cNvSpPr/>
            <p:nvPr/>
          </p:nvSpPr>
          <p:spPr>
            <a:xfrm>
              <a:off x="10688206" y="8452174"/>
              <a:ext cx="5770994" cy="1768003"/>
            </a:xfrm>
            <a:prstGeom prst="rect">
              <a:avLst/>
            </a:prstGeom>
            <a:solidFill>
              <a:schemeClr val="accent1">
                <a:lumMod val="20000"/>
                <a:lumOff val="80000"/>
                <a:alpha val="3490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8" name="矩形 97">
              <a:extLst>
                <a:ext uri="{FF2B5EF4-FFF2-40B4-BE49-F238E27FC236}">
                  <a16:creationId xmlns:a16="http://schemas.microsoft.com/office/drawing/2014/main" id="{DD0B2B53-EBBB-45D3-93EB-5D616D4701E4}"/>
                </a:ext>
              </a:extLst>
            </p:cNvPr>
            <p:cNvSpPr/>
            <p:nvPr/>
          </p:nvSpPr>
          <p:spPr>
            <a:xfrm>
              <a:off x="10688208" y="6677347"/>
              <a:ext cx="5770992" cy="1768002"/>
            </a:xfrm>
            <a:prstGeom prst="rect">
              <a:avLst/>
            </a:prstGeom>
            <a:solidFill>
              <a:srgbClr val="DFF7D7">
                <a:alpha val="34902"/>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9" name="圆柱体 108">
              <a:extLst>
                <a:ext uri="{FF2B5EF4-FFF2-40B4-BE49-F238E27FC236}">
                  <a16:creationId xmlns:a16="http://schemas.microsoft.com/office/drawing/2014/main" id="{44A1F047-5E16-6B84-4036-FA888B860477}"/>
                </a:ext>
              </a:extLst>
            </p:cNvPr>
            <p:cNvSpPr/>
            <p:nvPr/>
          </p:nvSpPr>
          <p:spPr>
            <a:xfrm>
              <a:off x="10848240" y="7195475"/>
              <a:ext cx="1384996" cy="750332"/>
            </a:xfrm>
            <a:prstGeom prst="can">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b="0" i="0" u="none" strike="noStrike" cap="none" spc="0" normalizeH="0" baseline="0" dirty="0">
                  <a:ln>
                    <a:noFill/>
                  </a:ln>
                  <a:solidFill>
                    <a:schemeClr val="bg2">
                      <a:lumMod val="10000"/>
                    </a:schemeClr>
                  </a:solidFill>
                  <a:effectLst/>
                  <a:uFillTx/>
                  <a:latin typeface="Times New Roman" panose="02020603050405020304" pitchFamily="18" charset="0"/>
                  <a:ea typeface="Helvetica Neue Medium" panose="02000503000000020004"/>
                  <a:cs typeface="Times New Roman" panose="02020603050405020304" pitchFamily="18" charset="0"/>
                  <a:sym typeface="Helvetica Neue Medium" panose="02000503000000020004"/>
                </a:rPr>
                <a:t>ES</a:t>
              </a:r>
              <a:endParaRPr kumimoji="0" lang="zh-CN" altLang="en-US" b="0" i="0" u="none" strike="noStrike" cap="none" spc="0" normalizeH="0" baseline="0" dirty="0">
                <a:ln>
                  <a:noFill/>
                </a:ln>
                <a:solidFill>
                  <a:schemeClr val="bg2">
                    <a:lumMod val="10000"/>
                  </a:schemeClr>
                </a:solidFill>
                <a:effectLst/>
                <a:uFillTx/>
                <a:latin typeface="Times New Roman" panose="02020603050405020304" pitchFamily="18" charset="0"/>
                <a:ea typeface="Helvetica Neue Medium" panose="02000503000000020004"/>
                <a:cs typeface="Times New Roman" panose="02020603050405020304" pitchFamily="18" charset="0"/>
                <a:sym typeface="Helvetica Neue Medium" panose="02000503000000020004"/>
              </a:endParaRPr>
            </a:p>
          </p:txBody>
        </p:sp>
        <p:sp>
          <p:nvSpPr>
            <p:cNvPr id="110" name="圆柱体 109">
              <a:extLst>
                <a:ext uri="{FF2B5EF4-FFF2-40B4-BE49-F238E27FC236}">
                  <a16:creationId xmlns:a16="http://schemas.microsoft.com/office/drawing/2014/main" id="{B5B5992F-0DEE-37E8-3BEB-D75CFC13C1B7}"/>
                </a:ext>
              </a:extLst>
            </p:cNvPr>
            <p:cNvSpPr/>
            <p:nvPr/>
          </p:nvSpPr>
          <p:spPr>
            <a:xfrm>
              <a:off x="10848240" y="8963478"/>
              <a:ext cx="1384996" cy="750332"/>
            </a:xfrm>
            <a:prstGeom prst="can">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b="0" i="0" u="none" strike="noStrike" cap="none" spc="0" normalizeH="0" baseline="0" dirty="0">
                  <a:ln>
                    <a:noFill/>
                  </a:ln>
                  <a:solidFill>
                    <a:schemeClr val="bg2">
                      <a:lumMod val="10000"/>
                    </a:schemeClr>
                  </a:solidFill>
                  <a:effectLst/>
                  <a:uFillTx/>
                  <a:latin typeface="Times New Roman" panose="02020603050405020304" pitchFamily="18" charset="0"/>
                  <a:ea typeface="Helvetica Neue Medium" panose="02000503000000020004"/>
                  <a:cs typeface="Times New Roman" panose="02020603050405020304" pitchFamily="18" charset="0"/>
                  <a:sym typeface="Helvetica Neue Medium" panose="02000503000000020004"/>
                </a:rPr>
                <a:t>MySQL</a:t>
              </a:r>
              <a:endParaRPr kumimoji="0" lang="zh-CN" altLang="en-US" b="0" i="0" u="none" strike="noStrike" cap="none" spc="0" normalizeH="0" baseline="0" dirty="0">
                <a:ln>
                  <a:noFill/>
                </a:ln>
                <a:solidFill>
                  <a:schemeClr val="bg2">
                    <a:lumMod val="10000"/>
                  </a:schemeClr>
                </a:solidFill>
                <a:effectLst/>
                <a:uFillTx/>
                <a:latin typeface="Times New Roman" panose="02020603050405020304" pitchFamily="18" charset="0"/>
                <a:ea typeface="Helvetica Neue Medium" panose="02000503000000020004"/>
                <a:cs typeface="Times New Roman" panose="02020603050405020304" pitchFamily="18" charset="0"/>
                <a:sym typeface="Helvetica Neue Medium" panose="02000503000000020004"/>
              </a:endParaRPr>
            </a:p>
          </p:txBody>
        </p:sp>
        <p:sp>
          <p:nvSpPr>
            <p:cNvPr id="113" name="文本框 112">
              <a:extLst>
                <a:ext uri="{FF2B5EF4-FFF2-40B4-BE49-F238E27FC236}">
                  <a16:creationId xmlns:a16="http://schemas.microsoft.com/office/drawing/2014/main" id="{100614C5-1841-A0F1-479F-DD184B707E72}"/>
                </a:ext>
              </a:extLst>
            </p:cNvPr>
            <p:cNvSpPr txBox="1"/>
            <p:nvPr/>
          </p:nvSpPr>
          <p:spPr>
            <a:xfrm>
              <a:off x="12328235" y="6965347"/>
              <a:ext cx="396694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lang="zh-CN" altLang="en-US" sz="3600" dirty="0">
                  <a:solidFill>
                    <a:schemeClr val="bg2">
                      <a:lumMod val="10000"/>
                    </a:schemeClr>
                  </a:solidFill>
                </a:rPr>
                <a:t>根据不打压内容</a:t>
              </a:r>
              <a:endParaRPr lang="en-US" altLang="zh-CN" sz="3600" dirty="0">
                <a:solidFill>
                  <a:schemeClr val="bg2">
                    <a:lumMod val="10000"/>
                  </a:schemeClr>
                </a:solidFill>
              </a:endParaRPr>
            </a:p>
            <a:p>
              <a:pPr marL="0" marR="0" indent="0" algn="l" defTabSz="2438400" rtl="0" fontAlgn="auto" latinLnBrk="0" hangingPunct="0">
                <a:lnSpc>
                  <a:spcPct val="100000"/>
                </a:lnSpc>
                <a:spcBef>
                  <a:spcPts val="0"/>
                </a:spcBef>
                <a:spcAft>
                  <a:spcPts val="0"/>
                </a:spcAft>
                <a:buClrTx/>
                <a:buSzTx/>
                <a:buFontTx/>
                <a:buNone/>
              </a:pPr>
              <a:r>
                <a:rPr lang="zh-CN" altLang="en-US" sz="3600" dirty="0">
                  <a:solidFill>
                    <a:schemeClr val="bg2">
                      <a:lumMod val="10000"/>
                    </a:schemeClr>
                  </a:solidFill>
                </a:rPr>
                <a:t>   粗筛相似短句</a:t>
              </a:r>
              <a:endParaRPr kumimoji="0" lang="zh-CN" altLang="en-US"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114" name="文本框 113">
              <a:extLst>
                <a:ext uri="{FF2B5EF4-FFF2-40B4-BE49-F238E27FC236}">
                  <a16:creationId xmlns:a16="http://schemas.microsoft.com/office/drawing/2014/main" id="{E55B8ED0-5EF0-8159-59E6-79B5ACB6F365}"/>
                </a:ext>
              </a:extLst>
            </p:cNvPr>
            <p:cNvSpPr txBox="1"/>
            <p:nvPr/>
          </p:nvSpPr>
          <p:spPr>
            <a:xfrm>
              <a:off x="12339019" y="8732017"/>
              <a:ext cx="378488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记录短句是否提示过，避免重复提示</a:t>
              </a:r>
            </a:p>
          </p:txBody>
        </p:sp>
      </p:grpSp>
      <p:grpSp>
        <p:nvGrpSpPr>
          <p:cNvPr id="19" name="组合 18">
            <a:extLst>
              <a:ext uri="{FF2B5EF4-FFF2-40B4-BE49-F238E27FC236}">
                <a16:creationId xmlns:a16="http://schemas.microsoft.com/office/drawing/2014/main" id="{72D49019-06C4-9E5F-9942-45B444AEC416}"/>
              </a:ext>
            </a:extLst>
          </p:cNvPr>
          <p:cNvGrpSpPr/>
          <p:nvPr/>
        </p:nvGrpSpPr>
        <p:grpSpPr>
          <a:xfrm>
            <a:off x="7041404" y="5550235"/>
            <a:ext cx="9286336" cy="1956379"/>
            <a:chOff x="6480702" y="4628834"/>
            <a:chExt cx="9286336" cy="1956379"/>
          </a:xfrm>
        </p:grpSpPr>
        <p:sp>
          <p:nvSpPr>
            <p:cNvPr id="20" name="文本框 19">
              <a:extLst>
                <a:ext uri="{FF2B5EF4-FFF2-40B4-BE49-F238E27FC236}">
                  <a16:creationId xmlns:a16="http://schemas.microsoft.com/office/drawing/2014/main" id="{F81DA397-ABC3-42D1-E464-02AA6E224AC1}"/>
                </a:ext>
              </a:extLst>
            </p:cNvPr>
            <p:cNvSpPr txBox="1"/>
            <p:nvPr/>
          </p:nvSpPr>
          <p:spPr>
            <a:xfrm>
              <a:off x="6480702" y="4820627"/>
              <a:ext cx="9286336" cy="17645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3600" dirty="0">
                  <a:solidFill>
                    <a:srgbClr val="353535"/>
                  </a:solidFill>
                </a:rPr>
                <a:t>       问题难点：</a:t>
              </a:r>
              <a:endParaRPr lang="en-US" altLang="zh-CN" sz="3600" dirty="0">
                <a:solidFill>
                  <a:srgbClr val="353535"/>
                </a:solidFill>
              </a:endParaRPr>
            </a:p>
            <a:p>
              <a:pPr marL="742950" indent="-742950" algn="l">
                <a:buAutoNum type="arabicPeriod"/>
              </a:pPr>
              <a:r>
                <a:rPr lang="zh-CN" altLang="en-US" sz="3600" dirty="0">
                  <a:solidFill>
                    <a:srgbClr val="353535"/>
                  </a:solidFill>
                </a:rPr>
                <a:t>对描述事件的短句依据语义进行聚类</a:t>
              </a:r>
              <a:endParaRPr lang="en-US" altLang="zh-CN" sz="3600" dirty="0">
                <a:solidFill>
                  <a:srgbClr val="353535"/>
                </a:solidFill>
              </a:endParaRPr>
            </a:p>
            <a:p>
              <a:pPr marL="742950" indent="-742950" algn="l">
                <a:buAutoNum type="arabicPeriod"/>
              </a:pPr>
              <a:r>
                <a:rPr lang="zh-CN" altLang="en-US" sz="3600" dirty="0">
                  <a:solidFill>
                    <a:srgbClr val="353535"/>
                  </a:solidFill>
                </a:rPr>
                <a:t>相同事件避免重复提示</a:t>
              </a:r>
              <a:endParaRPr lang="en-US" altLang="zh-CN" sz="3600" dirty="0">
                <a:solidFill>
                  <a:srgbClr val="353535"/>
                </a:solidFill>
              </a:endParaRPr>
            </a:p>
          </p:txBody>
        </p:sp>
        <p:pic>
          <p:nvPicPr>
            <p:cNvPr id="23" name="图片 22" descr="upload_176171303">
              <a:extLst>
                <a:ext uri="{FF2B5EF4-FFF2-40B4-BE49-F238E27FC236}">
                  <a16:creationId xmlns:a16="http://schemas.microsoft.com/office/drawing/2014/main" id="{8C09C289-20DC-F1F8-82FB-9965ED4A7096}"/>
                </a:ext>
              </a:extLst>
            </p:cNvPr>
            <p:cNvPicPr>
              <a:picLocks noChangeAspect="1"/>
            </p:cNvPicPr>
            <p:nvPr/>
          </p:nvPicPr>
          <p:blipFill>
            <a:blip r:embed="rId4"/>
            <a:stretch>
              <a:fillRect/>
            </a:stretch>
          </p:blipFill>
          <p:spPr>
            <a:xfrm>
              <a:off x="6522309" y="4628834"/>
              <a:ext cx="790117" cy="790117"/>
            </a:xfrm>
            <a:prstGeom prst="rect">
              <a:avLst/>
            </a:prstGeom>
          </p:spPr>
        </p:pic>
      </p:grpSp>
      <p:sp>
        <p:nvSpPr>
          <p:cNvPr id="26" name="文本框 25">
            <a:extLst>
              <a:ext uri="{FF2B5EF4-FFF2-40B4-BE49-F238E27FC236}">
                <a16:creationId xmlns:a16="http://schemas.microsoft.com/office/drawing/2014/main" id="{ACD6BDB1-18B6-16B9-96DF-200FAFCB43B5}"/>
              </a:ext>
            </a:extLst>
          </p:cNvPr>
          <p:cNvSpPr txBox="1"/>
          <p:nvPr/>
        </p:nvSpPr>
        <p:spPr>
          <a:xfrm>
            <a:off x="907139" y="4487945"/>
            <a:ext cx="4805803" cy="4578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indent="-457200" algn="l">
              <a:lnSpc>
                <a:spcPct val="150000"/>
              </a:lnSpc>
              <a:spcBef>
                <a:spcPts val="500"/>
              </a:spcBef>
              <a:buFont typeface="+mj-lt"/>
              <a:buAutoNum type="arabicPeriod"/>
            </a:pPr>
            <a:r>
              <a:rPr lang="zh-CN" altLang="en-US" sz="3600" b="1" dirty="0">
                <a:solidFill>
                  <a:schemeClr val="bg2">
                    <a:lumMod val="90000"/>
                  </a:schemeClr>
                </a:solidFill>
              </a:rPr>
              <a:t>热榜内容自动入库</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75000"/>
                  </a:schemeClr>
                </a:solidFill>
              </a:rPr>
              <a:t>临时信源库</a:t>
            </a:r>
            <a:endParaRPr lang="en-US" altLang="zh-CN" sz="3600" b="1" dirty="0">
              <a:solidFill>
                <a:schemeClr val="accent5">
                  <a:lumMod val="75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75000"/>
                  </a:schemeClr>
                </a:solidFill>
              </a:rPr>
              <a:t>多次进审非虚假提示</a:t>
            </a:r>
            <a:endParaRPr lang="en-US" altLang="zh-CN" sz="3600" b="1" dirty="0">
              <a:solidFill>
                <a:schemeClr val="accent5">
                  <a:lumMod val="75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订阅信源消费</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检索服务</a:t>
            </a:r>
            <a:endParaRPr lang="en-US" altLang="zh-CN" sz="3600" b="1" dirty="0">
              <a:solidFill>
                <a:schemeClr val="bg2">
                  <a:lumMod val="90000"/>
                </a:schemeClr>
              </a:solidFill>
            </a:endParaRPr>
          </a:p>
        </p:txBody>
      </p:sp>
      <p:cxnSp>
        <p:nvCxnSpPr>
          <p:cNvPr id="27" name="直线连接符 26">
            <a:extLst>
              <a:ext uri="{FF2B5EF4-FFF2-40B4-BE49-F238E27FC236}">
                <a16:creationId xmlns:a16="http://schemas.microsoft.com/office/drawing/2014/main" id="{333EBA66-90B7-E2AD-FC59-4BD8953A0142}"/>
              </a:ext>
            </a:extLst>
          </p:cNvPr>
          <p:cNvCxnSpPr>
            <a:cxnSpLocks/>
            <a:endCxn id="28" idx="0"/>
          </p:cNvCxnSpPr>
          <p:nvPr/>
        </p:nvCxnSpPr>
        <p:spPr>
          <a:xfrm>
            <a:off x="3224545" y="2120527"/>
            <a:ext cx="0" cy="2547900"/>
          </a:xfrm>
          <a:prstGeom prst="line">
            <a:avLst/>
          </a:prstGeom>
          <a:noFill/>
          <a:ln w="38100" cap="flat">
            <a:solidFill>
              <a:srgbClr val="000000"/>
            </a:solidFill>
            <a:prstDash val="lgDash"/>
            <a:miter lim="400000"/>
          </a:ln>
        </p:spPr>
        <p:style>
          <a:lnRef idx="0">
            <a:scrgbClr r="0" g="0" b="0"/>
          </a:lnRef>
          <a:fillRef idx="0">
            <a:scrgbClr r="0" g="0" b="0"/>
          </a:fillRef>
          <a:effectRef idx="0">
            <a:scrgbClr r="0" g="0" b="0"/>
          </a:effectRef>
          <a:fontRef idx="none"/>
        </p:style>
      </p:cxnSp>
      <p:sp>
        <p:nvSpPr>
          <p:cNvPr id="28" name="矩形 27">
            <a:extLst>
              <a:ext uri="{FF2B5EF4-FFF2-40B4-BE49-F238E27FC236}">
                <a16:creationId xmlns:a16="http://schemas.microsoft.com/office/drawing/2014/main" id="{DCAB1E72-6E87-8B30-6D9A-24A2DF75A3DE}"/>
              </a:ext>
            </a:extLst>
          </p:cNvPr>
          <p:cNvSpPr/>
          <p:nvPr/>
        </p:nvSpPr>
        <p:spPr>
          <a:xfrm>
            <a:off x="666402" y="4668427"/>
            <a:ext cx="5116286" cy="4379145"/>
          </a:xfrm>
          <a:prstGeom prst="rect">
            <a:avLst/>
          </a:prstGeom>
          <a:noFill/>
          <a:ln w="38100" cap="flat">
            <a:solidFill>
              <a:srgbClr val="353535"/>
            </a:solidFill>
            <a:prstDash val="lg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0" name="文本框 29">
            <a:extLst>
              <a:ext uri="{FF2B5EF4-FFF2-40B4-BE49-F238E27FC236}">
                <a16:creationId xmlns:a16="http://schemas.microsoft.com/office/drawing/2014/main" id="{D2FE6E08-CFEF-C202-2307-ABF6229E649F}"/>
              </a:ext>
            </a:extLst>
          </p:cNvPr>
          <p:cNvSpPr txBox="1"/>
          <p:nvPr/>
        </p:nvSpPr>
        <p:spPr>
          <a:xfrm>
            <a:off x="6866522" y="2692163"/>
            <a:ext cx="8995686" cy="227620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20000"/>
              </a:lnSpc>
            </a:pPr>
            <a:r>
              <a:rPr lang="zh-CN" altLang="en-US" sz="3600" dirty="0">
                <a:solidFill>
                  <a:srgbClr val="3159B4"/>
                </a:solidFill>
              </a:rPr>
              <a:t>通过临时信源库平台录入临时信源。</a:t>
            </a:r>
            <a:endParaRPr lang="en-US" altLang="zh-CN" sz="3600" dirty="0">
              <a:solidFill>
                <a:srgbClr val="3159B4"/>
              </a:solidFill>
            </a:endParaRPr>
          </a:p>
          <a:p>
            <a:pPr algn="just">
              <a:lnSpc>
                <a:spcPct val="120000"/>
              </a:lnSpc>
            </a:pPr>
            <a:r>
              <a:rPr lang="zh-CN" altLang="en-US" sz="1050" dirty="0">
                <a:solidFill>
                  <a:srgbClr val="3159B4"/>
                </a:solidFill>
              </a:rPr>
              <a:t> </a:t>
            </a:r>
            <a:endParaRPr lang="en-US" altLang="zh-CN" sz="1050" dirty="0">
              <a:solidFill>
                <a:srgbClr val="3159B4"/>
              </a:solidFill>
            </a:endParaRPr>
          </a:p>
          <a:p>
            <a:pPr algn="just">
              <a:lnSpc>
                <a:spcPct val="120000"/>
              </a:lnSpc>
            </a:pPr>
            <a:r>
              <a:rPr lang="zh-CN" altLang="en-US" sz="3600" dirty="0">
                <a:solidFill>
                  <a:srgbClr val="3159B4"/>
                </a:solidFill>
              </a:rPr>
              <a:t>多次进审不打压的</a:t>
            </a:r>
            <a:r>
              <a:rPr lang="en-GB" altLang="zh-CN" sz="3600" dirty="0">
                <a:solidFill>
                  <a:srgbClr val="3159B4"/>
                </a:solidFill>
              </a:rPr>
              <a:t>case</a:t>
            </a:r>
            <a:r>
              <a:rPr lang="zh-CN" altLang="en-US" sz="3600" dirty="0">
                <a:solidFill>
                  <a:srgbClr val="3159B4"/>
                </a:solidFill>
              </a:rPr>
              <a:t>视为候选临时信源，由人工判断决定是否将其加入临时信源库</a:t>
            </a:r>
          </a:p>
        </p:txBody>
      </p:sp>
      <p:sp>
        <p:nvSpPr>
          <p:cNvPr id="31" name="对角圆角矩形 30">
            <a:extLst>
              <a:ext uri="{FF2B5EF4-FFF2-40B4-BE49-F238E27FC236}">
                <a16:creationId xmlns:a16="http://schemas.microsoft.com/office/drawing/2014/main" id="{704E9AE3-B53C-6F80-8ED1-120D954F9FBD}"/>
              </a:ext>
            </a:extLst>
          </p:cNvPr>
          <p:cNvSpPr/>
          <p:nvPr/>
        </p:nvSpPr>
        <p:spPr>
          <a:xfrm>
            <a:off x="6570923" y="2134177"/>
            <a:ext cx="9482600" cy="10247294"/>
          </a:xfrm>
          <a:prstGeom prst="round2DiagRect">
            <a:avLst/>
          </a:prstGeom>
          <a:solidFill>
            <a:srgbClr val="000000">
              <a:alpha val="3137"/>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2" y="1262646"/>
            <a:ext cx="5654790" cy="857881"/>
          </a:xfrm>
          <a:prstGeom prst="rect">
            <a:avLst/>
          </a:prstGeom>
        </p:spPr>
        <p:txBody>
          <a:bodyPr/>
          <a:lstStyle/>
          <a:p>
            <a:pPr algn="l"/>
            <a:r>
              <a:rPr lang="zh-CN" altLang="en-US" sz="6000" b="1" dirty="0">
                <a:solidFill>
                  <a:schemeClr val="bg2">
                    <a:lumMod val="10000"/>
                  </a:schemeClr>
                </a:solidFill>
                <a:effectLst/>
              </a:rPr>
              <a:t>信源库系统搭建</a:t>
            </a:r>
            <a:endParaRPr lang="en-US" altLang="zh-CN" sz="6000" b="1" dirty="0">
              <a:solidFill>
                <a:schemeClr val="bg2">
                  <a:lumMod val="10000"/>
                </a:schemeClr>
              </a:solidFill>
              <a:effectLst/>
            </a:endParaRPr>
          </a:p>
        </p:txBody>
      </p:sp>
      <p:grpSp>
        <p:nvGrpSpPr>
          <p:cNvPr id="16" name="组合 15">
            <a:extLst>
              <a:ext uri="{FF2B5EF4-FFF2-40B4-BE49-F238E27FC236}">
                <a16:creationId xmlns:a16="http://schemas.microsoft.com/office/drawing/2014/main" id="{D7DC2926-4331-6008-C1D8-4446091C46A1}"/>
              </a:ext>
            </a:extLst>
          </p:cNvPr>
          <p:cNvGrpSpPr/>
          <p:nvPr/>
        </p:nvGrpSpPr>
        <p:grpSpPr>
          <a:xfrm>
            <a:off x="6023425" y="7694878"/>
            <a:ext cx="18052673" cy="4933628"/>
            <a:chOff x="6299635" y="2590979"/>
            <a:chExt cx="18052673" cy="4933628"/>
          </a:xfrm>
        </p:grpSpPr>
        <p:pic>
          <p:nvPicPr>
            <p:cNvPr id="17" name="图片 16">
              <a:extLst>
                <a:ext uri="{FF2B5EF4-FFF2-40B4-BE49-F238E27FC236}">
                  <a16:creationId xmlns:a16="http://schemas.microsoft.com/office/drawing/2014/main" id="{57E5A38F-F5CD-7D75-CF05-5E15B5B96FA8}"/>
                </a:ext>
              </a:extLst>
            </p:cNvPr>
            <p:cNvPicPr>
              <a:picLocks noChangeAspect="1"/>
            </p:cNvPicPr>
            <p:nvPr/>
          </p:nvPicPr>
          <p:blipFill rotWithShape="1">
            <a:blip r:embed="rId3"/>
            <a:srcRect l="56789" t="-1" b="47788"/>
            <a:stretch/>
          </p:blipFill>
          <p:spPr>
            <a:xfrm>
              <a:off x="15600775" y="2590979"/>
              <a:ext cx="8751533" cy="4014740"/>
            </a:xfrm>
            <a:prstGeom prst="rect">
              <a:avLst/>
            </a:prstGeom>
          </p:spPr>
        </p:pic>
        <p:grpSp>
          <p:nvGrpSpPr>
            <p:cNvPr id="11" name="组合 10">
              <a:extLst>
                <a:ext uri="{FF2B5EF4-FFF2-40B4-BE49-F238E27FC236}">
                  <a16:creationId xmlns:a16="http://schemas.microsoft.com/office/drawing/2014/main" id="{BB66C854-C029-6275-0925-4823C04E6D6B}"/>
                </a:ext>
              </a:extLst>
            </p:cNvPr>
            <p:cNvGrpSpPr/>
            <p:nvPr/>
          </p:nvGrpSpPr>
          <p:grpSpPr>
            <a:xfrm>
              <a:off x="6299635" y="2590979"/>
              <a:ext cx="18052673" cy="4933628"/>
              <a:chOff x="6299635" y="2590979"/>
              <a:chExt cx="18052673" cy="4933628"/>
            </a:xfrm>
          </p:grpSpPr>
          <p:grpSp>
            <p:nvGrpSpPr>
              <p:cNvPr id="3" name="组合 2">
                <a:extLst>
                  <a:ext uri="{FF2B5EF4-FFF2-40B4-BE49-F238E27FC236}">
                    <a16:creationId xmlns:a16="http://schemas.microsoft.com/office/drawing/2014/main" id="{652B2681-234C-2464-C9EF-E7151A41900D}"/>
                  </a:ext>
                </a:extLst>
              </p:cNvPr>
              <p:cNvGrpSpPr/>
              <p:nvPr/>
            </p:nvGrpSpPr>
            <p:grpSpPr>
              <a:xfrm>
                <a:off x="6299635" y="2590979"/>
                <a:ext cx="18052673" cy="4721433"/>
                <a:chOff x="2065556" y="6026727"/>
                <a:chExt cx="18052673" cy="4721433"/>
              </a:xfrm>
            </p:grpSpPr>
            <p:pic>
              <p:nvPicPr>
                <p:cNvPr id="4" name="图片 3">
                  <a:extLst>
                    <a:ext uri="{FF2B5EF4-FFF2-40B4-BE49-F238E27FC236}">
                      <a16:creationId xmlns:a16="http://schemas.microsoft.com/office/drawing/2014/main" id="{3F6C7947-2B31-071B-DDC6-C2E1E376CC14}"/>
                    </a:ext>
                  </a:extLst>
                </p:cNvPr>
                <p:cNvPicPr>
                  <a:picLocks noChangeAspect="1"/>
                </p:cNvPicPr>
                <p:nvPr/>
              </p:nvPicPr>
              <p:blipFill rotWithShape="1">
                <a:blip r:embed="rId3"/>
                <a:srcRect t="90696" r="10864" b="114"/>
                <a:stretch/>
              </p:blipFill>
              <p:spPr>
                <a:xfrm>
                  <a:off x="2065556" y="10041467"/>
                  <a:ext cx="18052673" cy="706693"/>
                </a:xfrm>
                <a:prstGeom prst="rect">
                  <a:avLst/>
                </a:prstGeom>
              </p:spPr>
            </p:pic>
            <p:pic>
              <p:nvPicPr>
                <p:cNvPr id="5" name="图片 4">
                  <a:extLst>
                    <a:ext uri="{FF2B5EF4-FFF2-40B4-BE49-F238E27FC236}">
                      <a16:creationId xmlns:a16="http://schemas.microsoft.com/office/drawing/2014/main" id="{5B7A6311-545D-4A6A-9800-FF070E6017DF}"/>
                    </a:ext>
                  </a:extLst>
                </p:cNvPr>
                <p:cNvPicPr>
                  <a:picLocks noChangeAspect="1"/>
                </p:cNvPicPr>
                <p:nvPr/>
              </p:nvPicPr>
              <p:blipFill rotWithShape="1">
                <a:blip r:embed="rId3"/>
                <a:srcRect t="-1" r="54075" b="47788"/>
                <a:stretch/>
              </p:blipFill>
              <p:spPr>
                <a:xfrm>
                  <a:off x="2065556" y="6026727"/>
                  <a:ext cx="9301140" cy="4014740"/>
                </a:xfrm>
                <a:prstGeom prst="rect">
                  <a:avLst/>
                </a:prstGeom>
              </p:spPr>
            </p:pic>
          </p:grpSp>
          <p:sp>
            <p:nvSpPr>
              <p:cNvPr id="14" name="矩形 13">
                <a:extLst>
                  <a:ext uri="{FF2B5EF4-FFF2-40B4-BE49-F238E27FC236}">
                    <a16:creationId xmlns:a16="http://schemas.microsoft.com/office/drawing/2014/main" id="{43A49F01-AB57-3C70-F472-089D98CB57D9}"/>
                  </a:ext>
                </a:extLst>
              </p:cNvPr>
              <p:cNvSpPr/>
              <p:nvPr/>
            </p:nvSpPr>
            <p:spPr>
              <a:xfrm>
                <a:off x="6299635" y="2590979"/>
                <a:ext cx="9301140" cy="706693"/>
              </a:xfrm>
              <a:prstGeom prst="rect">
                <a:avLst/>
              </a:prstGeom>
              <a:noFill/>
              <a:ln w="381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 name="椭圆 9">
                <a:extLst>
                  <a:ext uri="{FF2B5EF4-FFF2-40B4-BE49-F238E27FC236}">
                    <a16:creationId xmlns:a16="http://schemas.microsoft.com/office/drawing/2014/main" id="{12C57965-0B10-47C2-9E84-B17731A01234}"/>
                  </a:ext>
                </a:extLst>
              </p:cNvPr>
              <p:cNvSpPr/>
              <p:nvPr/>
            </p:nvSpPr>
            <p:spPr>
              <a:xfrm>
                <a:off x="8902146" y="3129065"/>
                <a:ext cx="1635790" cy="1635790"/>
              </a:xfrm>
              <a:prstGeom prst="ellipse">
                <a:avLst/>
              </a:prstGeom>
              <a:solidFill>
                <a:srgbClr val="508CF8"/>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a:r>
                  <a:rPr kumimoji="0" lang="zh-CN" altLang="en-US" sz="4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查</a:t>
                </a: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8" name="椭圆 7">
                <a:extLst>
                  <a:ext uri="{FF2B5EF4-FFF2-40B4-BE49-F238E27FC236}">
                    <a16:creationId xmlns:a16="http://schemas.microsoft.com/office/drawing/2014/main" id="{A5DDE3C9-5712-37B7-5843-C7221095C3AD}"/>
                  </a:ext>
                </a:extLst>
              </p:cNvPr>
              <p:cNvSpPr/>
              <p:nvPr/>
            </p:nvSpPr>
            <p:spPr>
              <a:xfrm>
                <a:off x="21046532" y="3132153"/>
                <a:ext cx="1635790" cy="1635790"/>
              </a:xfrm>
              <a:prstGeom prst="ellipse">
                <a:avLst/>
              </a:prstGeom>
              <a:solidFill>
                <a:srgbClr val="5AC7D2"/>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改</a:t>
                </a:r>
              </a:p>
            </p:txBody>
          </p:sp>
          <p:sp>
            <p:nvSpPr>
              <p:cNvPr id="20" name="椭圆 19">
                <a:extLst>
                  <a:ext uri="{FF2B5EF4-FFF2-40B4-BE49-F238E27FC236}">
                    <a16:creationId xmlns:a16="http://schemas.microsoft.com/office/drawing/2014/main" id="{A8885612-4C46-EB1D-03C0-6E73A2ABF137}"/>
                  </a:ext>
                </a:extLst>
              </p:cNvPr>
              <p:cNvSpPr/>
              <p:nvPr/>
            </p:nvSpPr>
            <p:spPr>
              <a:xfrm>
                <a:off x="21863952" y="5888817"/>
                <a:ext cx="1635790" cy="1635790"/>
              </a:xfrm>
              <a:prstGeom prst="ellipse">
                <a:avLst/>
              </a:prstGeom>
              <a:solidFill>
                <a:srgbClr val="91E1DB"/>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480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删</a:t>
                </a:r>
                <a:endParaRPr kumimoji="0" lang="zh-CN" altLang="en-US" sz="4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grpSp>
        <p:nvGrpSpPr>
          <p:cNvPr id="15" name="组合 14">
            <a:extLst>
              <a:ext uri="{FF2B5EF4-FFF2-40B4-BE49-F238E27FC236}">
                <a16:creationId xmlns:a16="http://schemas.microsoft.com/office/drawing/2014/main" id="{E3DB884A-9CAD-B842-CC57-0CA265C52E32}"/>
              </a:ext>
            </a:extLst>
          </p:cNvPr>
          <p:cNvGrpSpPr/>
          <p:nvPr/>
        </p:nvGrpSpPr>
        <p:grpSpPr>
          <a:xfrm>
            <a:off x="6282383" y="897299"/>
            <a:ext cx="18101617" cy="6237142"/>
            <a:chOff x="6299635" y="5673965"/>
            <a:chExt cx="18101617" cy="6237142"/>
          </a:xfrm>
        </p:grpSpPr>
        <p:pic>
          <p:nvPicPr>
            <p:cNvPr id="6" name="图片 5">
              <a:extLst>
                <a:ext uri="{FF2B5EF4-FFF2-40B4-BE49-F238E27FC236}">
                  <a16:creationId xmlns:a16="http://schemas.microsoft.com/office/drawing/2014/main" id="{586320EE-A7ED-4E57-A618-A229A91C3888}"/>
                </a:ext>
              </a:extLst>
            </p:cNvPr>
            <p:cNvPicPr>
              <a:picLocks noChangeAspect="1"/>
            </p:cNvPicPr>
            <p:nvPr/>
          </p:nvPicPr>
          <p:blipFill>
            <a:blip r:embed="rId4"/>
            <a:stretch>
              <a:fillRect/>
            </a:stretch>
          </p:blipFill>
          <p:spPr>
            <a:xfrm>
              <a:off x="6299635" y="7318957"/>
              <a:ext cx="6840813" cy="4592150"/>
            </a:xfrm>
            <a:prstGeom prst="rect">
              <a:avLst/>
            </a:prstGeom>
          </p:spPr>
        </p:pic>
        <p:sp>
          <p:nvSpPr>
            <p:cNvPr id="7" name="椭圆 6">
              <a:extLst>
                <a:ext uri="{FF2B5EF4-FFF2-40B4-BE49-F238E27FC236}">
                  <a16:creationId xmlns:a16="http://schemas.microsoft.com/office/drawing/2014/main" id="{7F7DBB97-59A1-CC17-DFF9-6C6A95AAD1FE}"/>
                </a:ext>
              </a:extLst>
            </p:cNvPr>
            <p:cNvSpPr/>
            <p:nvPr/>
          </p:nvSpPr>
          <p:spPr>
            <a:xfrm>
              <a:off x="8902146" y="7143805"/>
              <a:ext cx="1635790" cy="1635790"/>
            </a:xfrm>
            <a:prstGeom prst="ellipse">
              <a:avLst/>
            </a:prstGeom>
            <a:solidFill>
              <a:srgbClr val="3A5CB0"/>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增</a:t>
              </a:r>
            </a:p>
          </p:txBody>
        </p:sp>
        <p:pic>
          <p:nvPicPr>
            <p:cNvPr id="23" name="图片 22">
              <a:extLst>
                <a:ext uri="{FF2B5EF4-FFF2-40B4-BE49-F238E27FC236}">
                  <a16:creationId xmlns:a16="http://schemas.microsoft.com/office/drawing/2014/main" id="{B2520C81-7072-A163-7833-90A690F8B7BF}"/>
                </a:ext>
              </a:extLst>
            </p:cNvPr>
            <p:cNvPicPr>
              <a:picLocks noChangeAspect="1"/>
            </p:cNvPicPr>
            <p:nvPr/>
          </p:nvPicPr>
          <p:blipFill rotWithShape="1">
            <a:blip r:embed="rId5"/>
            <a:srcRect r="33860"/>
            <a:stretch/>
          </p:blipFill>
          <p:spPr>
            <a:xfrm>
              <a:off x="13157700" y="5673965"/>
              <a:ext cx="11243552" cy="5554502"/>
            </a:xfrm>
            <a:prstGeom prst="rect">
              <a:avLst/>
            </a:prstGeom>
          </p:spPr>
        </p:pic>
      </p:grpSp>
      <p:sp>
        <p:nvSpPr>
          <p:cNvPr id="9" name="文本框 8">
            <a:extLst>
              <a:ext uri="{FF2B5EF4-FFF2-40B4-BE49-F238E27FC236}">
                <a16:creationId xmlns:a16="http://schemas.microsoft.com/office/drawing/2014/main" id="{3368B983-1854-A4C9-588C-73ED364F0827}"/>
              </a:ext>
            </a:extLst>
          </p:cNvPr>
          <p:cNvSpPr txBox="1"/>
          <p:nvPr/>
        </p:nvSpPr>
        <p:spPr>
          <a:xfrm>
            <a:off x="907139" y="4487945"/>
            <a:ext cx="4805803" cy="4578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indent="-457200" algn="l">
              <a:lnSpc>
                <a:spcPct val="150000"/>
              </a:lnSpc>
              <a:spcBef>
                <a:spcPts val="500"/>
              </a:spcBef>
              <a:buFont typeface="+mj-lt"/>
              <a:buAutoNum type="arabicPeriod"/>
            </a:pPr>
            <a:r>
              <a:rPr lang="zh-CN" altLang="en-US" sz="3600" b="1" dirty="0">
                <a:solidFill>
                  <a:schemeClr val="bg2">
                    <a:lumMod val="90000"/>
                  </a:schemeClr>
                </a:solidFill>
              </a:rPr>
              <a:t>热榜内容自动入库</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75000"/>
                  </a:schemeClr>
                </a:solidFill>
              </a:rPr>
              <a:t>临时信源库</a:t>
            </a:r>
            <a:endParaRPr lang="en-US" altLang="zh-CN" sz="3600" b="1" dirty="0">
              <a:solidFill>
                <a:schemeClr val="accent5">
                  <a:lumMod val="75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75000"/>
                  </a:schemeClr>
                </a:solidFill>
              </a:rPr>
              <a:t>多次进审非虚假提示</a:t>
            </a:r>
            <a:endParaRPr lang="en-US" altLang="zh-CN" sz="3600" b="1" dirty="0">
              <a:solidFill>
                <a:schemeClr val="accent5">
                  <a:lumMod val="75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订阅信源消费</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检索服务</a:t>
            </a:r>
            <a:endParaRPr lang="en-US" altLang="zh-CN" sz="3600" b="1" dirty="0">
              <a:solidFill>
                <a:schemeClr val="bg2">
                  <a:lumMod val="90000"/>
                </a:schemeClr>
              </a:solidFill>
            </a:endParaRPr>
          </a:p>
        </p:txBody>
      </p:sp>
      <p:cxnSp>
        <p:nvCxnSpPr>
          <p:cNvPr id="12" name="直线连接符 11">
            <a:extLst>
              <a:ext uri="{FF2B5EF4-FFF2-40B4-BE49-F238E27FC236}">
                <a16:creationId xmlns:a16="http://schemas.microsoft.com/office/drawing/2014/main" id="{D2CB7E7C-F562-A7CD-0443-0D9BEFCD63B6}"/>
              </a:ext>
            </a:extLst>
          </p:cNvPr>
          <p:cNvCxnSpPr>
            <a:cxnSpLocks/>
            <a:endCxn id="13" idx="0"/>
          </p:cNvCxnSpPr>
          <p:nvPr/>
        </p:nvCxnSpPr>
        <p:spPr>
          <a:xfrm>
            <a:off x="3224545" y="2120527"/>
            <a:ext cx="0" cy="2547900"/>
          </a:xfrm>
          <a:prstGeom prst="line">
            <a:avLst/>
          </a:prstGeom>
          <a:noFill/>
          <a:ln w="38100" cap="flat">
            <a:solidFill>
              <a:srgbClr val="000000"/>
            </a:solidFill>
            <a:prstDash val="lgDash"/>
            <a:miter lim="400000"/>
          </a:ln>
        </p:spPr>
        <p:style>
          <a:lnRef idx="0">
            <a:scrgbClr r="0" g="0" b="0"/>
          </a:lnRef>
          <a:fillRef idx="0">
            <a:scrgbClr r="0" g="0" b="0"/>
          </a:fillRef>
          <a:effectRef idx="0">
            <a:scrgbClr r="0" g="0" b="0"/>
          </a:effectRef>
          <a:fontRef idx="none"/>
        </p:style>
      </p:cxnSp>
      <p:sp>
        <p:nvSpPr>
          <p:cNvPr id="13" name="矩形 12">
            <a:extLst>
              <a:ext uri="{FF2B5EF4-FFF2-40B4-BE49-F238E27FC236}">
                <a16:creationId xmlns:a16="http://schemas.microsoft.com/office/drawing/2014/main" id="{03857B05-0235-CA8C-60D7-689357E0AB2A}"/>
              </a:ext>
            </a:extLst>
          </p:cNvPr>
          <p:cNvSpPr/>
          <p:nvPr/>
        </p:nvSpPr>
        <p:spPr>
          <a:xfrm>
            <a:off x="666402" y="4668427"/>
            <a:ext cx="5116286" cy="4379145"/>
          </a:xfrm>
          <a:prstGeom prst="rect">
            <a:avLst/>
          </a:prstGeom>
          <a:noFill/>
          <a:ln w="38100" cap="flat">
            <a:solidFill>
              <a:srgbClr val="353535"/>
            </a:solidFill>
            <a:prstDash val="lg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 name="矩形 21">
            <a:extLst>
              <a:ext uri="{FF2B5EF4-FFF2-40B4-BE49-F238E27FC236}">
                <a16:creationId xmlns:a16="http://schemas.microsoft.com/office/drawing/2014/main" id="{6F55F20F-C176-DA24-CA98-D92E33EE361B}"/>
              </a:ext>
            </a:extLst>
          </p:cNvPr>
          <p:cNvSpPr/>
          <p:nvPr/>
        </p:nvSpPr>
        <p:spPr>
          <a:xfrm>
            <a:off x="13123196" y="-469557"/>
            <a:ext cx="11763312" cy="7327556"/>
          </a:xfrm>
          <a:prstGeom prst="rect">
            <a:avLst/>
          </a:prstGeom>
          <a:noFill/>
          <a:ln w="38100" cap="flat">
            <a:solidFill>
              <a:srgbClr val="1B4FA6"/>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extLst>
      <p:ext uri="{BB962C8B-B14F-4D97-AF65-F5344CB8AC3E}">
        <p14:creationId xmlns:p14="http://schemas.microsoft.com/office/powerpoint/2010/main" val="60088244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r="1745" b="1474"/>
          <a:stretch>
            <a:fillRect/>
          </a:stretch>
        </p:blipFill>
        <p:spPr>
          <a:xfrm>
            <a:off x="6665921" y="8121"/>
            <a:ext cx="17716149" cy="13686108"/>
          </a:xfrm>
          <a:prstGeom prst="rect">
            <a:avLst/>
          </a:prstGeom>
        </p:spPr>
      </p:pic>
      <p:sp>
        <p:nvSpPr>
          <p:cNvPr id="27" name="任意形状 26">
            <a:extLst>
              <a:ext uri="{FF2B5EF4-FFF2-40B4-BE49-F238E27FC236}">
                <a16:creationId xmlns:a16="http://schemas.microsoft.com/office/drawing/2014/main" id="{975DCC8F-EBA5-0E8C-5614-3FD48927A4A5}"/>
              </a:ext>
            </a:extLst>
          </p:cNvPr>
          <p:cNvSpPr/>
          <p:nvPr/>
        </p:nvSpPr>
        <p:spPr>
          <a:xfrm>
            <a:off x="6361889" y="21771"/>
            <a:ext cx="18022111" cy="13716000"/>
          </a:xfrm>
          <a:custGeom>
            <a:avLst/>
            <a:gdLst>
              <a:gd name="connsiteX0" fmla="*/ 15246827 w 18022111"/>
              <a:gd name="connsiteY0" fmla="*/ 248653 h 13716000"/>
              <a:gd name="connsiteX1" fmla="*/ 15246827 w 18022111"/>
              <a:gd name="connsiteY1" fmla="*/ 249382 h 13716000"/>
              <a:gd name="connsiteX2" fmla="*/ 14814783 w 18022111"/>
              <a:gd name="connsiteY2" fmla="*/ 249382 h 13716000"/>
              <a:gd name="connsiteX3" fmla="*/ 14814783 w 18022111"/>
              <a:gd name="connsiteY3" fmla="*/ 2286000 h 13716000"/>
              <a:gd name="connsiteX4" fmla="*/ 15251203 w 18022111"/>
              <a:gd name="connsiteY4" fmla="*/ 2286000 h 13716000"/>
              <a:gd name="connsiteX5" fmla="*/ 15251203 w 18022111"/>
              <a:gd name="connsiteY5" fmla="*/ 2286783 h 13716000"/>
              <a:gd name="connsiteX6" fmla="*/ 13069111 w 18022111"/>
              <a:gd name="connsiteY6" fmla="*/ 2286783 h 13716000"/>
              <a:gd name="connsiteX7" fmla="*/ 13069111 w 18022111"/>
              <a:gd name="connsiteY7" fmla="*/ 4260273 h 13716000"/>
              <a:gd name="connsiteX8" fmla="*/ 9910275 w 18022111"/>
              <a:gd name="connsiteY8" fmla="*/ 4260273 h 13716000"/>
              <a:gd name="connsiteX9" fmla="*/ 9910275 w 18022111"/>
              <a:gd name="connsiteY9" fmla="*/ 7897091 h 13716000"/>
              <a:gd name="connsiteX10" fmla="*/ 11709543 w 18022111"/>
              <a:gd name="connsiteY10" fmla="*/ 7897091 h 13716000"/>
              <a:gd name="connsiteX11" fmla="*/ 11709543 w 18022111"/>
              <a:gd name="connsiteY11" fmla="*/ 9914021 h 13716000"/>
              <a:gd name="connsiteX12" fmla="*/ 12655551 w 18022111"/>
              <a:gd name="connsiteY12" fmla="*/ 9914021 h 13716000"/>
              <a:gd name="connsiteX13" fmla="*/ 12655551 w 18022111"/>
              <a:gd name="connsiteY13" fmla="*/ 12154270 h 13716000"/>
              <a:gd name="connsiteX14" fmla="*/ 11795483 w 18022111"/>
              <a:gd name="connsiteY14" fmla="*/ 12154270 h 13716000"/>
              <a:gd name="connsiteX15" fmla="*/ 11795483 w 18022111"/>
              <a:gd name="connsiteY15" fmla="*/ 12453354 h 13716000"/>
              <a:gd name="connsiteX16" fmla="*/ 10859311 w 18022111"/>
              <a:gd name="connsiteY16" fmla="*/ 12453354 h 13716000"/>
              <a:gd name="connsiteX17" fmla="*/ 10859311 w 18022111"/>
              <a:gd name="connsiteY17" fmla="*/ 12154270 h 13716000"/>
              <a:gd name="connsiteX18" fmla="*/ 10442751 w 18022111"/>
              <a:gd name="connsiteY18" fmla="*/ 12154270 h 13716000"/>
              <a:gd name="connsiteX19" fmla="*/ 10442751 w 18022111"/>
              <a:gd name="connsiteY19" fmla="*/ 13619747 h 13716000"/>
              <a:gd name="connsiteX20" fmla="*/ 12655551 w 18022111"/>
              <a:gd name="connsiteY20" fmla="*/ 13619747 h 13716000"/>
              <a:gd name="connsiteX21" fmla="*/ 12655551 w 18022111"/>
              <a:gd name="connsiteY21" fmla="*/ 13619748 h 13716000"/>
              <a:gd name="connsiteX22" fmla="*/ 17773459 w 18022111"/>
              <a:gd name="connsiteY22" fmla="*/ 13619748 h 13716000"/>
              <a:gd name="connsiteX23" fmla="*/ 17773459 w 18022111"/>
              <a:gd name="connsiteY23" fmla="*/ 9914021 h 13716000"/>
              <a:gd name="connsiteX24" fmla="*/ 17773459 w 18022111"/>
              <a:gd name="connsiteY24" fmla="*/ 9817768 h 13716000"/>
              <a:gd name="connsiteX25" fmla="*/ 17773459 w 18022111"/>
              <a:gd name="connsiteY25" fmla="*/ 7892717 h 13716000"/>
              <a:gd name="connsiteX26" fmla="*/ 17773459 w 18022111"/>
              <a:gd name="connsiteY26" fmla="*/ 1612233 h 13716000"/>
              <a:gd name="connsiteX27" fmla="*/ 16892967 w 18022111"/>
              <a:gd name="connsiteY27" fmla="*/ 1612233 h 13716000"/>
              <a:gd name="connsiteX28" fmla="*/ 16892967 w 18022111"/>
              <a:gd name="connsiteY28" fmla="*/ 1612232 h 13716000"/>
              <a:gd name="connsiteX29" fmla="*/ 17773459 w 18022111"/>
              <a:gd name="connsiteY29" fmla="*/ 1612232 h 13716000"/>
              <a:gd name="connsiteX30" fmla="*/ 17773459 w 18022111"/>
              <a:gd name="connsiteY30" fmla="*/ 248653 h 13716000"/>
              <a:gd name="connsiteX31" fmla="*/ 0 w 18022111"/>
              <a:gd name="connsiteY31" fmla="*/ 0 h 13716000"/>
              <a:gd name="connsiteX32" fmla="*/ 18022111 w 18022111"/>
              <a:gd name="connsiteY32" fmla="*/ 0 h 13716000"/>
              <a:gd name="connsiteX33" fmla="*/ 18022111 w 18022111"/>
              <a:gd name="connsiteY33" fmla="*/ 13716000 h 13716000"/>
              <a:gd name="connsiteX34" fmla="*/ 0 w 18022111"/>
              <a:gd name="connsiteY34"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022111" h="13716000">
                <a:moveTo>
                  <a:pt x="15246827" y="248653"/>
                </a:moveTo>
                <a:lnTo>
                  <a:pt x="15246827" y="249382"/>
                </a:lnTo>
                <a:lnTo>
                  <a:pt x="14814783" y="249382"/>
                </a:lnTo>
                <a:lnTo>
                  <a:pt x="14814783" y="2286000"/>
                </a:lnTo>
                <a:lnTo>
                  <a:pt x="15251203" y="2286000"/>
                </a:lnTo>
                <a:lnTo>
                  <a:pt x="15251203" y="2286783"/>
                </a:lnTo>
                <a:lnTo>
                  <a:pt x="13069111" y="2286783"/>
                </a:lnTo>
                <a:lnTo>
                  <a:pt x="13069111" y="4260273"/>
                </a:lnTo>
                <a:lnTo>
                  <a:pt x="9910275" y="4260273"/>
                </a:lnTo>
                <a:lnTo>
                  <a:pt x="9910275" y="7897091"/>
                </a:lnTo>
                <a:lnTo>
                  <a:pt x="11709543" y="7897091"/>
                </a:lnTo>
                <a:lnTo>
                  <a:pt x="11709543" y="9914021"/>
                </a:lnTo>
                <a:lnTo>
                  <a:pt x="12655551" y="9914021"/>
                </a:lnTo>
                <a:lnTo>
                  <a:pt x="12655551" y="12154270"/>
                </a:lnTo>
                <a:lnTo>
                  <a:pt x="11795483" y="12154270"/>
                </a:lnTo>
                <a:lnTo>
                  <a:pt x="11795483" y="12453354"/>
                </a:lnTo>
                <a:lnTo>
                  <a:pt x="10859311" y="12453354"/>
                </a:lnTo>
                <a:lnTo>
                  <a:pt x="10859311" y="12154270"/>
                </a:lnTo>
                <a:lnTo>
                  <a:pt x="10442751" y="12154270"/>
                </a:lnTo>
                <a:lnTo>
                  <a:pt x="10442751" y="13619747"/>
                </a:lnTo>
                <a:lnTo>
                  <a:pt x="12655551" y="13619747"/>
                </a:lnTo>
                <a:lnTo>
                  <a:pt x="12655551" y="13619748"/>
                </a:lnTo>
                <a:lnTo>
                  <a:pt x="17773459" y="13619748"/>
                </a:lnTo>
                <a:lnTo>
                  <a:pt x="17773459" y="9914021"/>
                </a:lnTo>
                <a:lnTo>
                  <a:pt x="17773459" y="9817768"/>
                </a:lnTo>
                <a:lnTo>
                  <a:pt x="17773459" y="7892717"/>
                </a:lnTo>
                <a:lnTo>
                  <a:pt x="17773459" y="1612233"/>
                </a:lnTo>
                <a:lnTo>
                  <a:pt x="16892967" y="1612233"/>
                </a:lnTo>
                <a:lnTo>
                  <a:pt x="16892967" y="1612232"/>
                </a:lnTo>
                <a:lnTo>
                  <a:pt x="17773459" y="1612232"/>
                </a:lnTo>
                <a:lnTo>
                  <a:pt x="17773459" y="248653"/>
                </a:lnTo>
                <a:close/>
                <a:moveTo>
                  <a:pt x="0" y="0"/>
                </a:moveTo>
                <a:lnTo>
                  <a:pt x="18022111" y="0"/>
                </a:lnTo>
                <a:lnTo>
                  <a:pt x="18022111" y="13716000"/>
                </a:lnTo>
                <a:lnTo>
                  <a:pt x="0" y="13716000"/>
                </a:lnTo>
                <a:close/>
              </a:path>
            </a:pathLst>
          </a:custGeom>
          <a:solidFill>
            <a:srgbClr val="FFFFFF">
              <a:alpha val="96078"/>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1" name="Xxxxxxxxxx"/>
          <p:cNvSpPr txBox="1">
            <a:spLocks noGrp="1"/>
          </p:cNvSpPr>
          <p:nvPr>
            <p:ph type="body" idx="21"/>
          </p:nvPr>
        </p:nvSpPr>
        <p:spPr>
          <a:xfrm>
            <a:off x="916132" y="1262646"/>
            <a:ext cx="5654790" cy="857881"/>
          </a:xfrm>
          <a:prstGeom prst="rect">
            <a:avLst/>
          </a:prstGeom>
        </p:spPr>
        <p:txBody>
          <a:bodyPr/>
          <a:lstStyle/>
          <a:p>
            <a:pPr algn="l"/>
            <a:r>
              <a:rPr lang="zh-CN" altLang="en-US" sz="6000" b="1" dirty="0">
                <a:solidFill>
                  <a:schemeClr val="bg2">
                    <a:lumMod val="10000"/>
                  </a:schemeClr>
                </a:solidFill>
                <a:effectLst/>
              </a:rPr>
              <a:t>信源库系统搭建</a:t>
            </a:r>
            <a:endParaRPr lang="en-US" altLang="zh-CN" sz="6000" b="1" dirty="0">
              <a:solidFill>
                <a:schemeClr val="bg2">
                  <a:lumMod val="10000"/>
                </a:schemeClr>
              </a:solidFill>
              <a:effectLst/>
            </a:endParaRPr>
          </a:p>
        </p:txBody>
      </p:sp>
      <p:grpSp>
        <p:nvGrpSpPr>
          <p:cNvPr id="29" name="组合 28">
            <a:extLst>
              <a:ext uri="{FF2B5EF4-FFF2-40B4-BE49-F238E27FC236}">
                <a16:creationId xmlns:a16="http://schemas.microsoft.com/office/drawing/2014/main" id="{ADE6E49F-F56D-D165-4D3D-72D860173E7B}"/>
              </a:ext>
            </a:extLst>
          </p:cNvPr>
          <p:cNvGrpSpPr/>
          <p:nvPr/>
        </p:nvGrpSpPr>
        <p:grpSpPr>
          <a:xfrm>
            <a:off x="7154048" y="2377997"/>
            <a:ext cx="8544917" cy="6632643"/>
            <a:chOff x="8068448" y="2247369"/>
            <a:chExt cx="8544917" cy="6632643"/>
          </a:xfrm>
        </p:grpSpPr>
        <p:pic>
          <p:nvPicPr>
            <p:cNvPr id="16" name="图片 15">
              <a:extLst>
                <a:ext uri="{FF2B5EF4-FFF2-40B4-BE49-F238E27FC236}">
                  <a16:creationId xmlns:a16="http://schemas.microsoft.com/office/drawing/2014/main" id="{712013C8-5400-27C4-1AE8-3B891CE644C1}"/>
                </a:ext>
              </a:extLst>
            </p:cNvPr>
            <p:cNvPicPr>
              <a:picLocks noChangeAspect="1"/>
            </p:cNvPicPr>
            <p:nvPr/>
          </p:nvPicPr>
          <p:blipFill rotWithShape="1">
            <a:blip r:embed="rId4"/>
            <a:srcRect r="46851"/>
            <a:stretch/>
          </p:blipFill>
          <p:spPr>
            <a:xfrm>
              <a:off x="8068448" y="3664190"/>
              <a:ext cx="8544917" cy="4889371"/>
            </a:xfrm>
            <a:prstGeom prst="rect">
              <a:avLst/>
            </a:prstGeom>
          </p:spPr>
        </p:pic>
        <p:cxnSp>
          <p:nvCxnSpPr>
            <p:cNvPr id="19" name="直线连接符 18">
              <a:extLst>
                <a:ext uri="{FF2B5EF4-FFF2-40B4-BE49-F238E27FC236}">
                  <a16:creationId xmlns:a16="http://schemas.microsoft.com/office/drawing/2014/main" id="{93598BFD-9B02-618D-9F52-178344AB2A0B}"/>
                </a:ext>
              </a:extLst>
            </p:cNvPr>
            <p:cNvCxnSpPr>
              <a:cxnSpLocks/>
            </p:cNvCxnSpPr>
            <p:nvPr/>
          </p:nvCxnSpPr>
          <p:spPr>
            <a:xfrm>
              <a:off x="10786584" y="3664190"/>
              <a:ext cx="0" cy="5215822"/>
            </a:xfrm>
            <a:prstGeom prst="line">
              <a:avLst/>
            </a:prstGeom>
            <a:ln>
              <a:solidFill>
                <a:srgbClr val="FF0000"/>
              </a:solidFill>
              <a:prstDash val="dash"/>
            </a:ln>
          </p:spPr>
          <p:style>
            <a:lnRef idx="3">
              <a:schemeClr val="accent5"/>
            </a:lnRef>
            <a:fillRef idx="0">
              <a:schemeClr val="accent5"/>
            </a:fillRef>
            <a:effectRef idx="2">
              <a:schemeClr val="accent5"/>
            </a:effectRef>
            <a:fontRef idx="minor">
              <a:schemeClr val="tx1"/>
            </a:fontRef>
          </p:style>
        </p:cxnSp>
        <p:sp>
          <p:nvSpPr>
            <p:cNvPr id="26" name="文本框 25">
              <a:extLst>
                <a:ext uri="{FF2B5EF4-FFF2-40B4-BE49-F238E27FC236}">
                  <a16:creationId xmlns:a16="http://schemas.microsoft.com/office/drawing/2014/main" id="{D3062B9E-54AB-06A0-5B7C-F16F3009D108}"/>
                </a:ext>
              </a:extLst>
            </p:cNvPr>
            <p:cNvSpPr txBox="1"/>
            <p:nvPr/>
          </p:nvSpPr>
          <p:spPr>
            <a:xfrm>
              <a:off x="9391651" y="2864480"/>
              <a:ext cx="4951361"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000" dirty="0">
                  <a:solidFill>
                    <a:schemeClr val="bg2">
                      <a:lumMod val="10000"/>
                    </a:schemeClr>
                  </a:solidFill>
                  <a:latin typeface="KaiTi" panose="02010609060101010101" pitchFamily="49" charset="-122"/>
                  <a:ea typeface="KaiTi" panose="02010609060101010101" pitchFamily="49" charset="-122"/>
                </a:rPr>
                <a:t>“</a:t>
              </a:r>
              <a:r>
                <a:rPr lang="en-US" altLang="zh-CN" sz="4000" dirty="0" err="1">
                  <a:solidFill>
                    <a:schemeClr val="bg2">
                      <a:lumMod val="10000"/>
                    </a:schemeClr>
                  </a:solidFill>
                  <a:latin typeface="KaiTi" panose="02010609060101010101" pitchFamily="49" charset="-122"/>
                  <a:ea typeface="KaiTi" panose="02010609060101010101" pitchFamily="49" charset="-122"/>
                </a:rPr>
                <a:t>CoCo</a:t>
              </a:r>
              <a:r>
                <a:rPr lang="zh-CN" altLang="en-US" sz="4000" dirty="0">
                  <a:solidFill>
                    <a:schemeClr val="bg2">
                      <a:lumMod val="10000"/>
                    </a:schemeClr>
                  </a:solidFill>
                  <a:latin typeface="KaiTi" panose="02010609060101010101" pitchFamily="49" charset="-122"/>
                  <a:ea typeface="KaiTi" panose="02010609060101010101" pitchFamily="49" charset="-122"/>
                </a:rPr>
                <a:t>李玟去世”</a:t>
              </a:r>
              <a:endParaRPr lang="en-US" altLang="zh-CN" sz="4000" dirty="0">
                <a:solidFill>
                  <a:schemeClr val="bg2">
                    <a:lumMod val="10000"/>
                  </a:schemeClr>
                </a:solidFill>
                <a:latin typeface="KaiTi" panose="02010609060101010101" pitchFamily="49" charset="-122"/>
                <a:ea typeface="KaiTi" panose="02010609060101010101" pitchFamily="49" charset="-122"/>
              </a:endParaRPr>
            </a:p>
          </p:txBody>
        </p:sp>
        <p:pic>
          <p:nvPicPr>
            <p:cNvPr id="28" name="图片 27">
              <a:extLst>
                <a:ext uri="{FF2B5EF4-FFF2-40B4-BE49-F238E27FC236}">
                  <a16:creationId xmlns:a16="http://schemas.microsoft.com/office/drawing/2014/main" id="{BA02C649-AEEF-BE13-1131-D14702847D46}"/>
                </a:ext>
              </a:extLst>
            </p:cNvPr>
            <p:cNvPicPr>
              <a:picLocks noChangeAspect="1"/>
            </p:cNvPicPr>
            <p:nvPr/>
          </p:nvPicPr>
          <p:blipFill rotWithShape="1">
            <a:blip r:embed="rId4"/>
            <a:srcRect l="88940" t="33692" b="26377"/>
            <a:stretch/>
          </p:blipFill>
          <p:spPr>
            <a:xfrm>
              <a:off x="14835244" y="2247369"/>
              <a:ext cx="1778121" cy="1952369"/>
            </a:xfrm>
            <a:prstGeom prst="rect">
              <a:avLst/>
            </a:prstGeom>
          </p:spPr>
        </p:pic>
      </p:grpSp>
      <p:sp>
        <p:nvSpPr>
          <p:cNvPr id="31" name="文本框 30">
            <a:extLst>
              <a:ext uri="{FF2B5EF4-FFF2-40B4-BE49-F238E27FC236}">
                <a16:creationId xmlns:a16="http://schemas.microsoft.com/office/drawing/2014/main" id="{305DF136-D4FB-4976-DDAD-56A770863341}"/>
              </a:ext>
            </a:extLst>
          </p:cNvPr>
          <p:cNvSpPr txBox="1"/>
          <p:nvPr/>
        </p:nvSpPr>
        <p:spPr>
          <a:xfrm>
            <a:off x="9083482" y="11560047"/>
            <a:ext cx="4686043" cy="646331"/>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3600" b="1" dirty="0">
                <a:solidFill>
                  <a:srgbClr val="353535"/>
                </a:solidFill>
                <a:effectLst/>
              </a:rPr>
              <a:t>短时间大量进审提示</a:t>
            </a:r>
            <a:endParaRPr lang="zh-CN" altLang="en-US" sz="3600" dirty="0">
              <a:solidFill>
                <a:srgbClr val="353535"/>
              </a:solidFill>
            </a:endParaRPr>
          </a:p>
        </p:txBody>
      </p:sp>
      <p:sp>
        <p:nvSpPr>
          <p:cNvPr id="32" name="文本框 31">
            <a:extLst>
              <a:ext uri="{FF2B5EF4-FFF2-40B4-BE49-F238E27FC236}">
                <a16:creationId xmlns:a16="http://schemas.microsoft.com/office/drawing/2014/main" id="{8E82A7FC-206D-7F3F-B0D3-110B499EBFC2}"/>
              </a:ext>
            </a:extLst>
          </p:cNvPr>
          <p:cNvSpPr txBox="1"/>
          <p:nvPr/>
        </p:nvSpPr>
        <p:spPr>
          <a:xfrm>
            <a:off x="8662502" y="9240756"/>
            <a:ext cx="5528007" cy="120032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3600" b="1" dirty="0">
                <a:solidFill>
                  <a:srgbClr val="353535"/>
                </a:solidFill>
                <a:effectLst/>
              </a:rPr>
              <a:t>高热事件，从进审到多条不打压仍有较长时间间隔</a:t>
            </a:r>
            <a:endParaRPr lang="zh-CN" altLang="en-US" sz="3600" dirty="0">
              <a:solidFill>
                <a:srgbClr val="353535"/>
              </a:solidFill>
            </a:endParaRPr>
          </a:p>
        </p:txBody>
      </p:sp>
      <p:sp>
        <p:nvSpPr>
          <p:cNvPr id="4" name="下箭头 3">
            <a:extLst>
              <a:ext uri="{FF2B5EF4-FFF2-40B4-BE49-F238E27FC236}">
                <a16:creationId xmlns:a16="http://schemas.microsoft.com/office/drawing/2014/main" id="{E5A38284-73D4-C999-740E-53747AEFF3BE}"/>
              </a:ext>
            </a:extLst>
          </p:cNvPr>
          <p:cNvSpPr/>
          <p:nvPr/>
        </p:nvSpPr>
        <p:spPr>
          <a:xfrm>
            <a:off x="11154656" y="10664019"/>
            <a:ext cx="543697" cy="667265"/>
          </a:xfrm>
          <a:prstGeom prst="downArrow">
            <a:avLst/>
          </a:prstGeom>
          <a:noFill/>
          <a:ln w="38100" cap="flat">
            <a:solidFill>
              <a:srgbClr val="629AE9"/>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文本框 5">
            <a:extLst>
              <a:ext uri="{FF2B5EF4-FFF2-40B4-BE49-F238E27FC236}">
                <a16:creationId xmlns:a16="http://schemas.microsoft.com/office/drawing/2014/main" id="{56E667BE-DBB9-010C-3E52-3BB925514B45}"/>
              </a:ext>
            </a:extLst>
          </p:cNvPr>
          <p:cNvSpPr txBox="1"/>
          <p:nvPr/>
        </p:nvSpPr>
        <p:spPr>
          <a:xfrm>
            <a:off x="907139" y="4487945"/>
            <a:ext cx="4805803" cy="4578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indent="-457200" algn="l">
              <a:lnSpc>
                <a:spcPct val="150000"/>
              </a:lnSpc>
              <a:spcBef>
                <a:spcPts val="500"/>
              </a:spcBef>
              <a:buFont typeface="+mj-lt"/>
              <a:buAutoNum type="arabicPeriod"/>
            </a:pPr>
            <a:r>
              <a:rPr lang="zh-CN" altLang="en-US" sz="3600" b="1" dirty="0">
                <a:solidFill>
                  <a:schemeClr val="bg2">
                    <a:lumMod val="90000"/>
                  </a:schemeClr>
                </a:solidFill>
              </a:rPr>
              <a:t>热榜内容自动入库</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75000"/>
                  </a:schemeClr>
                </a:solidFill>
              </a:rPr>
              <a:t>临时信源库</a:t>
            </a:r>
            <a:endParaRPr lang="en-US" altLang="zh-CN" sz="3600" b="1" dirty="0">
              <a:solidFill>
                <a:schemeClr val="accent5">
                  <a:lumMod val="75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75000"/>
                  </a:schemeClr>
                </a:solidFill>
              </a:rPr>
              <a:t>多次进审非虚假提示</a:t>
            </a:r>
            <a:endParaRPr lang="en-US" altLang="zh-CN" sz="3600" b="1" dirty="0">
              <a:solidFill>
                <a:schemeClr val="accent5">
                  <a:lumMod val="75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订阅信源消费</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检索服务</a:t>
            </a:r>
            <a:endParaRPr lang="en-US" altLang="zh-CN" sz="3600" b="1" dirty="0">
              <a:solidFill>
                <a:schemeClr val="bg2">
                  <a:lumMod val="90000"/>
                </a:schemeClr>
              </a:solidFill>
            </a:endParaRPr>
          </a:p>
        </p:txBody>
      </p:sp>
      <p:cxnSp>
        <p:nvCxnSpPr>
          <p:cNvPr id="7" name="直线连接符 6">
            <a:extLst>
              <a:ext uri="{FF2B5EF4-FFF2-40B4-BE49-F238E27FC236}">
                <a16:creationId xmlns:a16="http://schemas.microsoft.com/office/drawing/2014/main" id="{AC31CA13-6EDB-CEBB-D91E-DC00C63EA96F}"/>
              </a:ext>
            </a:extLst>
          </p:cNvPr>
          <p:cNvCxnSpPr>
            <a:cxnSpLocks/>
            <a:endCxn id="8" idx="0"/>
          </p:cNvCxnSpPr>
          <p:nvPr/>
        </p:nvCxnSpPr>
        <p:spPr>
          <a:xfrm>
            <a:off x="3224545" y="2120527"/>
            <a:ext cx="0" cy="2547900"/>
          </a:xfrm>
          <a:prstGeom prst="line">
            <a:avLst/>
          </a:prstGeom>
          <a:noFill/>
          <a:ln w="38100" cap="flat">
            <a:solidFill>
              <a:srgbClr val="000000"/>
            </a:solidFill>
            <a:prstDash val="lgDash"/>
            <a:miter lim="400000"/>
          </a:ln>
        </p:spPr>
        <p:style>
          <a:lnRef idx="0">
            <a:scrgbClr r="0" g="0" b="0"/>
          </a:lnRef>
          <a:fillRef idx="0">
            <a:scrgbClr r="0" g="0" b="0"/>
          </a:fillRef>
          <a:effectRef idx="0">
            <a:scrgbClr r="0" g="0" b="0"/>
          </a:effectRef>
          <a:fontRef idx="none"/>
        </p:style>
      </p:cxnSp>
      <p:sp>
        <p:nvSpPr>
          <p:cNvPr id="8" name="矩形 7">
            <a:extLst>
              <a:ext uri="{FF2B5EF4-FFF2-40B4-BE49-F238E27FC236}">
                <a16:creationId xmlns:a16="http://schemas.microsoft.com/office/drawing/2014/main" id="{9ACF8402-DB04-E1F3-E8B5-147D96A74145}"/>
              </a:ext>
            </a:extLst>
          </p:cNvPr>
          <p:cNvSpPr/>
          <p:nvPr/>
        </p:nvSpPr>
        <p:spPr>
          <a:xfrm>
            <a:off x="666402" y="4668427"/>
            <a:ext cx="5116286" cy="4379145"/>
          </a:xfrm>
          <a:prstGeom prst="rect">
            <a:avLst/>
          </a:prstGeom>
          <a:noFill/>
          <a:ln w="38100" cap="flat">
            <a:solidFill>
              <a:srgbClr val="353535"/>
            </a:solidFill>
            <a:prstDash val="lg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9" name="直线连接符 8">
            <a:extLst>
              <a:ext uri="{FF2B5EF4-FFF2-40B4-BE49-F238E27FC236}">
                <a16:creationId xmlns:a16="http://schemas.microsoft.com/office/drawing/2014/main" id="{F7DE64CD-015F-78D8-A4C3-7223D4B90354}"/>
              </a:ext>
            </a:extLst>
          </p:cNvPr>
          <p:cNvCxnSpPr>
            <a:cxnSpLocks/>
          </p:cNvCxnSpPr>
          <p:nvPr/>
        </p:nvCxnSpPr>
        <p:spPr>
          <a:xfrm flipH="1">
            <a:off x="6641100" y="9010640"/>
            <a:ext cx="9412423" cy="0"/>
          </a:xfrm>
          <a:prstGeom prst="line">
            <a:avLst/>
          </a:prstGeom>
          <a:noFill/>
          <a:ln w="38100" cap="flat">
            <a:solidFill>
              <a:srgbClr val="FF0000"/>
            </a:solidFill>
            <a:prstDash val="dash"/>
            <a:miter lim="400000"/>
          </a:ln>
        </p:spPr>
        <p:style>
          <a:lnRef idx="0">
            <a:scrgbClr r="0" g="0" b="0"/>
          </a:lnRef>
          <a:fillRef idx="0">
            <a:scrgbClr r="0" g="0" b="0"/>
          </a:fillRef>
          <a:effectRef idx="0">
            <a:scrgbClr r="0" g="0" b="0"/>
          </a:effectRef>
          <a:fontRef idx="none"/>
        </p:style>
      </p:cxnSp>
      <p:sp>
        <p:nvSpPr>
          <p:cNvPr id="14" name="对角圆角矩形 13">
            <a:extLst>
              <a:ext uri="{FF2B5EF4-FFF2-40B4-BE49-F238E27FC236}">
                <a16:creationId xmlns:a16="http://schemas.microsoft.com/office/drawing/2014/main" id="{D527F30B-EF4B-CFB3-14C1-60146B4584B7}"/>
              </a:ext>
            </a:extLst>
          </p:cNvPr>
          <p:cNvSpPr/>
          <p:nvPr/>
        </p:nvSpPr>
        <p:spPr>
          <a:xfrm>
            <a:off x="6570923" y="2134177"/>
            <a:ext cx="9482600" cy="10247294"/>
          </a:xfrm>
          <a:prstGeom prst="round2DiagRect">
            <a:avLst/>
          </a:prstGeom>
          <a:solidFill>
            <a:srgbClr val="000000">
              <a:alpha val="3137"/>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extLst>
      <p:ext uri="{BB962C8B-B14F-4D97-AF65-F5344CB8AC3E}">
        <p14:creationId xmlns:p14="http://schemas.microsoft.com/office/powerpoint/2010/main" val="8834525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3BF7715B-290A-247F-D887-92EB3DD6DB5B}"/>
              </a:ext>
            </a:extLst>
          </p:cNvPr>
          <p:cNvPicPr>
            <a:picLocks noChangeAspect="1"/>
          </p:cNvPicPr>
          <p:nvPr/>
        </p:nvPicPr>
        <p:blipFill>
          <a:blip r:embed="rId3"/>
          <a:stretch>
            <a:fillRect/>
          </a:stretch>
        </p:blipFill>
        <p:spPr>
          <a:xfrm>
            <a:off x="17965013" y="11494894"/>
            <a:ext cx="6418988" cy="2180073"/>
          </a:xfrm>
          <a:prstGeom prst="rect">
            <a:avLst/>
          </a:prstGeom>
        </p:spPr>
      </p:pic>
      <p:sp>
        <p:nvSpPr>
          <p:cNvPr id="51" name="Xxxxxxxxxx"/>
          <p:cNvSpPr txBox="1">
            <a:spLocks noGrp="1"/>
          </p:cNvSpPr>
          <p:nvPr>
            <p:ph type="body" idx="21"/>
          </p:nvPr>
        </p:nvSpPr>
        <p:spPr>
          <a:xfrm>
            <a:off x="916132" y="1262646"/>
            <a:ext cx="5654790" cy="857881"/>
          </a:xfrm>
          <a:prstGeom prst="rect">
            <a:avLst/>
          </a:prstGeom>
        </p:spPr>
        <p:txBody>
          <a:bodyPr/>
          <a:lstStyle/>
          <a:p>
            <a:pPr algn="l"/>
            <a:r>
              <a:rPr lang="zh-CN" altLang="en-US" sz="6000" b="1" dirty="0">
                <a:solidFill>
                  <a:schemeClr val="bg2">
                    <a:lumMod val="10000"/>
                  </a:schemeClr>
                </a:solidFill>
                <a:effectLst/>
              </a:rPr>
              <a:t>信源库系统搭建</a:t>
            </a:r>
            <a:endParaRPr lang="en-US" altLang="zh-CN" sz="6000" b="1" dirty="0">
              <a:solidFill>
                <a:schemeClr val="bg2">
                  <a:lumMod val="10000"/>
                </a:schemeClr>
              </a:solidFill>
              <a:effectLst/>
            </a:endParaRPr>
          </a:p>
        </p:txBody>
      </p:sp>
      <p:sp>
        <p:nvSpPr>
          <p:cNvPr id="10" name="平行四边形 9">
            <a:extLst>
              <a:ext uri="{FF2B5EF4-FFF2-40B4-BE49-F238E27FC236}">
                <a16:creationId xmlns:a16="http://schemas.microsoft.com/office/drawing/2014/main" id="{391F530C-BAB4-E345-DB07-B301A68460C5}"/>
              </a:ext>
            </a:extLst>
          </p:cNvPr>
          <p:cNvSpPr/>
          <p:nvPr/>
        </p:nvSpPr>
        <p:spPr>
          <a:xfrm>
            <a:off x="9774841" y="5389238"/>
            <a:ext cx="3285066" cy="1058294"/>
          </a:xfrm>
          <a:prstGeom prst="parallelogram">
            <a:avLst>
              <a:gd name="adj" fmla="val 45872"/>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抓取数据</a:t>
            </a:r>
            <a:endParaRPr kumimoji="0" lang="zh-CN" altLang="en-US" sz="3200" b="0" i="0" u="none" strike="noStrike" cap="none" spc="0" normalizeH="0" baseline="0" dirty="0">
              <a:ln>
                <a:noFill/>
              </a:ln>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菱形 11">
            <a:extLst>
              <a:ext uri="{FF2B5EF4-FFF2-40B4-BE49-F238E27FC236}">
                <a16:creationId xmlns:a16="http://schemas.microsoft.com/office/drawing/2014/main" id="{63BD15E2-77CB-EB06-1689-45D6636EFA11}"/>
              </a:ext>
            </a:extLst>
          </p:cNvPr>
          <p:cNvSpPr/>
          <p:nvPr/>
        </p:nvSpPr>
        <p:spPr>
          <a:xfrm>
            <a:off x="9687021" y="9259597"/>
            <a:ext cx="3460706" cy="1746890"/>
          </a:xfrm>
          <a:prstGeom prst="diamond">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中文内容</a:t>
            </a:r>
            <a:endParaRPr kumimoji="0" lang="zh-CN" altLang="en-US" sz="3200" b="0" i="0" u="none" strike="noStrike" cap="none" spc="0" normalizeH="0" baseline="0" dirty="0">
              <a:ln>
                <a:noFill/>
              </a:ln>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 name="矩形 12">
            <a:extLst>
              <a:ext uri="{FF2B5EF4-FFF2-40B4-BE49-F238E27FC236}">
                <a16:creationId xmlns:a16="http://schemas.microsoft.com/office/drawing/2014/main" id="{907054BE-6629-3521-577A-62AF3E68D988}"/>
              </a:ext>
            </a:extLst>
          </p:cNvPr>
          <p:cNvSpPr/>
          <p:nvPr/>
        </p:nvSpPr>
        <p:spPr>
          <a:xfrm>
            <a:off x="6289897" y="9603895"/>
            <a:ext cx="2445026" cy="1058294"/>
          </a:xfrm>
          <a:prstGeom prst="rect">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机器翻译</a:t>
            </a:r>
          </a:p>
        </p:txBody>
      </p:sp>
      <p:sp>
        <p:nvSpPr>
          <p:cNvPr id="14" name="矩形 13">
            <a:extLst>
              <a:ext uri="{FF2B5EF4-FFF2-40B4-BE49-F238E27FC236}">
                <a16:creationId xmlns:a16="http://schemas.microsoft.com/office/drawing/2014/main" id="{1A666455-ADCD-36EA-2431-17F0047F02B8}"/>
              </a:ext>
            </a:extLst>
          </p:cNvPr>
          <p:cNvSpPr/>
          <p:nvPr/>
        </p:nvSpPr>
        <p:spPr>
          <a:xfrm>
            <a:off x="10194861" y="11726712"/>
            <a:ext cx="2445026" cy="1058294"/>
          </a:xfrm>
          <a:prstGeom prst="rect">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辟谣模型</a:t>
            </a:r>
          </a:p>
        </p:txBody>
      </p:sp>
      <p:sp>
        <p:nvSpPr>
          <p:cNvPr id="15" name="菱形 14">
            <a:extLst>
              <a:ext uri="{FF2B5EF4-FFF2-40B4-BE49-F238E27FC236}">
                <a16:creationId xmlns:a16="http://schemas.microsoft.com/office/drawing/2014/main" id="{E98FB93B-BD6C-A3A0-6D9A-AFAC97A10689}"/>
              </a:ext>
            </a:extLst>
          </p:cNvPr>
          <p:cNvSpPr/>
          <p:nvPr/>
        </p:nvSpPr>
        <p:spPr>
          <a:xfrm>
            <a:off x="13588871" y="11382413"/>
            <a:ext cx="3460707" cy="1746890"/>
          </a:xfrm>
          <a:prstGeom prst="diamond">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辟谣内容</a:t>
            </a:r>
            <a:endParaRPr kumimoji="0" lang="zh-CN" altLang="en-US" sz="3200" b="0" i="0" u="none" strike="noStrike" cap="none" spc="0" normalizeH="0" baseline="0" dirty="0">
              <a:ln>
                <a:noFill/>
              </a:ln>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 name="矩形 15">
            <a:extLst>
              <a:ext uri="{FF2B5EF4-FFF2-40B4-BE49-F238E27FC236}">
                <a16:creationId xmlns:a16="http://schemas.microsoft.com/office/drawing/2014/main" id="{AA8B6AA5-480F-2482-3F9B-B28CBAD733C9}"/>
              </a:ext>
            </a:extLst>
          </p:cNvPr>
          <p:cNvSpPr/>
          <p:nvPr/>
        </p:nvSpPr>
        <p:spPr>
          <a:xfrm>
            <a:off x="17998562" y="11726712"/>
            <a:ext cx="2445026" cy="1058294"/>
          </a:xfrm>
          <a:prstGeom prst="rect">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抽取模型</a:t>
            </a:r>
          </a:p>
        </p:txBody>
      </p:sp>
      <p:sp>
        <p:nvSpPr>
          <p:cNvPr id="17" name="矩形 16">
            <a:extLst>
              <a:ext uri="{FF2B5EF4-FFF2-40B4-BE49-F238E27FC236}">
                <a16:creationId xmlns:a16="http://schemas.microsoft.com/office/drawing/2014/main" id="{9BB86377-CC39-A2B0-EBFA-05B0D137216F}"/>
              </a:ext>
            </a:extLst>
          </p:cNvPr>
          <p:cNvSpPr/>
          <p:nvPr/>
        </p:nvSpPr>
        <p:spPr>
          <a:xfrm>
            <a:off x="21666101" y="11730137"/>
            <a:ext cx="2445026" cy="1058294"/>
          </a:xfrm>
          <a:prstGeom prst="rect">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上传</a:t>
            </a:r>
            <a:r>
              <a:rPr kumimoji="0" lang="en-US" altLang="zh-CN" sz="3200" b="0" i="0" u="none" strike="noStrike" cap="none" spc="0" normalizeH="0" baseline="0" dirty="0">
                <a:ln>
                  <a:noFill/>
                </a:ln>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ES</a:t>
            </a:r>
            <a:endParaRPr kumimoji="0" lang="zh-CN" altLang="en-US" sz="3200" b="0" i="0" u="none" strike="noStrike" cap="none" spc="0" normalizeH="0" baseline="0" dirty="0">
              <a:ln>
                <a:noFill/>
              </a:ln>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18" name="直线箭头连接符 17">
            <a:extLst>
              <a:ext uri="{FF2B5EF4-FFF2-40B4-BE49-F238E27FC236}">
                <a16:creationId xmlns:a16="http://schemas.microsoft.com/office/drawing/2014/main" id="{AB392AD9-9076-7FFB-3536-38C3126C6CF8}"/>
              </a:ext>
            </a:extLst>
          </p:cNvPr>
          <p:cNvCxnSpPr>
            <a:cxnSpLocks/>
            <a:stCxn id="10" idx="4"/>
            <a:endCxn id="74" idx="0"/>
          </p:cNvCxnSpPr>
          <p:nvPr/>
        </p:nvCxnSpPr>
        <p:spPr>
          <a:xfrm>
            <a:off x="11417374" y="6447532"/>
            <a:ext cx="0" cy="921241"/>
          </a:xfrm>
          <a:prstGeom prst="straightConnector1">
            <a:avLst/>
          </a:prstGeom>
          <a:noFill/>
          <a:ln w="28575"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直线箭头连接符 18">
            <a:extLst>
              <a:ext uri="{FF2B5EF4-FFF2-40B4-BE49-F238E27FC236}">
                <a16:creationId xmlns:a16="http://schemas.microsoft.com/office/drawing/2014/main" id="{410EA38E-A3F7-4A64-1D53-F3ED9ECDB58D}"/>
              </a:ext>
            </a:extLst>
          </p:cNvPr>
          <p:cNvCxnSpPr>
            <a:stCxn id="12" idx="2"/>
            <a:endCxn id="14" idx="0"/>
          </p:cNvCxnSpPr>
          <p:nvPr/>
        </p:nvCxnSpPr>
        <p:spPr>
          <a:xfrm>
            <a:off x="11417374" y="11006487"/>
            <a:ext cx="0" cy="720225"/>
          </a:xfrm>
          <a:prstGeom prst="straightConnector1">
            <a:avLst/>
          </a:prstGeom>
          <a:noFill/>
          <a:ln w="28575"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直线箭头连接符 19">
            <a:extLst>
              <a:ext uri="{FF2B5EF4-FFF2-40B4-BE49-F238E27FC236}">
                <a16:creationId xmlns:a16="http://schemas.microsoft.com/office/drawing/2014/main" id="{0E7C8689-1B94-74DF-1305-C1BCE4B953E9}"/>
              </a:ext>
            </a:extLst>
          </p:cNvPr>
          <p:cNvCxnSpPr>
            <a:cxnSpLocks/>
            <a:stCxn id="14" idx="3"/>
            <a:endCxn id="15" idx="1"/>
          </p:cNvCxnSpPr>
          <p:nvPr/>
        </p:nvCxnSpPr>
        <p:spPr>
          <a:xfrm flipV="1">
            <a:off x="12639887" y="12255858"/>
            <a:ext cx="948984" cy="1"/>
          </a:xfrm>
          <a:prstGeom prst="straightConnector1">
            <a:avLst/>
          </a:prstGeom>
          <a:noFill/>
          <a:ln w="28575"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直线箭头连接符 20">
            <a:extLst>
              <a:ext uri="{FF2B5EF4-FFF2-40B4-BE49-F238E27FC236}">
                <a16:creationId xmlns:a16="http://schemas.microsoft.com/office/drawing/2014/main" id="{84365E7C-B476-5CFF-845D-58F334E59685}"/>
              </a:ext>
            </a:extLst>
          </p:cNvPr>
          <p:cNvCxnSpPr>
            <a:cxnSpLocks/>
            <a:stCxn id="15" idx="3"/>
          </p:cNvCxnSpPr>
          <p:nvPr/>
        </p:nvCxnSpPr>
        <p:spPr>
          <a:xfrm>
            <a:off x="17049578" y="12255858"/>
            <a:ext cx="915434" cy="0"/>
          </a:xfrm>
          <a:prstGeom prst="straightConnector1">
            <a:avLst/>
          </a:prstGeom>
          <a:noFill/>
          <a:ln w="28575"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直线箭头连接符 21">
            <a:extLst>
              <a:ext uri="{FF2B5EF4-FFF2-40B4-BE49-F238E27FC236}">
                <a16:creationId xmlns:a16="http://schemas.microsoft.com/office/drawing/2014/main" id="{A9337181-41E1-326D-A44F-43CF0E9B0826}"/>
              </a:ext>
            </a:extLst>
          </p:cNvPr>
          <p:cNvCxnSpPr>
            <a:cxnSpLocks/>
            <a:stCxn id="16" idx="3"/>
            <a:endCxn id="17" idx="1"/>
          </p:cNvCxnSpPr>
          <p:nvPr/>
        </p:nvCxnSpPr>
        <p:spPr>
          <a:xfrm>
            <a:off x="20443588" y="12255859"/>
            <a:ext cx="1222513" cy="3425"/>
          </a:xfrm>
          <a:prstGeom prst="straightConnector1">
            <a:avLst/>
          </a:prstGeom>
          <a:noFill/>
          <a:ln w="28575"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直线箭头连接符 22">
            <a:extLst>
              <a:ext uri="{FF2B5EF4-FFF2-40B4-BE49-F238E27FC236}">
                <a16:creationId xmlns:a16="http://schemas.microsoft.com/office/drawing/2014/main" id="{088D2485-C510-D5ED-9519-3B5C3BFAAF6F}"/>
              </a:ext>
            </a:extLst>
          </p:cNvPr>
          <p:cNvCxnSpPr>
            <a:cxnSpLocks/>
            <a:stCxn id="12" idx="1"/>
            <a:endCxn id="13" idx="3"/>
          </p:cNvCxnSpPr>
          <p:nvPr/>
        </p:nvCxnSpPr>
        <p:spPr>
          <a:xfrm flipH="1">
            <a:off x="8734923" y="10133042"/>
            <a:ext cx="952098" cy="0"/>
          </a:xfrm>
          <a:prstGeom prst="straightConnector1">
            <a:avLst/>
          </a:prstGeom>
          <a:noFill/>
          <a:ln w="28575"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肘形连接符 23">
            <a:extLst>
              <a:ext uri="{FF2B5EF4-FFF2-40B4-BE49-F238E27FC236}">
                <a16:creationId xmlns:a16="http://schemas.microsoft.com/office/drawing/2014/main" id="{0E639495-9971-3F1E-958E-C5B95518C48A}"/>
              </a:ext>
            </a:extLst>
          </p:cNvPr>
          <p:cNvCxnSpPr>
            <a:cxnSpLocks/>
            <a:stCxn id="13" idx="2"/>
            <a:endCxn id="14" idx="1"/>
          </p:cNvCxnSpPr>
          <p:nvPr/>
        </p:nvCxnSpPr>
        <p:spPr>
          <a:xfrm rot="16200000" flipH="1">
            <a:off x="8056800" y="10117798"/>
            <a:ext cx="1593670" cy="2682451"/>
          </a:xfrm>
          <a:prstGeom prst="bentConnector2">
            <a:avLst/>
          </a:prstGeom>
          <a:noFill/>
          <a:ln w="285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文本框 26">
            <a:extLst>
              <a:ext uri="{FF2B5EF4-FFF2-40B4-BE49-F238E27FC236}">
                <a16:creationId xmlns:a16="http://schemas.microsoft.com/office/drawing/2014/main" id="{13CE803B-88FA-D5B5-054E-DEF289846048}"/>
              </a:ext>
            </a:extLst>
          </p:cNvPr>
          <p:cNvSpPr txBox="1"/>
          <p:nvPr/>
        </p:nvSpPr>
        <p:spPr>
          <a:xfrm>
            <a:off x="10955708" y="10868855"/>
            <a:ext cx="46166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是</a:t>
            </a:r>
          </a:p>
        </p:txBody>
      </p:sp>
      <p:sp>
        <p:nvSpPr>
          <p:cNvPr id="28" name="文本框 27">
            <a:extLst>
              <a:ext uri="{FF2B5EF4-FFF2-40B4-BE49-F238E27FC236}">
                <a16:creationId xmlns:a16="http://schemas.microsoft.com/office/drawing/2014/main" id="{4D27D9E0-6F15-B41C-94B6-12F2751DD276}"/>
              </a:ext>
            </a:extLst>
          </p:cNvPr>
          <p:cNvSpPr txBox="1"/>
          <p:nvPr/>
        </p:nvSpPr>
        <p:spPr>
          <a:xfrm>
            <a:off x="14787200" y="10778208"/>
            <a:ext cx="46166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是</a:t>
            </a:r>
          </a:p>
        </p:txBody>
      </p:sp>
      <p:sp>
        <p:nvSpPr>
          <p:cNvPr id="29" name="文本框 28">
            <a:extLst>
              <a:ext uri="{FF2B5EF4-FFF2-40B4-BE49-F238E27FC236}">
                <a16:creationId xmlns:a16="http://schemas.microsoft.com/office/drawing/2014/main" id="{E5FED776-A6A5-E35F-1E30-6D9B9C1EF42C}"/>
              </a:ext>
            </a:extLst>
          </p:cNvPr>
          <p:cNvSpPr txBox="1"/>
          <p:nvPr/>
        </p:nvSpPr>
        <p:spPr>
          <a:xfrm>
            <a:off x="17077033" y="11726712"/>
            <a:ext cx="46166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否</a:t>
            </a:r>
          </a:p>
        </p:txBody>
      </p:sp>
      <p:sp>
        <p:nvSpPr>
          <p:cNvPr id="30" name="文本框 29">
            <a:extLst>
              <a:ext uri="{FF2B5EF4-FFF2-40B4-BE49-F238E27FC236}">
                <a16:creationId xmlns:a16="http://schemas.microsoft.com/office/drawing/2014/main" id="{6A8E0F9D-4D10-25A0-716A-D43C987CEC9D}"/>
              </a:ext>
            </a:extLst>
          </p:cNvPr>
          <p:cNvSpPr txBox="1"/>
          <p:nvPr/>
        </p:nvSpPr>
        <p:spPr>
          <a:xfrm>
            <a:off x="9281200" y="9649182"/>
            <a:ext cx="46166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否</a:t>
            </a:r>
          </a:p>
        </p:txBody>
      </p:sp>
      <p:graphicFrame>
        <p:nvGraphicFramePr>
          <p:cNvPr id="33" name="表格 23">
            <a:extLst>
              <a:ext uri="{FF2B5EF4-FFF2-40B4-BE49-F238E27FC236}">
                <a16:creationId xmlns:a16="http://schemas.microsoft.com/office/drawing/2014/main" id="{E3CE3046-6E3C-6DBE-7111-469A795BA49F}"/>
              </a:ext>
            </a:extLst>
          </p:cNvPr>
          <p:cNvGraphicFramePr>
            <a:graphicFrameLocks noGrp="1"/>
          </p:cNvGraphicFramePr>
          <p:nvPr>
            <p:extLst>
              <p:ext uri="{D42A27DB-BD31-4B8C-83A1-F6EECF244321}">
                <p14:modId xmlns:p14="http://schemas.microsoft.com/office/powerpoint/2010/main" val="3846541582"/>
              </p:ext>
            </p:extLst>
          </p:nvPr>
        </p:nvGraphicFramePr>
        <p:xfrm>
          <a:off x="16016426" y="630086"/>
          <a:ext cx="6160663" cy="1524000"/>
        </p:xfrm>
        <a:graphic>
          <a:graphicData uri="http://schemas.openxmlformats.org/drawingml/2006/table">
            <a:tbl>
              <a:tblPr firstRow="1" bandRow="1">
                <a:tableStyleId>{5940675A-B579-460E-94D1-54222C63F5DA}</a:tableStyleId>
              </a:tblPr>
              <a:tblGrid>
                <a:gridCol w="6160663">
                  <a:extLst>
                    <a:ext uri="{9D8B030D-6E8A-4147-A177-3AD203B41FA5}">
                      <a16:colId xmlns:a16="http://schemas.microsoft.com/office/drawing/2014/main" val="20000"/>
                    </a:ext>
                  </a:extLst>
                </a:gridCol>
              </a:tblGrid>
              <a:tr h="655101">
                <a:tc>
                  <a:txBody>
                    <a:bodyPr/>
                    <a:lstStyle/>
                    <a:p>
                      <a:pPr algn="l"/>
                      <a:r>
                        <a:rPr lang="zh-CN" altLang="en-US" sz="4400" b="1" dirty="0">
                          <a:solidFill>
                            <a:srgbClr val="FF0000"/>
                          </a:solidFill>
                        </a:rPr>
                        <a:t>消费延迟</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0"/>
                  </a:ext>
                </a:extLst>
              </a:tr>
              <a:tr h="655101">
                <a:tc>
                  <a:txBody>
                    <a:bodyPr/>
                    <a:lstStyle/>
                    <a:p>
                      <a:pPr algn="l"/>
                      <a:r>
                        <a:rPr lang="zh-CN" altLang="en-US" sz="4400" b="1" dirty="0">
                          <a:solidFill>
                            <a:srgbClr val="FF0000"/>
                          </a:solidFill>
                        </a:rPr>
                        <a:t>只有标题作为信源</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34" name="表格 33">
            <a:extLst>
              <a:ext uri="{FF2B5EF4-FFF2-40B4-BE49-F238E27FC236}">
                <a16:creationId xmlns:a16="http://schemas.microsoft.com/office/drawing/2014/main" id="{69F50C30-6B48-329B-FC5B-F7CE9B9E31FD}"/>
              </a:ext>
            </a:extLst>
          </p:cNvPr>
          <p:cNvGraphicFramePr>
            <a:graphicFrameLocks noGrp="1"/>
          </p:cNvGraphicFramePr>
          <p:nvPr>
            <p:extLst>
              <p:ext uri="{D42A27DB-BD31-4B8C-83A1-F6EECF244321}">
                <p14:modId xmlns:p14="http://schemas.microsoft.com/office/powerpoint/2010/main" val="3336615253"/>
              </p:ext>
            </p:extLst>
          </p:nvPr>
        </p:nvGraphicFramePr>
        <p:xfrm>
          <a:off x="16016426" y="2933435"/>
          <a:ext cx="6160663" cy="1524000"/>
        </p:xfrm>
        <a:graphic>
          <a:graphicData uri="http://schemas.openxmlformats.org/drawingml/2006/table">
            <a:tbl>
              <a:tblPr firstRow="1" bandRow="1">
                <a:tableStyleId>{5940675A-B579-460E-94D1-54222C63F5DA}</a:tableStyleId>
              </a:tblPr>
              <a:tblGrid>
                <a:gridCol w="6160663">
                  <a:extLst>
                    <a:ext uri="{9D8B030D-6E8A-4147-A177-3AD203B41FA5}">
                      <a16:colId xmlns:a16="http://schemas.microsoft.com/office/drawing/2014/main" val="20000"/>
                    </a:ext>
                  </a:extLst>
                </a:gridCol>
              </a:tblGrid>
              <a:tr h="568016">
                <a:tc>
                  <a:txBody>
                    <a:bodyPr/>
                    <a:lstStyle/>
                    <a:p>
                      <a:pPr algn="l"/>
                      <a:r>
                        <a:rPr lang="en-US" altLang="zh-CN" sz="4400" b="0" dirty="0">
                          <a:solidFill>
                            <a:schemeClr val="accent3">
                              <a:lumMod val="75000"/>
                            </a:schemeClr>
                          </a:solidFill>
                        </a:rPr>
                        <a:t>Golang</a:t>
                      </a:r>
                      <a:r>
                        <a:rPr lang="zh-CN" altLang="en-US" sz="4400" b="1" dirty="0">
                          <a:solidFill>
                            <a:schemeClr val="accent3">
                              <a:lumMod val="75000"/>
                            </a:schemeClr>
                          </a:solidFill>
                        </a:rPr>
                        <a:t>重构</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0"/>
                  </a:ext>
                </a:extLst>
              </a:tr>
              <a:tr h="655101">
                <a:tc>
                  <a:txBody>
                    <a:bodyPr/>
                    <a:lstStyle/>
                    <a:p>
                      <a:pPr algn="l"/>
                      <a:r>
                        <a:rPr lang="zh-CN" altLang="en-US" sz="4400" b="1" dirty="0">
                          <a:solidFill>
                            <a:schemeClr val="accent3">
                              <a:lumMod val="75000"/>
                            </a:schemeClr>
                          </a:solidFill>
                        </a:rPr>
                        <a:t>抽取正文、删除辟谣</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1"/>
                  </a:ext>
                </a:extLst>
              </a:tr>
            </a:tbl>
          </a:graphicData>
        </a:graphic>
      </p:graphicFrame>
      <p:pic>
        <p:nvPicPr>
          <p:cNvPr id="35" name="图形 34" descr="打勾的复选框 纯色填充">
            <a:extLst>
              <a:ext uri="{FF2B5EF4-FFF2-40B4-BE49-F238E27FC236}">
                <a16:creationId xmlns:a16="http://schemas.microsoft.com/office/drawing/2014/main" id="{7BE11816-C2FC-078A-7153-C224090C60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57631" y="2999769"/>
            <a:ext cx="1391334" cy="1391334"/>
          </a:xfrm>
          <a:prstGeom prst="rect">
            <a:avLst/>
          </a:prstGeom>
        </p:spPr>
      </p:pic>
      <p:pic>
        <p:nvPicPr>
          <p:cNvPr id="36" name="图形 35" descr="打叉的复选框 纯色填充">
            <a:extLst>
              <a:ext uri="{FF2B5EF4-FFF2-40B4-BE49-F238E27FC236}">
                <a16:creationId xmlns:a16="http://schemas.microsoft.com/office/drawing/2014/main" id="{F8699F9E-4661-5903-CCC3-A827B8F6B1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357631" y="696419"/>
            <a:ext cx="1391334" cy="1391334"/>
          </a:xfrm>
          <a:prstGeom prst="rect">
            <a:avLst/>
          </a:prstGeom>
        </p:spPr>
      </p:pic>
      <p:sp>
        <p:nvSpPr>
          <p:cNvPr id="73" name="文本框 72">
            <a:extLst>
              <a:ext uri="{FF2B5EF4-FFF2-40B4-BE49-F238E27FC236}">
                <a16:creationId xmlns:a16="http://schemas.microsoft.com/office/drawing/2014/main" id="{F823D207-50AE-3D10-2EA2-318B0868EBD1}"/>
              </a:ext>
            </a:extLst>
          </p:cNvPr>
          <p:cNvSpPr txBox="1"/>
          <p:nvPr/>
        </p:nvSpPr>
        <p:spPr>
          <a:xfrm>
            <a:off x="6289897" y="2627800"/>
            <a:ext cx="9370952" cy="1352871"/>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lnSpc>
                <a:spcPct val="120000"/>
              </a:lnSpc>
            </a:pPr>
            <a:r>
              <a:rPr lang="zh-CN" altLang="en-US" sz="3600" dirty="0">
                <a:solidFill>
                  <a:srgbClr val="3159B4"/>
                </a:solidFill>
              </a:rPr>
              <a:t>消费舆情中台抓取并写入</a:t>
            </a:r>
            <a:r>
              <a:rPr lang="en-US" altLang="zh-CN" sz="3600" dirty="0" err="1">
                <a:solidFill>
                  <a:srgbClr val="3159B4"/>
                </a:solidFill>
              </a:rPr>
              <a:t>kafka</a:t>
            </a:r>
            <a:r>
              <a:rPr lang="zh-CN" altLang="en-US" sz="3600" dirty="0">
                <a:solidFill>
                  <a:srgbClr val="3159B4"/>
                </a:solidFill>
              </a:rPr>
              <a:t>队列的信源，将其处理成特带数据结构并写入权威信源库。</a:t>
            </a:r>
            <a:endParaRPr lang="en-US" altLang="zh-CN" sz="3600" dirty="0">
              <a:solidFill>
                <a:srgbClr val="3159B4"/>
              </a:solidFill>
            </a:endParaRPr>
          </a:p>
        </p:txBody>
      </p:sp>
      <p:sp>
        <p:nvSpPr>
          <p:cNvPr id="74" name="矩形 73">
            <a:extLst>
              <a:ext uri="{FF2B5EF4-FFF2-40B4-BE49-F238E27FC236}">
                <a16:creationId xmlns:a16="http://schemas.microsoft.com/office/drawing/2014/main" id="{3AFDF192-7867-F3B7-41BB-4159933348A7}"/>
              </a:ext>
            </a:extLst>
          </p:cNvPr>
          <p:cNvSpPr/>
          <p:nvPr/>
        </p:nvSpPr>
        <p:spPr>
          <a:xfrm>
            <a:off x="10194861" y="7368773"/>
            <a:ext cx="2445026" cy="1058294"/>
          </a:xfrm>
          <a:prstGeom prst="rect">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过滤</a:t>
            </a:r>
          </a:p>
        </p:txBody>
      </p:sp>
      <p:cxnSp>
        <p:nvCxnSpPr>
          <p:cNvPr id="79" name="直线箭头连接符 78">
            <a:extLst>
              <a:ext uri="{FF2B5EF4-FFF2-40B4-BE49-F238E27FC236}">
                <a16:creationId xmlns:a16="http://schemas.microsoft.com/office/drawing/2014/main" id="{BF6D4783-1C96-DCAC-103F-64B0CE091F66}"/>
              </a:ext>
            </a:extLst>
          </p:cNvPr>
          <p:cNvCxnSpPr>
            <a:cxnSpLocks/>
            <a:stCxn id="74" idx="2"/>
            <a:endCxn id="12" idx="0"/>
          </p:cNvCxnSpPr>
          <p:nvPr/>
        </p:nvCxnSpPr>
        <p:spPr>
          <a:xfrm>
            <a:off x="11417374" y="8427067"/>
            <a:ext cx="0" cy="832530"/>
          </a:xfrm>
          <a:prstGeom prst="straightConnector1">
            <a:avLst/>
          </a:prstGeom>
          <a:noFill/>
          <a:ln w="28575"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26" name="组合 25">
            <a:extLst>
              <a:ext uri="{FF2B5EF4-FFF2-40B4-BE49-F238E27FC236}">
                <a16:creationId xmlns:a16="http://schemas.microsoft.com/office/drawing/2014/main" id="{62597280-0423-E3EE-DC9C-98EA1917102F}"/>
              </a:ext>
            </a:extLst>
          </p:cNvPr>
          <p:cNvGrpSpPr/>
          <p:nvPr/>
        </p:nvGrpSpPr>
        <p:grpSpPr>
          <a:xfrm>
            <a:off x="15640752" y="5045344"/>
            <a:ext cx="8099491" cy="5594480"/>
            <a:chOff x="16518044" y="5716098"/>
            <a:chExt cx="8099491" cy="5594480"/>
          </a:xfrm>
        </p:grpSpPr>
        <p:pic>
          <p:nvPicPr>
            <p:cNvPr id="6" name="图片 5">
              <a:extLst>
                <a:ext uri="{FF2B5EF4-FFF2-40B4-BE49-F238E27FC236}">
                  <a16:creationId xmlns:a16="http://schemas.microsoft.com/office/drawing/2014/main" id="{78FD63E5-CDFD-7151-1DC6-A775EDCE3295}"/>
                </a:ext>
              </a:extLst>
            </p:cNvPr>
            <p:cNvPicPr>
              <a:picLocks noChangeAspect="1"/>
            </p:cNvPicPr>
            <p:nvPr/>
          </p:nvPicPr>
          <p:blipFill rotWithShape="1">
            <a:blip r:embed="rId8"/>
            <a:srcRect t="1840" b="1"/>
            <a:stretch>
              <a:fillRect/>
            </a:stretch>
          </p:blipFill>
          <p:spPr>
            <a:xfrm>
              <a:off x="16518044" y="6087935"/>
              <a:ext cx="7047660" cy="5222643"/>
            </a:xfrm>
            <a:prstGeom prst="rect">
              <a:avLst/>
            </a:prstGeom>
          </p:spPr>
        </p:pic>
        <p:cxnSp>
          <p:nvCxnSpPr>
            <p:cNvPr id="31" name="直线连接符 30">
              <a:extLst>
                <a:ext uri="{FF2B5EF4-FFF2-40B4-BE49-F238E27FC236}">
                  <a16:creationId xmlns:a16="http://schemas.microsoft.com/office/drawing/2014/main" id="{80E35DCC-E343-EC73-DBEF-7DD87A10B0A5}"/>
                </a:ext>
              </a:extLst>
            </p:cNvPr>
            <p:cNvCxnSpPr>
              <a:cxnSpLocks/>
            </p:cNvCxnSpPr>
            <p:nvPr/>
          </p:nvCxnSpPr>
          <p:spPr>
            <a:xfrm>
              <a:off x="22535499" y="6363369"/>
              <a:ext cx="1" cy="4491223"/>
            </a:xfrm>
            <a:prstGeom prst="line">
              <a:avLst/>
            </a:prstGeom>
            <a:noFill/>
            <a:ln w="38100" cap="flat">
              <a:solidFill>
                <a:srgbClr val="FF0000"/>
              </a:solidFill>
              <a:prstDash val="dash"/>
              <a:miter lim="400000"/>
            </a:ln>
            <a:effectLst/>
            <a:sp3d/>
          </p:spPr>
          <p:style>
            <a:lnRef idx="0">
              <a:scrgbClr r="0" g="0" b="0"/>
            </a:lnRef>
            <a:fillRef idx="0">
              <a:scrgbClr r="0" g="0" b="0"/>
            </a:fillRef>
            <a:effectRef idx="0">
              <a:scrgbClr r="0" g="0" b="0"/>
            </a:effectRef>
            <a:fontRef idx="none"/>
          </p:style>
        </p:cxnSp>
        <p:sp>
          <p:nvSpPr>
            <p:cNvPr id="32" name="文本框 31">
              <a:extLst>
                <a:ext uri="{FF2B5EF4-FFF2-40B4-BE49-F238E27FC236}">
                  <a16:creationId xmlns:a16="http://schemas.microsoft.com/office/drawing/2014/main" id="{4FF6A5CE-65FE-CF92-64ED-7AB81A423C0D}"/>
                </a:ext>
              </a:extLst>
            </p:cNvPr>
            <p:cNvSpPr txBox="1"/>
            <p:nvPr/>
          </p:nvSpPr>
          <p:spPr>
            <a:xfrm>
              <a:off x="20364144" y="5716098"/>
              <a:ext cx="425339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lang="zh-CN" altLang="en-US" sz="3600" dirty="0">
                  <a:solidFill>
                    <a:srgbClr val="FF0000"/>
                  </a:solidFill>
                </a:rPr>
                <a:t>正文抽取信源</a:t>
              </a:r>
              <a:r>
                <a:rPr kumimoji="0" lang="zh-CN" altLang="en-US" sz="3600" b="0" i="0" u="none" strike="noStrike" cap="none" spc="0" normalizeH="0" baseline="0" dirty="0">
                  <a:ln>
                    <a:noFill/>
                  </a:ln>
                  <a:solidFill>
                    <a:srgbClr val="FF0000"/>
                  </a:solidFill>
                  <a:effectLst/>
                  <a:uFillTx/>
                  <a:latin typeface="+mn-lt"/>
                  <a:ea typeface="+mn-ea"/>
                  <a:cs typeface="+mn-cs"/>
                  <a:sym typeface="Helvetica Neue" panose="02000503000000020004"/>
                </a:rPr>
                <a:t>上线</a:t>
              </a:r>
            </a:p>
          </p:txBody>
        </p:sp>
      </p:grpSp>
      <p:cxnSp>
        <p:nvCxnSpPr>
          <p:cNvPr id="38" name="肘形连接符 37">
            <a:extLst>
              <a:ext uri="{FF2B5EF4-FFF2-40B4-BE49-F238E27FC236}">
                <a16:creationId xmlns:a16="http://schemas.microsoft.com/office/drawing/2014/main" id="{A56CC497-55FF-2A8B-8C08-80339EBA365B}"/>
              </a:ext>
            </a:extLst>
          </p:cNvPr>
          <p:cNvCxnSpPr>
            <a:stCxn id="15" idx="0"/>
            <a:endCxn id="17" idx="0"/>
          </p:cNvCxnSpPr>
          <p:nvPr/>
        </p:nvCxnSpPr>
        <p:spPr>
          <a:xfrm rot="16200000" flipH="1">
            <a:off x="18930057" y="7771581"/>
            <a:ext cx="347724" cy="7569389"/>
          </a:xfrm>
          <a:prstGeom prst="bentConnector3">
            <a:avLst>
              <a:gd name="adj1" fmla="val -140876"/>
            </a:avLst>
          </a:prstGeom>
          <a:noFill/>
          <a:ln w="28575" cap="flat">
            <a:solidFill>
              <a:schemeClr val="bg2">
                <a:lumMod val="10000"/>
              </a:schemeClr>
            </a:solidFill>
            <a:prstDash val="solid"/>
            <a:miter lim="400000"/>
            <a:tailEnd type="triangle"/>
          </a:ln>
        </p:spPr>
        <p:style>
          <a:lnRef idx="0">
            <a:scrgbClr r="0" g="0" b="0"/>
          </a:lnRef>
          <a:fillRef idx="0">
            <a:scrgbClr r="0" g="0" b="0"/>
          </a:fillRef>
          <a:effectRef idx="0">
            <a:scrgbClr r="0" g="0" b="0"/>
          </a:effectRef>
          <a:fontRef idx="none"/>
        </p:style>
      </p:cxnSp>
      <p:sp>
        <p:nvSpPr>
          <p:cNvPr id="39" name="文本框 38">
            <a:extLst>
              <a:ext uri="{FF2B5EF4-FFF2-40B4-BE49-F238E27FC236}">
                <a16:creationId xmlns:a16="http://schemas.microsoft.com/office/drawing/2014/main" id="{0DCF2E03-3392-B2FF-D6A2-BA24FDE02E5A}"/>
              </a:ext>
            </a:extLst>
          </p:cNvPr>
          <p:cNvSpPr txBox="1"/>
          <p:nvPr/>
        </p:nvSpPr>
        <p:spPr>
          <a:xfrm>
            <a:off x="907139" y="4487945"/>
            <a:ext cx="4805803" cy="4578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indent="-457200" algn="l">
              <a:lnSpc>
                <a:spcPct val="150000"/>
              </a:lnSpc>
              <a:spcBef>
                <a:spcPts val="500"/>
              </a:spcBef>
              <a:buFont typeface="+mj-lt"/>
              <a:buAutoNum type="arabicPeriod"/>
            </a:pPr>
            <a:r>
              <a:rPr lang="zh-CN" altLang="en-US" sz="3600" b="1" dirty="0">
                <a:solidFill>
                  <a:schemeClr val="bg2">
                    <a:lumMod val="90000"/>
                  </a:schemeClr>
                </a:solidFill>
              </a:rPr>
              <a:t>热榜内容自动入库</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20000"/>
                    <a:lumOff val="80000"/>
                  </a:schemeClr>
                </a:solidFill>
              </a:rPr>
              <a:t>临时信源库</a:t>
            </a:r>
            <a:endParaRPr lang="en-US" altLang="zh-CN" sz="3600" b="1" dirty="0">
              <a:solidFill>
                <a:schemeClr val="accent5">
                  <a:lumMod val="20000"/>
                  <a:lumOff val="80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20000"/>
                    <a:lumOff val="80000"/>
                  </a:schemeClr>
                </a:solidFill>
              </a:rPr>
              <a:t>多次进审非虚假提示</a:t>
            </a:r>
            <a:endParaRPr lang="en-US" altLang="zh-CN" sz="3600" b="1" dirty="0">
              <a:solidFill>
                <a:schemeClr val="accent5">
                  <a:lumMod val="20000"/>
                  <a:lumOff val="80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10000"/>
                  </a:schemeClr>
                </a:solidFill>
              </a:rPr>
              <a:t>订阅信源消费</a:t>
            </a:r>
            <a:endParaRPr lang="en-US" altLang="zh-CN" sz="3600" b="1" dirty="0">
              <a:solidFill>
                <a:schemeClr val="bg2">
                  <a:lumMod val="10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检索服务</a:t>
            </a:r>
            <a:endParaRPr lang="en-US" altLang="zh-CN" sz="3600" b="1" dirty="0">
              <a:solidFill>
                <a:schemeClr val="bg2">
                  <a:lumMod val="90000"/>
                </a:schemeClr>
              </a:solidFill>
            </a:endParaRPr>
          </a:p>
        </p:txBody>
      </p:sp>
      <p:cxnSp>
        <p:nvCxnSpPr>
          <p:cNvPr id="40" name="直线连接符 39">
            <a:extLst>
              <a:ext uri="{FF2B5EF4-FFF2-40B4-BE49-F238E27FC236}">
                <a16:creationId xmlns:a16="http://schemas.microsoft.com/office/drawing/2014/main" id="{6562999A-566D-A85F-D72D-07EDB26DED8C}"/>
              </a:ext>
            </a:extLst>
          </p:cNvPr>
          <p:cNvCxnSpPr>
            <a:cxnSpLocks/>
            <a:endCxn id="41" idx="0"/>
          </p:cNvCxnSpPr>
          <p:nvPr/>
        </p:nvCxnSpPr>
        <p:spPr>
          <a:xfrm>
            <a:off x="3224545" y="2120527"/>
            <a:ext cx="0" cy="2547900"/>
          </a:xfrm>
          <a:prstGeom prst="line">
            <a:avLst/>
          </a:prstGeom>
          <a:noFill/>
          <a:ln w="38100" cap="flat">
            <a:solidFill>
              <a:srgbClr val="000000"/>
            </a:solidFill>
            <a:prstDash val="lgDash"/>
            <a:miter lim="400000"/>
          </a:ln>
        </p:spPr>
        <p:style>
          <a:lnRef idx="0">
            <a:scrgbClr r="0" g="0" b="0"/>
          </a:lnRef>
          <a:fillRef idx="0">
            <a:scrgbClr r="0" g="0" b="0"/>
          </a:fillRef>
          <a:effectRef idx="0">
            <a:scrgbClr r="0" g="0" b="0"/>
          </a:effectRef>
          <a:fontRef idx="none"/>
        </p:style>
      </p:cxnSp>
      <p:sp>
        <p:nvSpPr>
          <p:cNvPr id="41" name="矩形 40">
            <a:extLst>
              <a:ext uri="{FF2B5EF4-FFF2-40B4-BE49-F238E27FC236}">
                <a16:creationId xmlns:a16="http://schemas.microsoft.com/office/drawing/2014/main" id="{31CBE7F0-4C49-1669-8842-5BC529E74A98}"/>
              </a:ext>
            </a:extLst>
          </p:cNvPr>
          <p:cNvSpPr/>
          <p:nvPr/>
        </p:nvSpPr>
        <p:spPr>
          <a:xfrm>
            <a:off x="666402" y="4668427"/>
            <a:ext cx="5116286" cy="4379145"/>
          </a:xfrm>
          <a:prstGeom prst="rect">
            <a:avLst/>
          </a:prstGeom>
          <a:noFill/>
          <a:ln w="38100" cap="flat">
            <a:solidFill>
              <a:srgbClr val="353535"/>
            </a:solidFill>
            <a:prstDash val="lg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3" name="文本框 42">
            <a:extLst>
              <a:ext uri="{FF2B5EF4-FFF2-40B4-BE49-F238E27FC236}">
                <a16:creationId xmlns:a16="http://schemas.microsoft.com/office/drawing/2014/main" id="{86096600-AF64-28C2-AF63-E583AB10966F}"/>
              </a:ext>
            </a:extLst>
          </p:cNvPr>
          <p:cNvSpPr txBox="1"/>
          <p:nvPr/>
        </p:nvSpPr>
        <p:spPr>
          <a:xfrm>
            <a:off x="968823" y="10505250"/>
            <a:ext cx="4338462" cy="1754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dist"/>
            <a:r>
              <a:rPr lang="zh-CN" altLang="en-US" sz="3600" dirty="0">
                <a:solidFill>
                  <a:srgbClr val="FF0000"/>
                </a:solidFill>
              </a:rPr>
              <a:t>台当局要把文物送给美日</a:t>
            </a:r>
            <a:r>
              <a:rPr lang="zh-CN" altLang="en-US" sz="3600" dirty="0">
                <a:solidFill>
                  <a:schemeClr val="bg2">
                    <a:lumMod val="10000"/>
                  </a:schemeClr>
                </a:solidFill>
              </a:rPr>
              <a:t>，台北故宫博物院辟谣，绝无此事</a:t>
            </a:r>
          </a:p>
        </p:txBody>
      </p:sp>
      <p:sp>
        <p:nvSpPr>
          <p:cNvPr id="44" name="横卷形 43">
            <a:extLst>
              <a:ext uri="{FF2B5EF4-FFF2-40B4-BE49-F238E27FC236}">
                <a16:creationId xmlns:a16="http://schemas.microsoft.com/office/drawing/2014/main" id="{10BD013C-235D-A462-0603-F99B8C7EAF18}"/>
              </a:ext>
            </a:extLst>
          </p:cNvPr>
          <p:cNvSpPr/>
          <p:nvPr/>
        </p:nvSpPr>
        <p:spPr>
          <a:xfrm>
            <a:off x="493223" y="9975437"/>
            <a:ext cx="5116286" cy="2809569"/>
          </a:xfrm>
          <a:prstGeom prst="horizontalScroll">
            <a:avLst/>
          </a:prstGeom>
          <a:noFill/>
          <a:ln w="38100" cap="flat">
            <a:solidFill>
              <a:srgbClr val="1B4FA6"/>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2" y="1262646"/>
            <a:ext cx="5654790" cy="857881"/>
          </a:xfrm>
          <a:prstGeom prst="rect">
            <a:avLst/>
          </a:prstGeom>
        </p:spPr>
        <p:txBody>
          <a:bodyPr/>
          <a:lstStyle/>
          <a:p>
            <a:pPr algn="l"/>
            <a:r>
              <a:rPr lang="zh-CN" altLang="en-US" sz="6000" b="1" dirty="0">
                <a:solidFill>
                  <a:schemeClr val="bg2">
                    <a:lumMod val="10000"/>
                  </a:schemeClr>
                </a:solidFill>
                <a:effectLst/>
              </a:rPr>
              <a:t>信源库系统搭建</a:t>
            </a:r>
            <a:endParaRPr lang="en-US" altLang="zh-CN" sz="6000" b="1" dirty="0">
              <a:solidFill>
                <a:schemeClr val="bg2">
                  <a:lumMod val="10000"/>
                </a:schemeClr>
              </a:solidFill>
              <a:effectLst/>
            </a:endParaRPr>
          </a:p>
        </p:txBody>
      </p:sp>
      <p:grpSp>
        <p:nvGrpSpPr>
          <p:cNvPr id="12" name="组合 11">
            <a:extLst>
              <a:ext uri="{FF2B5EF4-FFF2-40B4-BE49-F238E27FC236}">
                <a16:creationId xmlns:a16="http://schemas.microsoft.com/office/drawing/2014/main" id="{87435420-4669-B594-23CB-E178D5C17C49}"/>
              </a:ext>
            </a:extLst>
          </p:cNvPr>
          <p:cNvGrpSpPr/>
          <p:nvPr/>
        </p:nvGrpSpPr>
        <p:grpSpPr>
          <a:xfrm>
            <a:off x="11418811" y="-13649"/>
            <a:ext cx="12965189" cy="13735536"/>
            <a:chOff x="11418811" y="-13649"/>
            <a:chExt cx="12965189" cy="13735536"/>
          </a:xfrm>
        </p:grpSpPr>
        <p:pic>
          <p:nvPicPr>
            <p:cNvPr id="2" name="图片 1"/>
            <p:cNvPicPr>
              <a:picLocks noChangeAspect="1"/>
            </p:cNvPicPr>
            <p:nvPr/>
          </p:nvPicPr>
          <p:blipFill rotWithShape="1">
            <a:blip r:embed="rId3"/>
            <a:srcRect l="-1" r="29793" b="1474"/>
            <a:stretch/>
          </p:blipFill>
          <p:spPr>
            <a:xfrm>
              <a:off x="11725200" y="-13649"/>
              <a:ext cx="12658800" cy="13686108"/>
            </a:xfrm>
            <a:prstGeom prst="rect">
              <a:avLst/>
            </a:prstGeom>
          </p:spPr>
        </p:pic>
        <p:sp>
          <p:nvSpPr>
            <p:cNvPr id="10" name="任意形状 9">
              <a:extLst>
                <a:ext uri="{FF2B5EF4-FFF2-40B4-BE49-F238E27FC236}">
                  <a16:creationId xmlns:a16="http://schemas.microsoft.com/office/drawing/2014/main" id="{1CC19914-D37E-6008-4C9E-683DC3D7B471}"/>
                </a:ext>
              </a:extLst>
            </p:cNvPr>
            <p:cNvSpPr/>
            <p:nvPr/>
          </p:nvSpPr>
          <p:spPr>
            <a:xfrm>
              <a:off x="11418811" y="5888"/>
              <a:ext cx="12965189" cy="13715999"/>
            </a:xfrm>
            <a:custGeom>
              <a:avLst/>
              <a:gdLst>
                <a:gd name="connsiteX0" fmla="*/ 4273788 w 12965189"/>
                <a:gd name="connsiteY0" fmla="*/ 11952512 h 13715999"/>
                <a:gd name="connsiteX1" fmla="*/ 4273788 w 12965189"/>
                <a:gd name="connsiteY1" fmla="*/ 12007516 h 13715999"/>
                <a:gd name="connsiteX2" fmla="*/ 8629457 w 12965189"/>
                <a:gd name="connsiteY2" fmla="*/ 12007516 h 13715999"/>
                <a:gd name="connsiteX3" fmla="*/ 8629457 w 12965189"/>
                <a:gd name="connsiteY3" fmla="*/ 11960634 h 13715999"/>
                <a:gd name="connsiteX4" fmla="*/ 4375675 w 12965189"/>
                <a:gd name="connsiteY4" fmla="*/ 11960634 h 13715999"/>
                <a:gd name="connsiteX5" fmla="*/ 4375675 w 12965189"/>
                <a:gd name="connsiteY5" fmla="*/ 11952512 h 13715999"/>
                <a:gd name="connsiteX6" fmla="*/ 4937482 w 12965189"/>
                <a:gd name="connsiteY6" fmla="*/ 9938084 h 13715999"/>
                <a:gd name="connsiteX7" fmla="*/ 4937482 w 12965189"/>
                <a:gd name="connsiteY7" fmla="*/ 9988708 h 13715999"/>
                <a:gd name="connsiteX8" fmla="*/ 8423693 w 12965189"/>
                <a:gd name="connsiteY8" fmla="*/ 9988708 h 13715999"/>
                <a:gd name="connsiteX9" fmla="*/ 8423693 w 12965189"/>
                <a:gd name="connsiteY9" fmla="*/ 9938084 h 13715999"/>
                <a:gd name="connsiteX10" fmla="*/ 0 w 12965189"/>
                <a:gd name="connsiteY10" fmla="*/ 0 h 13715999"/>
                <a:gd name="connsiteX11" fmla="*/ 12965189 w 12965189"/>
                <a:gd name="connsiteY11" fmla="*/ 0 h 13715999"/>
                <a:gd name="connsiteX12" fmla="*/ 12965189 w 12965189"/>
                <a:gd name="connsiteY12" fmla="*/ 5261408 h 13715999"/>
                <a:gd name="connsiteX13" fmla="*/ 4937482 w 12965189"/>
                <a:gd name="connsiteY13" fmla="*/ 5261408 h 13715999"/>
                <a:gd name="connsiteX14" fmla="*/ 4937482 w 12965189"/>
                <a:gd name="connsiteY14" fmla="*/ 7917455 h 13715999"/>
                <a:gd name="connsiteX15" fmla="*/ 9727197 w 12965189"/>
                <a:gd name="connsiteY15" fmla="*/ 7917455 h 13715999"/>
                <a:gd name="connsiteX16" fmla="*/ 9727197 w 12965189"/>
                <a:gd name="connsiteY16" fmla="*/ 8255114 h 13715999"/>
                <a:gd name="connsiteX17" fmla="*/ 4937482 w 12965189"/>
                <a:gd name="connsiteY17" fmla="*/ 8255114 h 13715999"/>
                <a:gd name="connsiteX18" fmla="*/ 4937482 w 12965189"/>
                <a:gd name="connsiteY18" fmla="*/ 9938083 h 13715999"/>
                <a:gd name="connsiteX19" fmla="*/ 8423693 w 12965189"/>
                <a:gd name="connsiteY19" fmla="*/ 9938083 h 13715999"/>
                <a:gd name="connsiteX20" fmla="*/ 8423693 w 12965189"/>
                <a:gd name="connsiteY20" fmla="*/ 9776336 h 13715999"/>
                <a:gd name="connsiteX21" fmla="*/ 11664939 w 12965189"/>
                <a:gd name="connsiteY21" fmla="*/ 9776336 h 13715999"/>
                <a:gd name="connsiteX22" fmla="*/ 11664939 w 12965189"/>
                <a:gd name="connsiteY22" fmla="*/ 8255114 h 13715999"/>
                <a:gd name="connsiteX23" fmla="*/ 12965189 w 12965189"/>
                <a:gd name="connsiteY23" fmla="*/ 8255114 h 13715999"/>
                <a:gd name="connsiteX24" fmla="*/ 12965189 w 12965189"/>
                <a:gd name="connsiteY24" fmla="*/ 13715999 h 13715999"/>
                <a:gd name="connsiteX25" fmla="*/ 0 w 12965189"/>
                <a:gd name="connsiteY25" fmla="*/ 13715999 h 137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965189" h="13715999">
                  <a:moveTo>
                    <a:pt x="4273788" y="11952512"/>
                  </a:moveTo>
                  <a:lnTo>
                    <a:pt x="4273788" y="12007516"/>
                  </a:lnTo>
                  <a:lnTo>
                    <a:pt x="8629457" y="12007516"/>
                  </a:lnTo>
                  <a:lnTo>
                    <a:pt x="8629457" y="11960634"/>
                  </a:lnTo>
                  <a:lnTo>
                    <a:pt x="4375675" y="11960634"/>
                  </a:lnTo>
                  <a:lnTo>
                    <a:pt x="4375675" y="11952512"/>
                  </a:lnTo>
                  <a:close/>
                  <a:moveTo>
                    <a:pt x="4937482" y="9938084"/>
                  </a:moveTo>
                  <a:lnTo>
                    <a:pt x="4937482" y="9988708"/>
                  </a:lnTo>
                  <a:lnTo>
                    <a:pt x="8423693" y="9988708"/>
                  </a:lnTo>
                  <a:lnTo>
                    <a:pt x="8423693" y="9938084"/>
                  </a:lnTo>
                  <a:close/>
                  <a:moveTo>
                    <a:pt x="0" y="0"/>
                  </a:moveTo>
                  <a:lnTo>
                    <a:pt x="12965189" y="0"/>
                  </a:lnTo>
                  <a:lnTo>
                    <a:pt x="12965189" y="5261408"/>
                  </a:lnTo>
                  <a:lnTo>
                    <a:pt x="4937482" y="5261408"/>
                  </a:lnTo>
                  <a:lnTo>
                    <a:pt x="4937482" y="7917455"/>
                  </a:lnTo>
                  <a:lnTo>
                    <a:pt x="9727197" y="7917455"/>
                  </a:lnTo>
                  <a:lnTo>
                    <a:pt x="9727197" y="8255114"/>
                  </a:lnTo>
                  <a:lnTo>
                    <a:pt x="4937482" y="8255114"/>
                  </a:lnTo>
                  <a:lnTo>
                    <a:pt x="4937482" y="9938083"/>
                  </a:lnTo>
                  <a:lnTo>
                    <a:pt x="8423693" y="9938083"/>
                  </a:lnTo>
                  <a:lnTo>
                    <a:pt x="8423693" y="9776336"/>
                  </a:lnTo>
                  <a:lnTo>
                    <a:pt x="11664939" y="9776336"/>
                  </a:lnTo>
                  <a:lnTo>
                    <a:pt x="11664939" y="8255114"/>
                  </a:lnTo>
                  <a:lnTo>
                    <a:pt x="12965189" y="8255114"/>
                  </a:lnTo>
                  <a:lnTo>
                    <a:pt x="12965189" y="13715999"/>
                  </a:lnTo>
                  <a:lnTo>
                    <a:pt x="0" y="13715999"/>
                  </a:lnTo>
                  <a:close/>
                </a:path>
              </a:pathLst>
            </a:custGeom>
            <a:solidFill>
              <a:srgbClr val="FFFFFF">
                <a:alpha val="96078"/>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19" name="文本框 18">
            <a:extLst>
              <a:ext uri="{FF2B5EF4-FFF2-40B4-BE49-F238E27FC236}">
                <a16:creationId xmlns:a16="http://schemas.microsoft.com/office/drawing/2014/main" id="{982D4B8B-02C3-1D00-D866-6C163E90AAA6}"/>
              </a:ext>
            </a:extLst>
          </p:cNvPr>
          <p:cNvSpPr txBox="1"/>
          <p:nvPr/>
        </p:nvSpPr>
        <p:spPr>
          <a:xfrm>
            <a:off x="7342705" y="4668427"/>
            <a:ext cx="8012719" cy="1352871"/>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lnSpc>
                <a:spcPct val="120000"/>
              </a:lnSpc>
            </a:pPr>
            <a:r>
              <a:rPr lang="zh-CN" altLang="en-US" sz="3600" dirty="0">
                <a:solidFill>
                  <a:srgbClr val="3159B4"/>
                </a:solidFill>
              </a:rPr>
              <a:t>对进审的虚假新闻内容中的关键事件检索信源库，看是否有权威信源支撑。</a:t>
            </a:r>
            <a:endParaRPr lang="en-US" altLang="zh-CN" sz="3600" dirty="0">
              <a:solidFill>
                <a:srgbClr val="3159B4"/>
              </a:solidFill>
            </a:endParaRPr>
          </a:p>
        </p:txBody>
      </p:sp>
      <p:sp>
        <p:nvSpPr>
          <p:cNvPr id="27" name="文本框 26">
            <a:extLst>
              <a:ext uri="{FF2B5EF4-FFF2-40B4-BE49-F238E27FC236}">
                <a16:creationId xmlns:a16="http://schemas.microsoft.com/office/drawing/2014/main" id="{93DD955B-BE1E-0867-137C-1EE8B378F151}"/>
              </a:ext>
            </a:extLst>
          </p:cNvPr>
          <p:cNvSpPr txBox="1"/>
          <p:nvPr/>
        </p:nvSpPr>
        <p:spPr>
          <a:xfrm>
            <a:off x="8415319" y="7855533"/>
            <a:ext cx="5491888" cy="1210588"/>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742950" marR="0" indent="-742950" algn="l" defTabSz="2438400" rtl="0" fontAlgn="auto" latinLnBrk="0" hangingPunct="0">
              <a:lnSpc>
                <a:spcPct val="100000"/>
              </a:lnSpc>
              <a:spcBef>
                <a:spcPts val="0"/>
              </a:spcBef>
              <a:spcAft>
                <a:spcPts val="0"/>
              </a:spcAft>
              <a:buClrTx/>
              <a:buSzTx/>
              <a:buFontTx/>
              <a:buAutoNum type="arabicPeriod"/>
            </a:pPr>
            <a:r>
              <a:rPr lang="zh-CN" altLang="en-US" sz="3600" dirty="0">
                <a:solidFill>
                  <a:schemeClr val="bg2">
                    <a:lumMod val="10000"/>
                  </a:schemeClr>
                </a:solidFill>
              </a:rPr>
              <a:t>增加查询临时信源功能</a:t>
            </a:r>
            <a:endParaRPr lang="en-US" altLang="zh-CN" sz="3600" dirty="0">
              <a:solidFill>
                <a:schemeClr val="bg2">
                  <a:lumMod val="10000"/>
                </a:schemeClr>
              </a:solidFill>
            </a:endParaRPr>
          </a:p>
          <a:p>
            <a:pPr marL="742950" marR="0" indent="-742950" algn="l" defTabSz="2438400" rtl="0" fontAlgn="auto" latinLnBrk="0" hangingPunct="0">
              <a:lnSpc>
                <a:spcPct val="100000"/>
              </a:lnSpc>
              <a:spcBef>
                <a:spcPts val="0"/>
              </a:spcBef>
              <a:spcAft>
                <a:spcPts val="0"/>
              </a:spcAft>
              <a:buClrTx/>
              <a:buSzTx/>
              <a:buFontTx/>
              <a:buAutoNum type="arabicPeriod"/>
            </a:pPr>
            <a:r>
              <a:rPr lang="zh-CN" altLang="en-US" sz="3600" dirty="0">
                <a:solidFill>
                  <a:schemeClr val="bg2">
                    <a:lumMod val="10000"/>
                  </a:schemeClr>
                </a:solidFill>
              </a:rPr>
              <a:t>返回查询信源的</a:t>
            </a:r>
            <a:r>
              <a:rPr lang="en-US" altLang="zh-CN" sz="3600" dirty="0" err="1">
                <a:solidFill>
                  <a:schemeClr val="bg2">
                    <a:lumMod val="10000"/>
                  </a:schemeClr>
                </a:solidFill>
              </a:rPr>
              <a:t>nli</a:t>
            </a:r>
            <a:r>
              <a:rPr lang="zh-CN" altLang="en-US" sz="3600" dirty="0">
                <a:solidFill>
                  <a:schemeClr val="bg2">
                    <a:lumMod val="10000"/>
                  </a:schemeClr>
                </a:solidFill>
              </a:rPr>
              <a:t>分数</a:t>
            </a:r>
            <a:endParaRPr kumimoji="0" lang="zh-CN" altLang="en-US" sz="360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16" name="文本框 15">
            <a:extLst>
              <a:ext uri="{FF2B5EF4-FFF2-40B4-BE49-F238E27FC236}">
                <a16:creationId xmlns:a16="http://schemas.microsoft.com/office/drawing/2014/main" id="{942C90DB-987C-A6DC-DDC2-0A03AF0D5F5B}"/>
              </a:ext>
            </a:extLst>
          </p:cNvPr>
          <p:cNvSpPr txBox="1"/>
          <p:nvPr/>
        </p:nvSpPr>
        <p:spPr>
          <a:xfrm>
            <a:off x="907139" y="4487945"/>
            <a:ext cx="4805803" cy="4578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indent="-457200" algn="l">
              <a:lnSpc>
                <a:spcPct val="150000"/>
              </a:lnSpc>
              <a:spcBef>
                <a:spcPts val="500"/>
              </a:spcBef>
              <a:buFont typeface="+mj-lt"/>
              <a:buAutoNum type="arabicPeriod"/>
            </a:pPr>
            <a:r>
              <a:rPr lang="zh-CN" altLang="en-US" sz="3600" b="1" dirty="0">
                <a:solidFill>
                  <a:schemeClr val="bg2">
                    <a:lumMod val="90000"/>
                  </a:schemeClr>
                </a:solidFill>
              </a:rPr>
              <a:t>热榜内容自动入库</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20000"/>
                    <a:lumOff val="80000"/>
                  </a:schemeClr>
                </a:solidFill>
              </a:rPr>
              <a:t>临时信源库</a:t>
            </a:r>
            <a:endParaRPr lang="en-US" altLang="zh-CN" sz="3600" b="1" dirty="0">
              <a:solidFill>
                <a:schemeClr val="accent5">
                  <a:lumMod val="20000"/>
                  <a:lumOff val="80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20000"/>
                    <a:lumOff val="80000"/>
                  </a:schemeClr>
                </a:solidFill>
              </a:rPr>
              <a:t>多次进审非虚假提示</a:t>
            </a:r>
            <a:endParaRPr lang="en-US" altLang="zh-CN" sz="3600" b="1" dirty="0">
              <a:solidFill>
                <a:schemeClr val="accent5">
                  <a:lumMod val="20000"/>
                  <a:lumOff val="80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订阅信源消费</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bg2">
                    <a:lumMod val="10000"/>
                  </a:schemeClr>
                </a:solidFill>
              </a:rPr>
              <a:t>检索服务</a:t>
            </a:r>
            <a:endParaRPr lang="en-US" altLang="zh-CN" sz="3600" b="1" dirty="0">
              <a:solidFill>
                <a:schemeClr val="bg2">
                  <a:lumMod val="10000"/>
                </a:schemeClr>
              </a:solidFill>
            </a:endParaRPr>
          </a:p>
        </p:txBody>
      </p:sp>
      <p:cxnSp>
        <p:nvCxnSpPr>
          <p:cNvPr id="17" name="直线连接符 16">
            <a:extLst>
              <a:ext uri="{FF2B5EF4-FFF2-40B4-BE49-F238E27FC236}">
                <a16:creationId xmlns:a16="http://schemas.microsoft.com/office/drawing/2014/main" id="{AD661118-7C3E-5886-83D2-BD253C530680}"/>
              </a:ext>
            </a:extLst>
          </p:cNvPr>
          <p:cNvCxnSpPr>
            <a:cxnSpLocks/>
            <a:endCxn id="18" idx="0"/>
          </p:cNvCxnSpPr>
          <p:nvPr/>
        </p:nvCxnSpPr>
        <p:spPr>
          <a:xfrm>
            <a:off x="3224545" y="2120527"/>
            <a:ext cx="0" cy="2547900"/>
          </a:xfrm>
          <a:prstGeom prst="line">
            <a:avLst/>
          </a:prstGeom>
          <a:noFill/>
          <a:ln w="38100" cap="flat">
            <a:solidFill>
              <a:srgbClr val="000000"/>
            </a:solidFill>
            <a:prstDash val="lgDash"/>
            <a:miter lim="400000"/>
          </a:ln>
        </p:spPr>
        <p:style>
          <a:lnRef idx="0">
            <a:scrgbClr r="0" g="0" b="0"/>
          </a:lnRef>
          <a:fillRef idx="0">
            <a:scrgbClr r="0" g="0" b="0"/>
          </a:fillRef>
          <a:effectRef idx="0">
            <a:scrgbClr r="0" g="0" b="0"/>
          </a:effectRef>
          <a:fontRef idx="none"/>
        </p:style>
      </p:cxnSp>
      <p:sp>
        <p:nvSpPr>
          <p:cNvPr id="18" name="矩形 17">
            <a:extLst>
              <a:ext uri="{FF2B5EF4-FFF2-40B4-BE49-F238E27FC236}">
                <a16:creationId xmlns:a16="http://schemas.microsoft.com/office/drawing/2014/main" id="{341BA1CB-26DE-1385-FFA6-7364DE12AD0E}"/>
              </a:ext>
            </a:extLst>
          </p:cNvPr>
          <p:cNvSpPr/>
          <p:nvPr/>
        </p:nvSpPr>
        <p:spPr>
          <a:xfrm>
            <a:off x="666402" y="4668427"/>
            <a:ext cx="5116286" cy="4379145"/>
          </a:xfrm>
          <a:prstGeom prst="rect">
            <a:avLst/>
          </a:prstGeom>
          <a:noFill/>
          <a:ln w="38100" cap="flat">
            <a:solidFill>
              <a:srgbClr val="353535"/>
            </a:solidFill>
            <a:prstDash val="lg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3" name="对角圆角矩形 22">
            <a:extLst>
              <a:ext uri="{FF2B5EF4-FFF2-40B4-BE49-F238E27FC236}">
                <a16:creationId xmlns:a16="http://schemas.microsoft.com/office/drawing/2014/main" id="{BDEDD423-4CFE-B0BC-29AB-88F23A910343}"/>
              </a:ext>
            </a:extLst>
          </p:cNvPr>
          <p:cNvSpPr/>
          <p:nvPr/>
        </p:nvSpPr>
        <p:spPr>
          <a:xfrm>
            <a:off x="6570923" y="2134177"/>
            <a:ext cx="9482600" cy="10247294"/>
          </a:xfrm>
          <a:prstGeom prst="round2DiagRect">
            <a:avLst/>
          </a:prstGeom>
          <a:solidFill>
            <a:srgbClr val="000000">
              <a:alpha val="3137"/>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FAAE7A67-DDF9-D3B7-7CA0-D9D552533A54}"/>
              </a:ext>
            </a:extLst>
          </p:cNvPr>
          <p:cNvSpPr/>
          <p:nvPr/>
        </p:nvSpPr>
        <p:spPr>
          <a:xfrm>
            <a:off x="18670961" y="4936117"/>
            <a:ext cx="2681779" cy="2682965"/>
          </a:xfrm>
          <a:prstGeom prst="ellipse">
            <a:avLst/>
          </a:prstGeom>
          <a:solidFill>
            <a:srgbClr val="325AB4">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8800" dirty="0">
                <a:solidFill>
                  <a:srgbClr val="FFFFFF"/>
                </a:solidFill>
              </a:rPr>
              <a:t>04</a:t>
            </a:r>
            <a:endParaRPr lang="zh-CN" altLang="en-US" sz="4800" dirty="0">
              <a:solidFill>
                <a:srgbClr val="000000"/>
              </a:solidFill>
            </a:endParaRPr>
          </a:p>
        </p:txBody>
      </p:sp>
      <p:sp>
        <p:nvSpPr>
          <p:cNvPr id="5" name="椭圆 4">
            <a:extLst>
              <a:ext uri="{FF2B5EF4-FFF2-40B4-BE49-F238E27FC236}">
                <a16:creationId xmlns:a16="http://schemas.microsoft.com/office/drawing/2014/main" id="{75922A71-371C-3C6B-E710-23E0FB1E3BBA}"/>
              </a:ext>
            </a:extLst>
          </p:cNvPr>
          <p:cNvSpPr/>
          <p:nvPr/>
        </p:nvSpPr>
        <p:spPr>
          <a:xfrm>
            <a:off x="3043106" y="4936116"/>
            <a:ext cx="2681780" cy="2682966"/>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8800" dirty="0">
                <a:solidFill>
                  <a:srgbClr val="325AB4"/>
                </a:solidFill>
              </a:rPr>
              <a:t>01</a:t>
            </a:r>
            <a:endParaRPr lang="zh-CN" altLang="en-US" sz="8800" dirty="0">
              <a:solidFill>
                <a:srgbClr val="325AB4"/>
              </a:solidFill>
            </a:endParaRPr>
          </a:p>
        </p:txBody>
      </p:sp>
      <p:sp>
        <p:nvSpPr>
          <p:cNvPr id="6" name="椭圆 5">
            <a:extLst>
              <a:ext uri="{FF2B5EF4-FFF2-40B4-BE49-F238E27FC236}">
                <a16:creationId xmlns:a16="http://schemas.microsoft.com/office/drawing/2014/main" id="{15593B8F-F390-4F52-BC19-ED5144F87617}"/>
              </a:ext>
            </a:extLst>
          </p:cNvPr>
          <p:cNvSpPr/>
          <p:nvPr/>
        </p:nvSpPr>
        <p:spPr>
          <a:xfrm>
            <a:off x="13460885" y="4936116"/>
            <a:ext cx="2682966" cy="2682966"/>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8800" dirty="0">
                <a:solidFill>
                  <a:srgbClr val="325AB4"/>
                </a:solidFill>
              </a:rPr>
              <a:t>03</a:t>
            </a:r>
            <a:endParaRPr lang="zh-CN" altLang="en-US" sz="8800" dirty="0">
              <a:solidFill>
                <a:srgbClr val="325AB4"/>
              </a:solidFill>
            </a:endParaRPr>
          </a:p>
        </p:txBody>
      </p:sp>
      <p:sp>
        <p:nvSpPr>
          <p:cNvPr id="7" name="椭圆 6">
            <a:extLst>
              <a:ext uri="{FF2B5EF4-FFF2-40B4-BE49-F238E27FC236}">
                <a16:creationId xmlns:a16="http://schemas.microsoft.com/office/drawing/2014/main" id="{CDB66017-1456-366E-4F92-23B3A8EF6D4E}"/>
              </a:ext>
            </a:extLst>
          </p:cNvPr>
          <p:cNvSpPr/>
          <p:nvPr/>
        </p:nvSpPr>
        <p:spPr>
          <a:xfrm>
            <a:off x="8251996" y="4936116"/>
            <a:ext cx="2681779" cy="2681779"/>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8800" dirty="0">
                <a:solidFill>
                  <a:srgbClr val="325AB4"/>
                </a:solidFill>
              </a:rPr>
              <a:t>02</a:t>
            </a:r>
            <a:endParaRPr lang="zh-CN" altLang="en-US" sz="4800" dirty="0">
              <a:solidFill>
                <a:srgbClr val="000000"/>
              </a:solidFill>
            </a:endParaRPr>
          </a:p>
        </p:txBody>
      </p:sp>
      <p:sp>
        <p:nvSpPr>
          <p:cNvPr id="14" name="文本框 13">
            <a:extLst>
              <a:ext uri="{FF2B5EF4-FFF2-40B4-BE49-F238E27FC236}">
                <a16:creationId xmlns:a16="http://schemas.microsoft.com/office/drawing/2014/main" id="{3A4CB2D8-3020-A192-AB62-AB247EA02E4E}"/>
              </a:ext>
            </a:extLst>
          </p:cNvPr>
          <p:cNvSpPr txBox="1"/>
          <p:nvPr/>
        </p:nvSpPr>
        <p:spPr>
          <a:xfrm>
            <a:off x="2202770" y="8027342"/>
            <a:ext cx="4362450"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虚假信息检测</a:t>
            </a:r>
          </a:p>
        </p:txBody>
      </p:sp>
      <p:sp>
        <p:nvSpPr>
          <p:cNvPr id="15" name="文本框 14">
            <a:extLst>
              <a:ext uri="{FF2B5EF4-FFF2-40B4-BE49-F238E27FC236}">
                <a16:creationId xmlns:a16="http://schemas.microsoft.com/office/drawing/2014/main" id="{36CCF0DA-0958-EEC3-7DE3-4A00D61D3B23}"/>
              </a:ext>
            </a:extLst>
          </p:cNvPr>
          <p:cNvSpPr txBox="1"/>
          <p:nvPr/>
        </p:nvSpPr>
        <p:spPr>
          <a:xfrm>
            <a:off x="7237526" y="8027343"/>
            <a:ext cx="4710719"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伪科学内容识别</a:t>
            </a:r>
          </a:p>
        </p:txBody>
      </p:sp>
      <p:sp>
        <p:nvSpPr>
          <p:cNvPr id="16" name="文本框 15">
            <a:extLst>
              <a:ext uri="{FF2B5EF4-FFF2-40B4-BE49-F238E27FC236}">
                <a16:creationId xmlns:a16="http://schemas.microsoft.com/office/drawing/2014/main" id="{B5B251A5-381D-B543-7C98-27C3D918CC7E}"/>
              </a:ext>
            </a:extLst>
          </p:cNvPr>
          <p:cNvSpPr txBox="1"/>
          <p:nvPr/>
        </p:nvSpPr>
        <p:spPr>
          <a:xfrm>
            <a:off x="12411506" y="8027343"/>
            <a:ext cx="4781724"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信源库系统搭建</a:t>
            </a:r>
          </a:p>
        </p:txBody>
      </p:sp>
      <p:sp>
        <p:nvSpPr>
          <p:cNvPr id="17" name="文本框 16">
            <a:extLst>
              <a:ext uri="{FF2B5EF4-FFF2-40B4-BE49-F238E27FC236}">
                <a16:creationId xmlns:a16="http://schemas.microsoft.com/office/drawing/2014/main" id="{2BCAF555-B728-45F7-2A49-58C97017F090}"/>
              </a:ext>
            </a:extLst>
          </p:cNvPr>
          <p:cNvSpPr txBox="1"/>
          <p:nvPr/>
        </p:nvSpPr>
        <p:spPr>
          <a:xfrm>
            <a:off x="17459018" y="8027343"/>
            <a:ext cx="5105663" cy="830997"/>
          </a:xfrm>
          <a:prstGeom prst="rect">
            <a:avLst/>
          </a:prstGeom>
          <a:noFill/>
        </p:spPr>
        <p:txBody>
          <a:bodyPr wrap="square">
            <a:spAutoFit/>
          </a:bodyPr>
          <a:lstStyle/>
          <a:p>
            <a:r>
              <a:rPr lang="zh-CN" altLang="en-US" sz="4800" dirty="0">
                <a:solidFill>
                  <a:srgbClr val="3A5CB0"/>
                </a:solidFill>
                <a:latin typeface="SimHei" panose="02010609060101010101" pitchFamily="49" charset="-122"/>
                <a:ea typeface="SimHei" panose="02010609060101010101" pitchFamily="49" charset="-122"/>
              </a:rPr>
              <a:t>通用审核模型构建</a:t>
            </a:r>
          </a:p>
        </p:txBody>
      </p:sp>
    </p:spTree>
    <p:extLst>
      <p:ext uri="{BB962C8B-B14F-4D97-AF65-F5344CB8AC3E}">
        <p14:creationId xmlns:p14="http://schemas.microsoft.com/office/powerpoint/2010/main" val="217933047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a:extLst>
              <a:ext uri="{FF2B5EF4-FFF2-40B4-BE49-F238E27FC236}">
                <a16:creationId xmlns:a16="http://schemas.microsoft.com/office/drawing/2014/main" id="{7D61BD55-1B98-BD5B-DF73-0BE4CA1C9FB0}"/>
              </a:ext>
            </a:extLst>
          </p:cNvPr>
          <p:cNvPicPr>
            <a:picLocks noChangeAspect="1"/>
          </p:cNvPicPr>
          <p:nvPr/>
        </p:nvPicPr>
        <p:blipFill>
          <a:blip r:embed="rId3"/>
          <a:stretch>
            <a:fillRect/>
          </a:stretch>
        </p:blipFill>
        <p:spPr>
          <a:xfrm>
            <a:off x="18255601" y="11978785"/>
            <a:ext cx="683694" cy="573421"/>
          </a:xfrm>
          <a:prstGeom prst="rect">
            <a:avLst/>
          </a:prstGeom>
        </p:spPr>
      </p:pic>
      <p:pic>
        <p:nvPicPr>
          <p:cNvPr id="4" name="图片 3">
            <a:extLst>
              <a:ext uri="{FF2B5EF4-FFF2-40B4-BE49-F238E27FC236}">
                <a16:creationId xmlns:a16="http://schemas.microsoft.com/office/drawing/2014/main" id="{E1C732A7-4A54-2B31-F8FA-AE01A82D2CCA}"/>
              </a:ext>
            </a:extLst>
          </p:cNvPr>
          <p:cNvPicPr>
            <a:picLocks noChangeAspect="1"/>
          </p:cNvPicPr>
          <p:nvPr/>
        </p:nvPicPr>
        <p:blipFill>
          <a:blip r:embed="rId4"/>
          <a:stretch>
            <a:fillRect/>
          </a:stretch>
        </p:blipFill>
        <p:spPr>
          <a:xfrm>
            <a:off x="592743" y="2601722"/>
            <a:ext cx="7531100" cy="9080500"/>
          </a:xfrm>
          <a:prstGeom prst="rect">
            <a:avLst/>
          </a:prstGeom>
        </p:spPr>
      </p:pic>
      <p:sp>
        <p:nvSpPr>
          <p:cNvPr id="28" name="文本框 27">
            <a:extLst>
              <a:ext uri="{FF2B5EF4-FFF2-40B4-BE49-F238E27FC236}">
                <a16:creationId xmlns:a16="http://schemas.microsoft.com/office/drawing/2014/main" id="{EE5AA93B-2913-6A77-60C5-D104496D14A8}"/>
              </a:ext>
            </a:extLst>
          </p:cNvPr>
          <p:cNvSpPr txBox="1"/>
          <p:nvPr/>
        </p:nvSpPr>
        <p:spPr>
          <a:xfrm>
            <a:off x="4358293" y="4167930"/>
            <a:ext cx="533400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200" dirty="0">
                <a:solidFill>
                  <a:srgbClr val="353535"/>
                </a:solidFill>
                <a:effectLst/>
              </a:rPr>
              <a:t>包含谣言</a:t>
            </a:r>
            <a:r>
              <a:rPr lang="en-US" altLang="zh-CN" sz="3200" dirty="0">
                <a:solidFill>
                  <a:srgbClr val="353535"/>
                </a:solidFill>
                <a:effectLst/>
              </a:rPr>
              <a:t>3w+</a:t>
            </a:r>
            <a:r>
              <a:rPr lang="zh-CN" altLang="en-US" sz="3200" dirty="0">
                <a:solidFill>
                  <a:srgbClr val="353535"/>
                </a:solidFill>
                <a:effectLst/>
              </a:rPr>
              <a:t>，周新增</a:t>
            </a:r>
            <a:r>
              <a:rPr lang="en-US" altLang="zh-CN" sz="3200" dirty="0">
                <a:solidFill>
                  <a:srgbClr val="353535"/>
                </a:solidFill>
                <a:effectLst/>
              </a:rPr>
              <a:t>200+</a:t>
            </a:r>
            <a:endParaRPr lang="en-US" altLang="zh-CN" sz="3200" dirty="0">
              <a:solidFill>
                <a:srgbClr val="353535"/>
              </a:solidFill>
            </a:endParaRPr>
          </a:p>
        </p:txBody>
      </p:sp>
      <p:sp>
        <p:nvSpPr>
          <p:cNvPr id="30" name="文本框 29">
            <a:extLst>
              <a:ext uri="{FF2B5EF4-FFF2-40B4-BE49-F238E27FC236}">
                <a16:creationId xmlns:a16="http://schemas.microsoft.com/office/drawing/2014/main" id="{046F5269-D7E0-2619-73D0-A2FEFA4EEE70}"/>
              </a:ext>
            </a:extLst>
          </p:cNvPr>
          <p:cNvSpPr txBox="1"/>
          <p:nvPr/>
        </p:nvSpPr>
        <p:spPr>
          <a:xfrm>
            <a:off x="7554341" y="4745289"/>
            <a:ext cx="470535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buFont typeface="Arial" panose="020B0604020202020204" pitchFamily="34" charset="0"/>
              <a:buChar char="•"/>
            </a:pPr>
            <a:r>
              <a:rPr lang="zh-CN" altLang="en-US" sz="3200" dirty="0">
                <a:solidFill>
                  <a:srgbClr val="353535"/>
                </a:solidFill>
                <a:effectLst/>
                <a:latin typeface="LarkHackSafariFont"/>
              </a:rPr>
              <a:t>凯里剑河县交警收黑钱</a:t>
            </a:r>
            <a:endParaRPr lang="en-US" altLang="zh-CN" sz="3200" dirty="0">
              <a:solidFill>
                <a:srgbClr val="353535"/>
              </a:solidFill>
              <a:effectLst/>
              <a:latin typeface="LarkHackSafariFont"/>
            </a:endParaRPr>
          </a:p>
          <a:p>
            <a:pPr marL="342900" indent="-342900" algn="l">
              <a:buFont typeface="Arial" panose="020B0604020202020204" pitchFamily="34" charset="0"/>
              <a:buChar char="•"/>
            </a:pPr>
            <a:r>
              <a:rPr lang="zh-CN" altLang="en-US" sz="3200" dirty="0">
                <a:solidFill>
                  <a:srgbClr val="353535"/>
                </a:solidFill>
                <a:effectLst/>
                <a:latin typeface="LarkHackSafariFont"/>
              </a:rPr>
              <a:t>胡萝卜能抗衰老</a:t>
            </a:r>
            <a:endParaRPr lang="en-US" altLang="zh-CN" sz="3200" dirty="0">
              <a:solidFill>
                <a:srgbClr val="353535"/>
              </a:solidFill>
              <a:effectLst/>
              <a:latin typeface="LarkHackSafariFont"/>
            </a:endParaRPr>
          </a:p>
          <a:p>
            <a:pPr marL="342900" indent="-342900" algn="l">
              <a:buFont typeface="Arial" panose="020B0604020202020204" pitchFamily="34" charset="0"/>
              <a:buChar char="•"/>
            </a:pPr>
            <a:r>
              <a:rPr lang="zh-CN" altLang="en-US" sz="3200" dirty="0">
                <a:solidFill>
                  <a:srgbClr val="353535"/>
                </a:solidFill>
                <a:latin typeface="LarkHackSafariFont"/>
              </a:rPr>
              <a:t>宋祖英是少将军衔</a:t>
            </a:r>
            <a:endParaRPr lang="zh-CN" altLang="en-US" sz="3200" dirty="0">
              <a:solidFill>
                <a:srgbClr val="353535"/>
              </a:solidFill>
              <a:effectLst/>
            </a:endParaRPr>
          </a:p>
          <a:p>
            <a:pPr marL="342900" indent="-342900" algn="l">
              <a:buFont typeface="Arial" panose="020B0604020202020204" pitchFamily="34" charset="0"/>
              <a:buChar char="•"/>
            </a:pPr>
            <a:r>
              <a:rPr lang="zh-CN" altLang="en-US" sz="3200" dirty="0">
                <a:solidFill>
                  <a:srgbClr val="353535"/>
                </a:solidFill>
                <a:effectLst/>
                <a:latin typeface="LarkHackSafariFont"/>
              </a:rPr>
              <a:t>山楂能降血脂</a:t>
            </a:r>
            <a:endParaRPr lang="en-US" altLang="zh-CN" sz="3200" dirty="0">
              <a:solidFill>
                <a:srgbClr val="353535"/>
              </a:solidFill>
              <a:effectLst/>
              <a:latin typeface="LarkHackSafariFont"/>
            </a:endParaRPr>
          </a:p>
          <a:p>
            <a:pPr marL="342900" indent="-342900" algn="l">
              <a:buFont typeface="Arial" panose="020B0604020202020204" pitchFamily="34" charset="0"/>
              <a:buChar char="•"/>
            </a:pPr>
            <a:r>
              <a:rPr lang="zh-CN" altLang="en-US" sz="3200" dirty="0">
                <a:solidFill>
                  <a:srgbClr val="353535"/>
                </a:solidFill>
                <a:effectLst/>
                <a:latin typeface="LarkHackSafariFont"/>
              </a:rPr>
              <a:t>雷锋被从教材中删减</a:t>
            </a:r>
            <a:endParaRPr lang="zh-CN" altLang="en-US" sz="3200" dirty="0">
              <a:solidFill>
                <a:srgbClr val="353535"/>
              </a:solidFill>
              <a:effectLst/>
            </a:endParaRPr>
          </a:p>
          <a:p>
            <a:pPr algn="l"/>
            <a:endParaRPr lang="en-US" altLang="zh-CN" sz="3200" dirty="0">
              <a:solidFill>
                <a:srgbClr val="353535"/>
              </a:solidFill>
              <a:effectLst/>
              <a:latin typeface="LarkHackSafariFont"/>
            </a:endParaRPr>
          </a:p>
        </p:txBody>
      </p:sp>
      <p:grpSp>
        <p:nvGrpSpPr>
          <p:cNvPr id="31" name="组合 30">
            <a:extLst>
              <a:ext uri="{FF2B5EF4-FFF2-40B4-BE49-F238E27FC236}">
                <a16:creationId xmlns:a16="http://schemas.microsoft.com/office/drawing/2014/main" id="{F576B9F8-BCC7-0B01-4EAC-A40837F6124D}"/>
              </a:ext>
            </a:extLst>
          </p:cNvPr>
          <p:cNvGrpSpPr/>
          <p:nvPr/>
        </p:nvGrpSpPr>
        <p:grpSpPr>
          <a:xfrm>
            <a:off x="7539473" y="7572040"/>
            <a:ext cx="10106813" cy="3461616"/>
            <a:chOff x="6096000" y="4411177"/>
            <a:chExt cx="10106813" cy="3461616"/>
          </a:xfrm>
        </p:grpSpPr>
        <p:sp>
          <p:nvSpPr>
            <p:cNvPr id="32" name="文本框 31">
              <a:extLst>
                <a:ext uri="{FF2B5EF4-FFF2-40B4-BE49-F238E27FC236}">
                  <a16:creationId xmlns:a16="http://schemas.microsoft.com/office/drawing/2014/main" id="{FFD0700C-29C9-9D38-F546-CBE32532919D}"/>
                </a:ext>
              </a:extLst>
            </p:cNvPr>
            <p:cNvSpPr txBox="1"/>
            <p:nvPr/>
          </p:nvSpPr>
          <p:spPr>
            <a:xfrm>
              <a:off x="6096000" y="4411177"/>
              <a:ext cx="843915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200" dirty="0">
                  <a:solidFill>
                    <a:srgbClr val="353535"/>
                  </a:solidFill>
                  <a:effectLst/>
                </a:rPr>
                <a:t>覆盖国内外权威信源发布信息。</a:t>
              </a:r>
            </a:p>
            <a:p>
              <a:pPr marL="342900" indent="-342900" algn="l">
                <a:buFont typeface="Arial" panose="020B0604020202020204" pitchFamily="34" charset="0"/>
                <a:buChar char="•"/>
              </a:pPr>
              <a:r>
                <a:rPr lang="zh-CN" altLang="en-US" sz="3200" dirty="0">
                  <a:solidFill>
                    <a:srgbClr val="353535"/>
                  </a:solidFill>
                  <a:effectLst/>
                </a:rPr>
                <a:t>头条站内规范稿源</a:t>
              </a:r>
            </a:p>
            <a:p>
              <a:pPr marL="342900" indent="-342900" algn="l">
                <a:buFont typeface="Arial" panose="020B0604020202020204" pitchFamily="34" charset="0"/>
                <a:buChar char="•"/>
              </a:pPr>
              <a:r>
                <a:rPr lang="zh-CN" altLang="en-US" sz="3200" dirty="0">
                  <a:solidFill>
                    <a:srgbClr val="353535"/>
                  </a:solidFill>
                  <a:effectLst/>
                </a:rPr>
                <a:t>权威媒体（站点</a:t>
              </a:r>
              <a:r>
                <a:rPr lang="en-US" altLang="zh-CN" sz="3200" dirty="0">
                  <a:solidFill>
                    <a:srgbClr val="353535"/>
                  </a:solidFill>
                  <a:effectLst/>
                </a:rPr>
                <a:t>150</a:t>
              </a:r>
              <a:r>
                <a:rPr lang="zh-CN" altLang="en-US" sz="3200" dirty="0">
                  <a:solidFill>
                    <a:srgbClr val="353535"/>
                  </a:solidFill>
                  <a:effectLst/>
                </a:rPr>
                <a:t>＋）</a:t>
              </a:r>
              <a:endParaRPr lang="en-US" altLang="zh-CN" sz="3200" dirty="0">
                <a:solidFill>
                  <a:srgbClr val="353535"/>
                </a:solidFill>
              </a:endParaRPr>
            </a:p>
          </p:txBody>
        </p:sp>
        <p:sp>
          <p:nvSpPr>
            <p:cNvPr id="33" name="文本框 32">
              <a:extLst>
                <a:ext uri="{FF2B5EF4-FFF2-40B4-BE49-F238E27FC236}">
                  <a16:creationId xmlns:a16="http://schemas.microsoft.com/office/drawing/2014/main" id="{36AEA030-35F8-6986-C4B6-9826D4996535}"/>
                </a:ext>
              </a:extLst>
            </p:cNvPr>
            <p:cNvSpPr txBox="1"/>
            <p:nvPr/>
          </p:nvSpPr>
          <p:spPr>
            <a:xfrm>
              <a:off x="7324184" y="5933801"/>
              <a:ext cx="8878629"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solidFill>
                    <a:srgbClr val="353535"/>
                  </a:solidFill>
                  <a:effectLst/>
                </a:rPr>
                <a:t>新华社／光明网／央视网／</a:t>
              </a:r>
              <a:r>
                <a:rPr lang="en-US" altLang="zh-CN" dirty="0">
                  <a:solidFill>
                    <a:srgbClr val="353535"/>
                  </a:solidFill>
                  <a:effectLst/>
                </a:rPr>
                <a:t>...</a:t>
              </a:r>
            </a:p>
            <a:p>
              <a:pPr algn="l"/>
              <a:r>
                <a:rPr lang="zh-CN" altLang="en-US" dirty="0">
                  <a:solidFill>
                    <a:srgbClr val="353535"/>
                  </a:solidFill>
                  <a:effectLst/>
                </a:rPr>
                <a:t>政府机构／公司官网／</a:t>
              </a:r>
              <a:r>
                <a:rPr lang="en-US" altLang="zh-CN" dirty="0">
                  <a:solidFill>
                    <a:srgbClr val="353535"/>
                  </a:solidFill>
                  <a:effectLst/>
                </a:rPr>
                <a:t>...</a:t>
              </a:r>
            </a:p>
            <a:p>
              <a:pPr algn="l"/>
              <a:r>
                <a:rPr lang="zh-CN" altLang="en-US" dirty="0">
                  <a:solidFill>
                    <a:srgbClr val="353535"/>
                  </a:solidFill>
                  <a:effectLst/>
                </a:rPr>
                <a:t>垂类权威媒体</a:t>
              </a:r>
            </a:p>
            <a:p>
              <a:pPr algn="l"/>
              <a:r>
                <a:rPr lang="zh-CN" altLang="en-US" dirty="0">
                  <a:solidFill>
                    <a:srgbClr val="353535"/>
                  </a:solidFill>
                  <a:effectLst/>
                </a:rPr>
                <a:t>路透社／</a:t>
              </a:r>
              <a:r>
                <a:rPr lang="en-GB" altLang="zh-CN" dirty="0">
                  <a:solidFill>
                    <a:srgbClr val="353535"/>
                  </a:solidFill>
                  <a:effectLst/>
                </a:rPr>
                <a:t>CNN</a:t>
              </a:r>
              <a:r>
                <a:rPr lang="zh-CN" altLang="en-GB" dirty="0">
                  <a:solidFill>
                    <a:srgbClr val="353535"/>
                  </a:solidFill>
                  <a:effectLst/>
                </a:rPr>
                <a:t>／</a:t>
              </a:r>
              <a:r>
                <a:rPr lang="zh-CN" altLang="en-US" dirty="0">
                  <a:solidFill>
                    <a:srgbClr val="353535"/>
                  </a:solidFill>
                  <a:effectLst/>
                </a:rPr>
                <a:t>法新社／半岛电视台／俄罗斯卫星通讯社／</a:t>
              </a:r>
              <a:r>
                <a:rPr lang="en-US" altLang="zh-CN" dirty="0">
                  <a:solidFill>
                    <a:srgbClr val="353535"/>
                  </a:solidFill>
                  <a:effectLst/>
                </a:rPr>
                <a:t>...</a:t>
              </a:r>
            </a:p>
            <a:p>
              <a:pPr algn="l"/>
              <a:r>
                <a:rPr lang="zh-CN" altLang="en-US" dirty="0">
                  <a:solidFill>
                    <a:srgbClr val="353535"/>
                  </a:solidFill>
                  <a:effectLst/>
                </a:rPr>
                <a:t>收录文章数</a:t>
              </a:r>
              <a:r>
                <a:rPr lang="en-US" altLang="zh-CN" dirty="0">
                  <a:solidFill>
                    <a:srgbClr val="353535"/>
                  </a:solidFill>
                  <a:effectLst/>
                </a:rPr>
                <a:t>400</a:t>
              </a:r>
              <a:r>
                <a:rPr lang="en-GB" altLang="zh-CN" dirty="0">
                  <a:solidFill>
                    <a:srgbClr val="353535"/>
                  </a:solidFill>
                  <a:effectLst/>
                </a:rPr>
                <a:t>w</a:t>
              </a:r>
              <a:r>
                <a:rPr lang="zh-CN" altLang="en-GB" dirty="0">
                  <a:solidFill>
                    <a:srgbClr val="353535"/>
                  </a:solidFill>
                  <a:effectLst/>
                </a:rPr>
                <a:t>＋，</a:t>
              </a:r>
              <a:r>
                <a:rPr lang="zh-CN" altLang="en-US" dirty="0">
                  <a:solidFill>
                    <a:srgbClr val="353535"/>
                  </a:solidFill>
                  <a:effectLst/>
                </a:rPr>
                <a:t>日均新增</a:t>
              </a:r>
              <a:r>
                <a:rPr lang="en-US" altLang="zh-CN" dirty="0">
                  <a:solidFill>
                    <a:srgbClr val="353535"/>
                  </a:solidFill>
                  <a:effectLst/>
                </a:rPr>
                <a:t>5</a:t>
              </a:r>
              <a:r>
                <a:rPr lang="en-GB" altLang="zh-CN" dirty="0">
                  <a:solidFill>
                    <a:srgbClr val="353535"/>
                  </a:solidFill>
                  <a:effectLst/>
                </a:rPr>
                <a:t>k+</a:t>
              </a:r>
            </a:p>
          </p:txBody>
        </p:sp>
      </p:grpSp>
      <p:sp>
        <p:nvSpPr>
          <p:cNvPr id="37" name="文本框 36">
            <a:extLst>
              <a:ext uri="{FF2B5EF4-FFF2-40B4-BE49-F238E27FC236}">
                <a16:creationId xmlns:a16="http://schemas.microsoft.com/office/drawing/2014/main" id="{8919703A-6A56-1D7D-EB3E-A765EE59AC9F}"/>
              </a:ext>
            </a:extLst>
          </p:cNvPr>
          <p:cNvSpPr txBox="1"/>
          <p:nvPr/>
        </p:nvSpPr>
        <p:spPr>
          <a:xfrm>
            <a:off x="13174016" y="4681662"/>
            <a:ext cx="4861860" cy="1815882"/>
          </a:xfrm>
          <a:prstGeom prst="foldedCorner">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wrap="square">
            <a:noAutofit/>
          </a:bodyPr>
          <a:lstStyle/>
          <a:p>
            <a:pPr algn="just"/>
            <a:r>
              <a:rPr lang="en-US" altLang="zh-CN" sz="2800" dirty="0">
                <a:solidFill>
                  <a:schemeClr val="bg2">
                    <a:lumMod val="10000"/>
                  </a:schemeClr>
                </a:solidFill>
                <a:latin typeface="KaiTi" panose="02010609060101010101" pitchFamily="49" charset="-122"/>
                <a:ea typeface="KaiTi" panose="02010609060101010101" pitchFamily="49" charset="-122"/>
              </a:rPr>
              <a:t>[</a:t>
            </a:r>
            <a:r>
              <a:rPr lang="zh-CN" altLang="en-US" sz="2800" dirty="0">
                <a:solidFill>
                  <a:schemeClr val="bg2">
                    <a:lumMod val="10000"/>
                  </a:schemeClr>
                </a:solidFill>
                <a:latin typeface="KaiTi" panose="02010609060101010101" pitchFamily="49" charset="-122"/>
                <a:ea typeface="KaiTi" panose="02010609060101010101" pitchFamily="49" charset="-122"/>
              </a:rPr>
              <a:t>文章</a:t>
            </a:r>
            <a:r>
              <a:rPr lang="en-US" altLang="zh-CN" sz="2800" dirty="0">
                <a:solidFill>
                  <a:schemeClr val="bg2">
                    <a:lumMod val="10000"/>
                  </a:schemeClr>
                </a:solidFill>
                <a:latin typeface="KaiTi" panose="02010609060101010101" pitchFamily="49" charset="-122"/>
                <a:ea typeface="KaiTi" panose="02010609060101010101" pitchFamily="49" charset="-122"/>
              </a:rPr>
              <a:t>]</a:t>
            </a:r>
            <a:r>
              <a:rPr lang="zh-CN" altLang="en-US" sz="2800" dirty="0">
                <a:solidFill>
                  <a:schemeClr val="bg2">
                    <a:lumMod val="10000"/>
                  </a:schemeClr>
                </a:solidFill>
                <a:latin typeface="KaiTi" panose="02010609060101010101" pitchFamily="49" charset="-122"/>
                <a:ea typeface="KaiTi" panose="02010609060101010101" pitchFamily="49" charset="-122"/>
              </a:rPr>
              <a:t>：胡萝卜又称小人参，没想到它的好处这么多！不仅可以补肝明目，降糖降脂，还能增强免疫力和抗衰老！</a:t>
            </a:r>
            <a:endParaRPr lang="en-US" altLang="zh-CN" sz="2800" dirty="0">
              <a:solidFill>
                <a:schemeClr val="bg2">
                  <a:lumMod val="10000"/>
                </a:schemeClr>
              </a:solidFill>
              <a:latin typeface="KaiTi" panose="02010609060101010101" pitchFamily="49" charset="-122"/>
              <a:ea typeface="KaiTi" panose="02010609060101010101" pitchFamily="49" charset="-122"/>
            </a:endParaRPr>
          </a:p>
        </p:txBody>
      </p:sp>
      <p:cxnSp>
        <p:nvCxnSpPr>
          <p:cNvPr id="42" name="直线箭头连接符 41">
            <a:extLst>
              <a:ext uri="{FF2B5EF4-FFF2-40B4-BE49-F238E27FC236}">
                <a16:creationId xmlns:a16="http://schemas.microsoft.com/office/drawing/2014/main" id="{BAF623A2-EFEB-A31E-A720-6FFCB406934D}"/>
              </a:ext>
            </a:extLst>
          </p:cNvPr>
          <p:cNvCxnSpPr>
            <a:cxnSpLocks/>
            <a:stCxn id="37" idx="1"/>
          </p:cNvCxnSpPr>
          <p:nvPr/>
        </p:nvCxnSpPr>
        <p:spPr>
          <a:xfrm flipH="1">
            <a:off x="10971104" y="5589603"/>
            <a:ext cx="2202912" cy="0"/>
          </a:xfrm>
          <a:prstGeom prst="straightConnector1">
            <a:avLst/>
          </a:prstGeom>
          <a:noFill/>
          <a:ln w="19050" cap="flat">
            <a:solidFill>
              <a:srgbClr val="353535"/>
            </a:solidFill>
            <a:prstDash val="solid"/>
            <a:miter lim="400000"/>
            <a:tailEnd type="triangle"/>
          </a:ln>
        </p:spPr>
        <p:style>
          <a:lnRef idx="0">
            <a:scrgbClr r="0" g="0" b="0"/>
          </a:lnRef>
          <a:fillRef idx="0">
            <a:scrgbClr r="0" g="0" b="0"/>
          </a:fillRef>
          <a:effectRef idx="0">
            <a:scrgbClr r="0" g="0" b="0"/>
          </a:effectRef>
          <a:fontRef idx="none"/>
        </p:style>
      </p:cxnSp>
      <p:sp>
        <p:nvSpPr>
          <p:cNvPr id="39" name="文本框 38">
            <a:extLst>
              <a:ext uri="{FF2B5EF4-FFF2-40B4-BE49-F238E27FC236}">
                <a16:creationId xmlns:a16="http://schemas.microsoft.com/office/drawing/2014/main" id="{575F2001-C870-1A51-1E87-4211B9001223}"/>
              </a:ext>
            </a:extLst>
          </p:cNvPr>
          <p:cNvSpPr txBox="1"/>
          <p:nvPr/>
        </p:nvSpPr>
        <p:spPr>
          <a:xfrm>
            <a:off x="11378627" y="5589603"/>
            <a:ext cx="2022080"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200" b="1" dirty="0">
                <a:solidFill>
                  <a:srgbClr val="C00000"/>
                </a:solidFill>
              </a:rPr>
              <a:t>蕴含谣言</a:t>
            </a:r>
            <a:endParaRPr lang="en-US" altLang="zh-CN" sz="3200" b="1" dirty="0">
              <a:solidFill>
                <a:srgbClr val="C00000"/>
              </a:solidFill>
            </a:endParaRPr>
          </a:p>
          <a:p>
            <a:pPr algn="l"/>
            <a:r>
              <a:rPr lang="zh-CN" altLang="en-US" sz="3200" b="1" dirty="0">
                <a:solidFill>
                  <a:srgbClr val="C00000"/>
                </a:solidFill>
              </a:rPr>
              <a:t>虚假！</a:t>
            </a:r>
          </a:p>
        </p:txBody>
      </p:sp>
      <p:sp>
        <p:nvSpPr>
          <p:cNvPr id="46" name="文本框 45">
            <a:extLst>
              <a:ext uri="{FF2B5EF4-FFF2-40B4-BE49-F238E27FC236}">
                <a16:creationId xmlns:a16="http://schemas.microsoft.com/office/drawing/2014/main" id="{93D06F06-C982-1F6E-16FC-5CE095E08A27}"/>
              </a:ext>
            </a:extLst>
          </p:cNvPr>
          <p:cNvSpPr txBox="1"/>
          <p:nvPr/>
        </p:nvSpPr>
        <p:spPr>
          <a:xfrm>
            <a:off x="4231839" y="10461987"/>
            <a:ext cx="4026941" cy="2717689"/>
          </a:xfrm>
          <a:prstGeom prst="foldedCorner">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wrap="square">
            <a:noAutofit/>
          </a:bodyPr>
          <a:lstStyle/>
          <a:p>
            <a:pPr algn="just"/>
            <a:r>
              <a:rPr lang="zh-CN" altLang="en-US" sz="2800" dirty="0">
                <a:solidFill>
                  <a:schemeClr val="bg2">
                    <a:lumMod val="10000"/>
                  </a:schemeClr>
                </a:solidFill>
                <a:latin typeface="KaiTi" panose="02010609060101010101" pitchFamily="49" charset="-122"/>
                <a:ea typeface="KaiTi" panose="02010609060101010101" pitchFamily="49" charset="-122"/>
              </a:rPr>
              <a:t>最近台湾局势非常的紧张，台湾方面已经乱了，最近有一个来自海外网的消息称：</a:t>
            </a:r>
            <a:r>
              <a:rPr lang="zh-CN" altLang="en-US" sz="2800" dirty="0">
                <a:solidFill>
                  <a:srgbClr val="C00000"/>
                </a:solidFill>
                <a:latin typeface="KaiTi" panose="02010609060101010101" pitchFamily="49" charset="-122"/>
                <a:ea typeface="KaiTi" panose="02010609060101010101" pitchFamily="49" charset="-122"/>
              </a:rPr>
              <a:t>台湾当局要把</a:t>
            </a:r>
            <a:r>
              <a:rPr lang="en-US" altLang="zh-CN" sz="2800" dirty="0">
                <a:solidFill>
                  <a:srgbClr val="C00000"/>
                </a:solidFill>
                <a:latin typeface="KaiTi" panose="02010609060101010101" pitchFamily="49" charset="-122"/>
                <a:ea typeface="KaiTi" panose="02010609060101010101" pitchFamily="49" charset="-122"/>
              </a:rPr>
              <a:t>9</a:t>
            </a:r>
            <a:r>
              <a:rPr lang="zh-CN" altLang="en-US" sz="2800" dirty="0">
                <a:solidFill>
                  <a:srgbClr val="C00000"/>
                </a:solidFill>
                <a:latin typeface="KaiTi" panose="02010609060101010101" pitchFamily="49" charset="-122"/>
                <a:ea typeface="KaiTi" panose="02010609060101010101" pitchFamily="49" charset="-122"/>
              </a:rPr>
              <a:t>万多件文物白送给美日</a:t>
            </a:r>
            <a:r>
              <a:rPr lang="zh-CN" altLang="en-US" sz="2800" dirty="0">
                <a:solidFill>
                  <a:schemeClr val="bg2">
                    <a:lumMod val="10000"/>
                  </a:schemeClr>
                </a:solidFill>
                <a:latin typeface="KaiTi" panose="02010609060101010101" pitchFamily="49" charset="-122"/>
                <a:ea typeface="KaiTi" panose="02010609060101010101" pitchFamily="49" charset="-122"/>
              </a:rPr>
              <a:t>！</a:t>
            </a:r>
            <a:endParaRPr lang="en-US" altLang="zh-CN" sz="2800" dirty="0">
              <a:solidFill>
                <a:schemeClr val="bg2">
                  <a:lumMod val="10000"/>
                </a:schemeClr>
              </a:solidFill>
              <a:latin typeface="KaiTi" panose="02010609060101010101" pitchFamily="49" charset="-122"/>
              <a:ea typeface="KaiTi" panose="02010609060101010101" pitchFamily="49" charset="-122"/>
            </a:endParaRPr>
          </a:p>
        </p:txBody>
      </p:sp>
      <p:pic>
        <p:nvPicPr>
          <p:cNvPr id="47" name="图片 46">
            <a:extLst>
              <a:ext uri="{FF2B5EF4-FFF2-40B4-BE49-F238E27FC236}">
                <a16:creationId xmlns:a16="http://schemas.microsoft.com/office/drawing/2014/main" id="{9F365F64-0EDC-4F87-1468-833D35CA9F30}"/>
              </a:ext>
            </a:extLst>
          </p:cNvPr>
          <p:cNvPicPr>
            <a:picLocks noChangeAspect="1"/>
          </p:cNvPicPr>
          <p:nvPr/>
        </p:nvPicPr>
        <p:blipFill rotWithShape="1">
          <a:blip r:embed="rId5"/>
          <a:srcRect b="56906"/>
          <a:stretch/>
        </p:blipFill>
        <p:spPr>
          <a:xfrm>
            <a:off x="9472507" y="10986619"/>
            <a:ext cx="7531100" cy="2314535"/>
          </a:xfrm>
          <a:prstGeom prst="rect">
            <a:avLst/>
          </a:prstGeom>
        </p:spPr>
      </p:pic>
      <p:pic>
        <p:nvPicPr>
          <p:cNvPr id="48" name="图片 47">
            <a:extLst>
              <a:ext uri="{FF2B5EF4-FFF2-40B4-BE49-F238E27FC236}">
                <a16:creationId xmlns:a16="http://schemas.microsoft.com/office/drawing/2014/main" id="{380050A7-69D6-1D99-C0C2-D14D62A2A3AF}"/>
              </a:ext>
            </a:extLst>
          </p:cNvPr>
          <p:cNvPicPr>
            <a:picLocks noChangeAspect="1"/>
          </p:cNvPicPr>
          <p:nvPr/>
        </p:nvPicPr>
        <p:blipFill rotWithShape="1">
          <a:blip r:embed="rId6"/>
          <a:srcRect l="3185" t="1798" r="3071" b="2021"/>
          <a:stretch/>
        </p:blipFill>
        <p:spPr>
          <a:xfrm>
            <a:off x="18838441" y="4961282"/>
            <a:ext cx="5225176" cy="8287740"/>
          </a:xfrm>
          <a:prstGeom prst="rect">
            <a:avLst/>
          </a:prstGeom>
        </p:spPr>
      </p:pic>
      <p:cxnSp>
        <p:nvCxnSpPr>
          <p:cNvPr id="52" name="直线箭头连接符 51">
            <a:extLst>
              <a:ext uri="{FF2B5EF4-FFF2-40B4-BE49-F238E27FC236}">
                <a16:creationId xmlns:a16="http://schemas.microsoft.com/office/drawing/2014/main" id="{1D33B46E-9E33-307C-CCAA-2D29ED4F8370}"/>
              </a:ext>
            </a:extLst>
          </p:cNvPr>
          <p:cNvCxnSpPr>
            <a:cxnSpLocks/>
            <a:endCxn id="47" idx="1"/>
          </p:cNvCxnSpPr>
          <p:nvPr/>
        </p:nvCxnSpPr>
        <p:spPr>
          <a:xfrm>
            <a:off x="8258780" y="12143886"/>
            <a:ext cx="1213727" cy="1"/>
          </a:xfrm>
          <a:prstGeom prst="straightConnector1">
            <a:avLst/>
          </a:prstGeom>
          <a:noFill/>
          <a:ln w="19050" cap="flat">
            <a:solidFill>
              <a:srgbClr val="353535"/>
            </a:solidFill>
            <a:prstDash val="solid"/>
            <a:miter lim="400000"/>
            <a:tailEnd type="triangle"/>
          </a:ln>
        </p:spPr>
        <p:style>
          <a:lnRef idx="0">
            <a:scrgbClr r="0" g="0" b="0"/>
          </a:lnRef>
          <a:fillRef idx="0">
            <a:scrgbClr r="0" g="0" b="0"/>
          </a:fillRef>
          <a:effectRef idx="0">
            <a:scrgbClr r="0" g="0" b="0"/>
          </a:effectRef>
          <a:fontRef idx="none"/>
        </p:style>
      </p:cxnSp>
      <p:cxnSp>
        <p:nvCxnSpPr>
          <p:cNvPr id="55" name="直线箭头连接符 54">
            <a:extLst>
              <a:ext uri="{FF2B5EF4-FFF2-40B4-BE49-F238E27FC236}">
                <a16:creationId xmlns:a16="http://schemas.microsoft.com/office/drawing/2014/main" id="{2E8F3F91-5CA2-386D-B1BC-BB271ABBF63E}"/>
              </a:ext>
            </a:extLst>
          </p:cNvPr>
          <p:cNvCxnSpPr>
            <a:cxnSpLocks/>
            <a:stCxn id="47" idx="3"/>
          </p:cNvCxnSpPr>
          <p:nvPr/>
        </p:nvCxnSpPr>
        <p:spPr>
          <a:xfrm flipV="1">
            <a:off x="17003607" y="12143886"/>
            <a:ext cx="1460893" cy="1"/>
          </a:xfrm>
          <a:prstGeom prst="straightConnector1">
            <a:avLst/>
          </a:prstGeom>
          <a:noFill/>
          <a:ln w="19050" cap="flat">
            <a:solidFill>
              <a:srgbClr val="353535"/>
            </a:solidFill>
            <a:prstDash val="solid"/>
            <a:miter lim="400000"/>
            <a:tailEnd type="triangle"/>
          </a:ln>
        </p:spPr>
        <p:style>
          <a:lnRef idx="0">
            <a:scrgbClr r="0" g="0" b="0"/>
          </a:lnRef>
          <a:fillRef idx="0">
            <a:scrgbClr r="0" g="0" b="0"/>
          </a:fillRef>
          <a:effectRef idx="0">
            <a:scrgbClr r="0" g="0" b="0"/>
          </a:effectRef>
          <a:fontRef idx="none"/>
        </p:style>
      </p:cxnSp>
      <p:sp>
        <p:nvSpPr>
          <p:cNvPr id="63" name="圆角矩形 62">
            <a:extLst>
              <a:ext uri="{FF2B5EF4-FFF2-40B4-BE49-F238E27FC236}">
                <a16:creationId xmlns:a16="http://schemas.microsoft.com/office/drawing/2014/main" id="{82816CFB-4348-C728-5D27-CB48EC7444AB}"/>
              </a:ext>
            </a:extLst>
          </p:cNvPr>
          <p:cNvSpPr/>
          <p:nvPr/>
        </p:nvSpPr>
        <p:spPr>
          <a:xfrm>
            <a:off x="18958447" y="277804"/>
            <a:ext cx="4941387" cy="4228238"/>
          </a:xfrm>
          <a:custGeom>
            <a:avLst/>
            <a:gdLst>
              <a:gd name="connsiteX0" fmla="*/ 0 w 4941387"/>
              <a:gd name="connsiteY0" fmla="*/ 704720 h 4228238"/>
              <a:gd name="connsiteX1" fmla="*/ 704720 w 4941387"/>
              <a:gd name="connsiteY1" fmla="*/ 0 h 4228238"/>
              <a:gd name="connsiteX2" fmla="*/ 1364017 w 4941387"/>
              <a:gd name="connsiteY2" fmla="*/ 0 h 4228238"/>
              <a:gd name="connsiteX3" fmla="*/ 1917355 w 4941387"/>
              <a:gd name="connsiteY3" fmla="*/ 0 h 4228238"/>
              <a:gd name="connsiteX4" fmla="*/ 2435374 w 4941387"/>
              <a:gd name="connsiteY4" fmla="*/ 0 h 4228238"/>
              <a:gd name="connsiteX5" fmla="*/ 3059351 w 4941387"/>
              <a:gd name="connsiteY5" fmla="*/ 0 h 4228238"/>
              <a:gd name="connsiteX6" fmla="*/ 3612690 w 4941387"/>
              <a:gd name="connsiteY6" fmla="*/ 0 h 4228238"/>
              <a:gd name="connsiteX7" fmla="*/ 4236667 w 4941387"/>
              <a:gd name="connsiteY7" fmla="*/ 0 h 4228238"/>
              <a:gd name="connsiteX8" fmla="*/ 4941387 w 4941387"/>
              <a:gd name="connsiteY8" fmla="*/ 704720 h 4228238"/>
              <a:gd name="connsiteX9" fmla="*/ 4941387 w 4941387"/>
              <a:gd name="connsiteY9" fmla="*/ 1212104 h 4228238"/>
              <a:gd name="connsiteX10" fmla="*/ 4941387 w 4941387"/>
              <a:gd name="connsiteY10" fmla="*/ 1775863 h 4228238"/>
              <a:gd name="connsiteX11" fmla="*/ 4941387 w 4941387"/>
              <a:gd name="connsiteY11" fmla="*/ 2339623 h 4228238"/>
              <a:gd name="connsiteX12" fmla="*/ 4941387 w 4941387"/>
              <a:gd name="connsiteY12" fmla="*/ 2875194 h 4228238"/>
              <a:gd name="connsiteX13" fmla="*/ 4941387 w 4941387"/>
              <a:gd name="connsiteY13" fmla="*/ 3523518 h 4228238"/>
              <a:gd name="connsiteX14" fmla="*/ 4236667 w 4941387"/>
              <a:gd name="connsiteY14" fmla="*/ 4228238 h 4228238"/>
              <a:gd name="connsiteX15" fmla="*/ 3648009 w 4941387"/>
              <a:gd name="connsiteY15" fmla="*/ 4228238 h 4228238"/>
              <a:gd name="connsiteX16" fmla="*/ 2988712 w 4941387"/>
              <a:gd name="connsiteY16" fmla="*/ 4228238 h 4228238"/>
              <a:gd name="connsiteX17" fmla="*/ 2400055 w 4941387"/>
              <a:gd name="connsiteY17" fmla="*/ 4228238 h 4228238"/>
              <a:gd name="connsiteX18" fmla="*/ 1917355 w 4941387"/>
              <a:gd name="connsiteY18" fmla="*/ 4228238 h 4228238"/>
              <a:gd name="connsiteX19" fmla="*/ 1399336 w 4941387"/>
              <a:gd name="connsiteY19" fmla="*/ 4228238 h 4228238"/>
              <a:gd name="connsiteX20" fmla="*/ 704720 w 4941387"/>
              <a:gd name="connsiteY20" fmla="*/ 4228238 h 4228238"/>
              <a:gd name="connsiteX21" fmla="*/ 0 w 4941387"/>
              <a:gd name="connsiteY21" fmla="*/ 3523518 h 4228238"/>
              <a:gd name="connsiteX22" fmla="*/ 0 w 4941387"/>
              <a:gd name="connsiteY22" fmla="*/ 3016134 h 4228238"/>
              <a:gd name="connsiteX23" fmla="*/ 0 w 4941387"/>
              <a:gd name="connsiteY23" fmla="*/ 2536939 h 4228238"/>
              <a:gd name="connsiteX24" fmla="*/ 0 w 4941387"/>
              <a:gd name="connsiteY24" fmla="*/ 2057743 h 4228238"/>
              <a:gd name="connsiteX25" fmla="*/ 0 w 4941387"/>
              <a:gd name="connsiteY25" fmla="*/ 1493983 h 4228238"/>
              <a:gd name="connsiteX26" fmla="*/ 0 w 4941387"/>
              <a:gd name="connsiteY26" fmla="*/ 704720 h 422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41387" h="4228238" extrusionOk="0">
                <a:moveTo>
                  <a:pt x="0" y="704720"/>
                </a:moveTo>
                <a:cubicBezTo>
                  <a:pt x="-45025" y="287741"/>
                  <a:pt x="237520" y="29272"/>
                  <a:pt x="704720" y="0"/>
                </a:cubicBezTo>
                <a:cubicBezTo>
                  <a:pt x="949706" y="9573"/>
                  <a:pt x="1167268" y="-7305"/>
                  <a:pt x="1364017" y="0"/>
                </a:cubicBezTo>
                <a:cubicBezTo>
                  <a:pt x="1560766" y="7305"/>
                  <a:pt x="1686025" y="-24163"/>
                  <a:pt x="1917355" y="0"/>
                </a:cubicBezTo>
                <a:cubicBezTo>
                  <a:pt x="2148685" y="24163"/>
                  <a:pt x="2298522" y="472"/>
                  <a:pt x="2435374" y="0"/>
                </a:cubicBezTo>
                <a:cubicBezTo>
                  <a:pt x="2572226" y="-472"/>
                  <a:pt x="2857482" y="12088"/>
                  <a:pt x="3059351" y="0"/>
                </a:cubicBezTo>
                <a:cubicBezTo>
                  <a:pt x="3261220" y="-12088"/>
                  <a:pt x="3433597" y="21470"/>
                  <a:pt x="3612690" y="0"/>
                </a:cubicBezTo>
                <a:cubicBezTo>
                  <a:pt x="3791783" y="-21470"/>
                  <a:pt x="4016194" y="9158"/>
                  <a:pt x="4236667" y="0"/>
                </a:cubicBezTo>
                <a:cubicBezTo>
                  <a:pt x="4620651" y="-49800"/>
                  <a:pt x="4896926" y="377301"/>
                  <a:pt x="4941387" y="704720"/>
                </a:cubicBezTo>
                <a:cubicBezTo>
                  <a:pt x="4927631" y="842602"/>
                  <a:pt x="4938351" y="980547"/>
                  <a:pt x="4941387" y="1212104"/>
                </a:cubicBezTo>
                <a:cubicBezTo>
                  <a:pt x="4944423" y="1443661"/>
                  <a:pt x="4966352" y="1501823"/>
                  <a:pt x="4941387" y="1775863"/>
                </a:cubicBezTo>
                <a:cubicBezTo>
                  <a:pt x="4916422" y="2049903"/>
                  <a:pt x="4953757" y="2200869"/>
                  <a:pt x="4941387" y="2339623"/>
                </a:cubicBezTo>
                <a:cubicBezTo>
                  <a:pt x="4929017" y="2478377"/>
                  <a:pt x="4920237" y="2660716"/>
                  <a:pt x="4941387" y="2875194"/>
                </a:cubicBezTo>
                <a:cubicBezTo>
                  <a:pt x="4962537" y="3089672"/>
                  <a:pt x="4921332" y="3371197"/>
                  <a:pt x="4941387" y="3523518"/>
                </a:cubicBezTo>
                <a:cubicBezTo>
                  <a:pt x="4964457" y="3884084"/>
                  <a:pt x="4544760" y="4196882"/>
                  <a:pt x="4236667" y="4228238"/>
                </a:cubicBezTo>
                <a:cubicBezTo>
                  <a:pt x="4114142" y="4245565"/>
                  <a:pt x="3800012" y="4235122"/>
                  <a:pt x="3648009" y="4228238"/>
                </a:cubicBezTo>
                <a:cubicBezTo>
                  <a:pt x="3496006" y="4221354"/>
                  <a:pt x="3193636" y="4260987"/>
                  <a:pt x="2988712" y="4228238"/>
                </a:cubicBezTo>
                <a:cubicBezTo>
                  <a:pt x="2783788" y="4195489"/>
                  <a:pt x="2664028" y="4206507"/>
                  <a:pt x="2400055" y="4228238"/>
                </a:cubicBezTo>
                <a:cubicBezTo>
                  <a:pt x="2136082" y="4249969"/>
                  <a:pt x="2032461" y="4248250"/>
                  <a:pt x="1917355" y="4228238"/>
                </a:cubicBezTo>
                <a:cubicBezTo>
                  <a:pt x="1802249" y="4208226"/>
                  <a:pt x="1520219" y="4245007"/>
                  <a:pt x="1399336" y="4228238"/>
                </a:cubicBezTo>
                <a:cubicBezTo>
                  <a:pt x="1278453" y="4211469"/>
                  <a:pt x="1009058" y="4237474"/>
                  <a:pt x="704720" y="4228238"/>
                </a:cubicBezTo>
                <a:cubicBezTo>
                  <a:pt x="327166" y="4225772"/>
                  <a:pt x="1890" y="3930671"/>
                  <a:pt x="0" y="3523518"/>
                </a:cubicBezTo>
                <a:cubicBezTo>
                  <a:pt x="20218" y="3279139"/>
                  <a:pt x="18884" y="3213994"/>
                  <a:pt x="0" y="3016134"/>
                </a:cubicBezTo>
                <a:cubicBezTo>
                  <a:pt x="-18884" y="2818274"/>
                  <a:pt x="-12542" y="2669819"/>
                  <a:pt x="0" y="2536939"/>
                </a:cubicBezTo>
                <a:cubicBezTo>
                  <a:pt x="12542" y="2404059"/>
                  <a:pt x="12007" y="2175827"/>
                  <a:pt x="0" y="2057743"/>
                </a:cubicBezTo>
                <a:cubicBezTo>
                  <a:pt x="-12007" y="1939659"/>
                  <a:pt x="6964" y="1734518"/>
                  <a:pt x="0" y="1493983"/>
                </a:cubicBezTo>
                <a:cubicBezTo>
                  <a:pt x="-6964" y="1253448"/>
                  <a:pt x="-28707" y="870986"/>
                  <a:pt x="0" y="704720"/>
                </a:cubicBezTo>
                <a:close/>
              </a:path>
            </a:pathLst>
          </a:custGeom>
          <a:noFill/>
          <a:ln w="38100" cap="flat">
            <a:solidFill>
              <a:srgbClr val="508CF8"/>
            </a:solidFill>
            <a:prstDash val="dash"/>
            <a:miter lim="400000"/>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5" name="文本框 64">
            <a:extLst>
              <a:ext uri="{FF2B5EF4-FFF2-40B4-BE49-F238E27FC236}">
                <a16:creationId xmlns:a16="http://schemas.microsoft.com/office/drawing/2014/main" id="{A0C37231-BEC7-6869-300B-8B822C6C0AEE}"/>
              </a:ext>
            </a:extLst>
          </p:cNvPr>
          <p:cNvSpPr txBox="1"/>
          <p:nvPr/>
        </p:nvSpPr>
        <p:spPr>
          <a:xfrm>
            <a:off x="19158707" y="595901"/>
            <a:ext cx="4219104"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lang="zh-CN" altLang="en-US" sz="4000" b="1" dirty="0">
                <a:solidFill>
                  <a:srgbClr val="353535"/>
                </a:solidFill>
              </a:rPr>
              <a:t>本人从事的工作：</a:t>
            </a:r>
            <a:endParaRPr kumimoji="0" lang="zh-CN" altLang="en-US" sz="4000" b="1" i="0" u="none" strike="noStrike" cap="none" spc="0" normalizeH="0" baseline="0" dirty="0">
              <a:ln>
                <a:noFill/>
              </a:ln>
              <a:solidFill>
                <a:srgbClr val="353535"/>
              </a:solidFill>
              <a:effectLst/>
              <a:uFillTx/>
              <a:latin typeface="+mn-lt"/>
              <a:ea typeface="+mn-ea"/>
              <a:cs typeface="+mn-cs"/>
              <a:sym typeface="Helvetica Neue" panose="02000503000000020004"/>
            </a:endParaRPr>
          </a:p>
        </p:txBody>
      </p:sp>
      <p:graphicFrame>
        <p:nvGraphicFramePr>
          <p:cNvPr id="66" name="表格 66">
            <a:extLst>
              <a:ext uri="{FF2B5EF4-FFF2-40B4-BE49-F238E27FC236}">
                <a16:creationId xmlns:a16="http://schemas.microsoft.com/office/drawing/2014/main" id="{3FE9317C-6192-1447-3387-B564630BCD8A}"/>
              </a:ext>
            </a:extLst>
          </p:cNvPr>
          <p:cNvGraphicFramePr>
            <a:graphicFrameLocks noGrp="1"/>
          </p:cNvGraphicFramePr>
          <p:nvPr>
            <p:extLst>
              <p:ext uri="{D42A27DB-BD31-4B8C-83A1-F6EECF244321}">
                <p14:modId xmlns:p14="http://schemas.microsoft.com/office/powerpoint/2010/main" val="3401547832"/>
              </p:ext>
            </p:extLst>
          </p:nvPr>
        </p:nvGraphicFramePr>
        <p:xfrm>
          <a:off x="19362813" y="1485511"/>
          <a:ext cx="4219022" cy="2677247"/>
        </p:xfrm>
        <a:graphic>
          <a:graphicData uri="http://schemas.openxmlformats.org/drawingml/2006/table">
            <a:tbl>
              <a:tblPr firstRow="1" bandRow="1">
                <a:tableStyleId>{5C22544A-7EE6-4342-B048-85BDC9FD1C3A}</a:tableStyleId>
              </a:tblPr>
              <a:tblGrid>
                <a:gridCol w="4219022">
                  <a:extLst>
                    <a:ext uri="{9D8B030D-6E8A-4147-A177-3AD203B41FA5}">
                      <a16:colId xmlns:a16="http://schemas.microsoft.com/office/drawing/2014/main" val="1683837419"/>
                    </a:ext>
                  </a:extLst>
                </a:gridCol>
              </a:tblGrid>
              <a:tr h="912563">
                <a:tc>
                  <a:txBody>
                    <a:bodyPr/>
                    <a:lstStyle/>
                    <a:p>
                      <a:pPr algn="l"/>
                      <a:r>
                        <a:rPr lang="zh-CN" altLang="en-US" sz="4000" b="1" dirty="0">
                          <a:solidFill>
                            <a:srgbClr val="FFBE00"/>
                          </a:solidFill>
                        </a:rPr>
                        <a:t> 伪科学内容识别</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BE00">
                        <a:alpha val="9804"/>
                      </a:srgbClr>
                    </a:solidFill>
                  </a:tcPr>
                </a:tc>
                <a:extLst>
                  <a:ext uri="{0D108BD9-81ED-4DB2-BD59-A6C34878D82A}">
                    <a16:rowId xmlns:a16="http://schemas.microsoft.com/office/drawing/2014/main" val="12255876"/>
                  </a:ext>
                </a:extLst>
              </a:tr>
              <a:tr h="912563">
                <a:tc>
                  <a:txBody>
                    <a:bodyPr/>
                    <a:lstStyle/>
                    <a:p>
                      <a:pPr algn="l"/>
                      <a:r>
                        <a:rPr lang="zh-CN" altLang="en-US" sz="4000" b="1" dirty="0">
                          <a:solidFill>
                            <a:srgbClr val="353535"/>
                          </a:solidFill>
                        </a:rPr>
                        <a:t> </a:t>
                      </a:r>
                      <a:r>
                        <a:rPr lang="zh-CN" altLang="en-US" sz="4000" b="1" dirty="0">
                          <a:solidFill>
                            <a:srgbClr val="508CF8"/>
                          </a:solidFill>
                        </a:rPr>
                        <a:t>信源库系统搭建</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8499F8">
                        <a:alpha val="9804"/>
                      </a:srgbClr>
                    </a:solidFill>
                  </a:tcPr>
                </a:tc>
                <a:extLst>
                  <a:ext uri="{0D108BD9-81ED-4DB2-BD59-A6C34878D82A}">
                    <a16:rowId xmlns:a16="http://schemas.microsoft.com/office/drawing/2014/main" val="2932011193"/>
                  </a:ext>
                </a:extLst>
              </a:tr>
              <a:tr h="852121">
                <a:tc>
                  <a:txBody>
                    <a:bodyPr/>
                    <a:lstStyle/>
                    <a:p>
                      <a:pPr algn="l"/>
                      <a:r>
                        <a:rPr lang="zh-CN" altLang="en-US" sz="4000" b="1" dirty="0">
                          <a:solidFill>
                            <a:srgbClr val="4FB2B6"/>
                          </a:solidFill>
                        </a:rPr>
                        <a:t> 通用审核模型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EB770">
                        <a:alpha val="9804"/>
                      </a:srgbClr>
                    </a:solidFill>
                  </a:tcPr>
                </a:tc>
                <a:extLst>
                  <a:ext uri="{0D108BD9-81ED-4DB2-BD59-A6C34878D82A}">
                    <a16:rowId xmlns:a16="http://schemas.microsoft.com/office/drawing/2014/main" val="2294905210"/>
                  </a:ext>
                </a:extLst>
              </a:tr>
            </a:tbl>
          </a:graphicData>
        </a:graphic>
      </p:graphicFrame>
      <p:sp>
        <p:nvSpPr>
          <p:cNvPr id="62" name="矩形 61">
            <a:extLst>
              <a:ext uri="{FF2B5EF4-FFF2-40B4-BE49-F238E27FC236}">
                <a16:creationId xmlns:a16="http://schemas.microsoft.com/office/drawing/2014/main" id="{9789BE60-4856-83AA-9EB1-35DDF8B1A118}"/>
              </a:ext>
            </a:extLst>
          </p:cNvPr>
          <p:cNvSpPr/>
          <p:nvPr/>
        </p:nvSpPr>
        <p:spPr>
          <a:xfrm>
            <a:off x="4073236" y="2391923"/>
            <a:ext cx="14256328" cy="1491302"/>
          </a:xfrm>
          <a:prstGeom prst="rect">
            <a:avLst/>
          </a:prstGeom>
          <a:solidFill>
            <a:srgbClr val="FFBE00">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0" name="文本框 59">
            <a:extLst>
              <a:ext uri="{FF2B5EF4-FFF2-40B4-BE49-F238E27FC236}">
                <a16:creationId xmlns:a16="http://schemas.microsoft.com/office/drawing/2014/main" id="{3CEC7C33-EBEA-C28F-1B5C-A00B458A1217}"/>
              </a:ext>
            </a:extLst>
          </p:cNvPr>
          <p:cNvSpPr txBox="1"/>
          <p:nvPr/>
        </p:nvSpPr>
        <p:spPr>
          <a:xfrm>
            <a:off x="8639007" y="3009370"/>
            <a:ext cx="919809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fontAlgn="auto" hangingPunct="0"/>
            <a:r>
              <a:rPr lang="zh-CN" altLang="en-US" sz="3200" dirty="0">
                <a:solidFill>
                  <a:srgbClr val="353535"/>
                </a:solidFill>
              </a:rPr>
              <a:t>通过识别写作风格和字体排版等特征识别虚假</a:t>
            </a:r>
          </a:p>
        </p:txBody>
      </p:sp>
      <p:sp>
        <p:nvSpPr>
          <p:cNvPr id="9" name="任意形状 8">
            <a:extLst>
              <a:ext uri="{FF2B5EF4-FFF2-40B4-BE49-F238E27FC236}">
                <a16:creationId xmlns:a16="http://schemas.microsoft.com/office/drawing/2014/main" id="{DC34267E-623D-4211-1123-6B3E56E6C794}"/>
              </a:ext>
            </a:extLst>
          </p:cNvPr>
          <p:cNvSpPr/>
          <p:nvPr/>
        </p:nvSpPr>
        <p:spPr>
          <a:xfrm>
            <a:off x="4073236" y="4720619"/>
            <a:ext cx="20048746" cy="8788075"/>
          </a:xfrm>
          <a:custGeom>
            <a:avLst/>
            <a:gdLst>
              <a:gd name="connsiteX0" fmla="*/ 14103927 w 19837979"/>
              <a:gd name="connsiteY0" fmla="*/ 0 h 8788075"/>
              <a:gd name="connsiteX1" fmla="*/ 19837979 w 19837979"/>
              <a:gd name="connsiteY1" fmla="*/ 0 h 8788075"/>
              <a:gd name="connsiteX2" fmla="*/ 19837979 w 19837979"/>
              <a:gd name="connsiteY2" fmla="*/ 8788075 h 8788075"/>
              <a:gd name="connsiteX3" fmla="*/ 0 w 19837979"/>
              <a:gd name="connsiteY3" fmla="*/ 8788075 h 8788075"/>
              <a:gd name="connsiteX4" fmla="*/ 0 w 19837979"/>
              <a:gd name="connsiteY4" fmla="*/ 2717730 h 8788075"/>
              <a:gd name="connsiteX5" fmla="*/ 14103927 w 19837979"/>
              <a:gd name="connsiteY5" fmla="*/ 2717730 h 87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7979" h="8788075">
                <a:moveTo>
                  <a:pt x="14103927" y="0"/>
                </a:moveTo>
                <a:lnTo>
                  <a:pt x="19837979" y="0"/>
                </a:lnTo>
                <a:lnTo>
                  <a:pt x="19837979" y="8788075"/>
                </a:lnTo>
                <a:lnTo>
                  <a:pt x="0" y="8788075"/>
                </a:lnTo>
                <a:lnTo>
                  <a:pt x="0" y="2717730"/>
                </a:lnTo>
                <a:lnTo>
                  <a:pt x="14103927" y="2717730"/>
                </a:lnTo>
                <a:close/>
              </a:path>
            </a:pathLst>
          </a:custGeom>
          <a:solidFill>
            <a:srgbClr val="8499F8">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zz</a:t>
            </a: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4" name="矩形 33">
            <a:extLst>
              <a:ext uri="{FF2B5EF4-FFF2-40B4-BE49-F238E27FC236}">
                <a16:creationId xmlns:a16="http://schemas.microsoft.com/office/drawing/2014/main" id="{1865C11E-F4C5-B3E1-4E08-DAF0EF1FC163}"/>
              </a:ext>
            </a:extLst>
          </p:cNvPr>
          <p:cNvSpPr/>
          <p:nvPr/>
        </p:nvSpPr>
        <p:spPr>
          <a:xfrm>
            <a:off x="4076076" y="3889375"/>
            <a:ext cx="14256328" cy="3548973"/>
          </a:xfrm>
          <a:prstGeom prst="rect">
            <a:avLst/>
          </a:prstGeom>
          <a:solidFill>
            <a:srgbClr val="1EB770">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z</a:t>
            </a: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 name="文本框 2">
            <a:extLst>
              <a:ext uri="{FF2B5EF4-FFF2-40B4-BE49-F238E27FC236}">
                <a16:creationId xmlns:a16="http://schemas.microsoft.com/office/drawing/2014/main" id="{9D6056AA-F894-6BBA-6CF4-00FAC461523A}"/>
              </a:ext>
            </a:extLst>
          </p:cNvPr>
          <p:cNvSpPr txBox="1"/>
          <p:nvPr/>
        </p:nvSpPr>
        <p:spPr>
          <a:xfrm>
            <a:off x="14185911" y="6692280"/>
            <a:ext cx="2403405"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4000" b="1" dirty="0">
                <a:solidFill>
                  <a:srgbClr val="4FB2B6"/>
                </a:solidFill>
              </a:rPr>
              <a:t>黑名单</a:t>
            </a:r>
          </a:p>
        </p:txBody>
      </p:sp>
      <p:sp>
        <p:nvSpPr>
          <p:cNvPr id="5" name="文本框 4">
            <a:extLst>
              <a:ext uri="{FF2B5EF4-FFF2-40B4-BE49-F238E27FC236}">
                <a16:creationId xmlns:a16="http://schemas.microsoft.com/office/drawing/2014/main" id="{C5882ABD-3FE8-3C0A-3FC5-B5BA26AF820E}"/>
              </a:ext>
            </a:extLst>
          </p:cNvPr>
          <p:cNvSpPr txBox="1"/>
          <p:nvPr/>
        </p:nvSpPr>
        <p:spPr>
          <a:xfrm>
            <a:off x="14185911" y="7602912"/>
            <a:ext cx="2403405"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4000" b="1" dirty="0">
                <a:solidFill>
                  <a:srgbClr val="508CF8"/>
                </a:solidFill>
              </a:rPr>
              <a:t>白名单</a:t>
            </a:r>
          </a:p>
        </p:txBody>
      </p:sp>
      <p:sp>
        <p:nvSpPr>
          <p:cNvPr id="8" name="Xxxxxxxxxx">
            <a:extLst>
              <a:ext uri="{FF2B5EF4-FFF2-40B4-BE49-F238E27FC236}">
                <a16:creationId xmlns:a16="http://schemas.microsoft.com/office/drawing/2014/main" id="{AEF68332-CA8B-D596-7176-847E7BFB18B9}"/>
              </a:ext>
            </a:extLst>
          </p:cNvPr>
          <p:cNvSpPr txBox="1">
            <a:spLocks/>
          </p:cNvSpPr>
          <p:nvPr/>
        </p:nvSpPr>
        <p:spPr>
          <a:xfrm>
            <a:off x="916131" y="1262646"/>
            <a:ext cx="6418947" cy="857881"/>
          </a:xfrm>
          <a:prstGeom prst="rect">
            <a:avLst/>
          </a:prstGeom>
          <a:ln w="12700">
            <a:miter lim="400000"/>
          </a:ln>
        </p:spPr>
        <p:txBody>
          <a:bodyPr lIns="50800" tIns="50800" rIns="50800" bIns="50800" anchor="ctr">
            <a:noAutofit/>
          </a:bodyPr>
          <a:lstStyle>
            <a:lvl1pPr marL="0" marR="0" indent="0" algn="ctr" defTabSz="825500" rtl="0" latinLnBrk="0">
              <a:lnSpc>
                <a:spcPct val="100000"/>
              </a:lnSpc>
              <a:spcBef>
                <a:spcPts val="0"/>
              </a:spcBef>
              <a:spcAft>
                <a:spcPts val="0"/>
              </a:spcAft>
              <a:buClrTx/>
              <a:buSzTx/>
              <a:buFontTx/>
              <a:buNone/>
              <a:defRPr sz="5000" b="1" i="0" u="none" strike="noStrike" cap="none" spc="0" baseline="0">
                <a:solidFill>
                  <a:srgbClr val="5E5E5E"/>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9p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Tree>
    <p:extLst>
      <p:ext uri="{BB962C8B-B14F-4D97-AF65-F5344CB8AC3E}">
        <p14:creationId xmlns:p14="http://schemas.microsoft.com/office/powerpoint/2010/main" val="301163390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C20818-AA36-9C03-EC4E-B5824AEEC2A0}"/>
              </a:ext>
            </a:extLst>
          </p:cNvPr>
          <p:cNvPicPr>
            <a:picLocks noChangeAspect="1"/>
          </p:cNvPicPr>
          <p:nvPr/>
        </p:nvPicPr>
        <p:blipFill>
          <a:blip r:embed="rId2"/>
          <a:stretch>
            <a:fillRect/>
          </a:stretch>
        </p:blipFill>
        <p:spPr>
          <a:xfrm>
            <a:off x="3059614" y="1722688"/>
            <a:ext cx="18264771" cy="10270623"/>
          </a:xfrm>
          <a:prstGeom prst="rect">
            <a:avLst/>
          </a:prstGeom>
        </p:spPr>
      </p:pic>
    </p:spTree>
    <p:extLst>
      <p:ext uri="{BB962C8B-B14F-4D97-AF65-F5344CB8AC3E}">
        <p14:creationId xmlns:p14="http://schemas.microsoft.com/office/powerpoint/2010/main" val="53954447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1" y="1262646"/>
            <a:ext cx="5824911" cy="857881"/>
          </a:xfrm>
          <a:prstGeom prst="rect">
            <a:avLst/>
          </a:prstGeom>
        </p:spPr>
        <p:txBody>
          <a:bodyPr/>
          <a:lstStyle/>
          <a:p>
            <a:pPr algn="l"/>
            <a:r>
              <a:rPr lang="zh-CN" altLang="en-US" sz="6600" b="1" dirty="0">
                <a:solidFill>
                  <a:schemeClr val="bg2">
                    <a:lumMod val="10000"/>
                  </a:schemeClr>
                </a:solidFill>
                <a:effectLst/>
              </a:rPr>
              <a:t>个人简介</a:t>
            </a:r>
            <a:endParaRPr lang="en-US" altLang="zh-CN" sz="6600" b="1" dirty="0">
              <a:solidFill>
                <a:schemeClr val="bg2">
                  <a:lumMod val="10000"/>
                </a:schemeClr>
              </a:solidFill>
              <a:effectLst/>
            </a:endParaRPr>
          </a:p>
        </p:txBody>
      </p:sp>
      <p:grpSp>
        <p:nvGrpSpPr>
          <p:cNvPr id="12" name="组合 11">
            <a:extLst>
              <a:ext uri="{FF2B5EF4-FFF2-40B4-BE49-F238E27FC236}">
                <a16:creationId xmlns:a16="http://schemas.microsoft.com/office/drawing/2014/main" id="{1845D3FF-0CDE-2164-CA70-CC5A54BAB2EC}"/>
              </a:ext>
            </a:extLst>
          </p:cNvPr>
          <p:cNvGrpSpPr/>
          <p:nvPr/>
        </p:nvGrpSpPr>
        <p:grpSpPr>
          <a:xfrm>
            <a:off x="1081167" y="9164800"/>
            <a:ext cx="22143843" cy="3263888"/>
            <a:chOff x="974495" y="7799708"/>
            <a:chExt cx="22143843" cy="3263888"/>
          </a:xfrm>
        </p:grpSpPr>
        <p:pic>
          <p:nvPicPr>
            <p:cNvPr id="8" name="图片 7">
              <a:extLst>
                <a:ext uri="{FF2B5EF4-FFF2-40B4-BE49-F238E27FC236}">
                  <a16:creationId xmlns:a16="http://schemas.microsoft.com/office/drawing/2014/main" id="{A13C3477-8841-7E11-51FA-304F3011F375}"/>
                </a:ext>
              </a:extLst>
            </p:cNvPr>
            <p:cNvPicPr>
              <a:picLocks noChangeAspect="1"/>
            </p:cNvPicPr>
            <p:nvPr/>
          </p:nvPicPr>
          <p:blipFill rotWithShape="1">
            <a:blip r:embed="rId3"/>
            <a:srcRect t="53075"/>
            <a:stretch/>
          </p:blipFill>
          <p:spPr>
            <a:xfrm>
              <a:off x="974495" y="7799708"/>
              <a:ext cx="22143843" cy="3263888"/>
            </a:xfrm>
            <a:prstGeom prst="rect">
              <a:avLst/>
            </a:prstGeom>
          </p:spPr>
        </p:pic>
        <p:pic>
          <p:nvPicPr>
            <p:cNvPr id="10" name="图片 9">
              <a:extLst>
                <a:ext uri="{FF2B5EF4-FFF2-40B4-BE49-F238E27FC236}">
                  <a16:creationId xmlns:a16="http://schemas.microsoft.com/office/drawing/2014/main" id="{408F0BB8-3568-9CDE-948E-8AA5CEB48D11}"/>
                </a:ext>
              </a:extLst>
            </p:cNvPr>
            <p:cNvPicPr>
              <a:picLocks noChangeAspect="1"/>
            </p:cNvPicPr>
            <p:nvPr/>
          </p:nvPicPr>
          <p:blipFill>
            <a:blip r:embed="rId4"/>
            <a:stretch>
              <a:fillRect/>
            </a:stretch>
          </p:blipFill>
          <p:spPr>
            <a:xfrm>
              <a:off x="15989300" y="10231234"/>
              <a:ext cx="5956300" cy="783724"/>
            </a:xfrm>
            <a:prstGeom prst="rect">
              <a:avLst/>
            </a:prstGeom>
          </p:spPr>
        </p:pic>
        <p:pic>
          <p:nvPicPr>
            <p:cNvPr id="11" name="图片 10">
              <a:extLst>
                <a:ext uri="{FF2B5EF4-FFF2-40B4-BE49-F238E27FC236}">
                  <a16:creationId xmlns:a16="http://schemas.microsoft.com/office/drawing/2014/main" id="{9F4193F6-7B9E-FB77-B341-B84C34A90DF8}"/>
                </a:ext>
              </a:extLst>
            </p:cNvPr>
            <p:cNvPicPr>
              <a:picLocks noChangeAspect="1"/>
            </p:cNvPicPr>
            <p:nvPr/>
          </p:nvPicPr>
          <p:blipFill rotWithShape="1">
            <a:blip r:embed="rId3"/>
            <a:srcRect l="93752" t="89174"/>
            <a:stretch/>
          </p:blipFill>
          <p:spPr>
            <a:xfrm>
              <a:off x="15895001" y="10307350"/>
              <a:ext cx="1383504" cy="753005"/>
            </a:xfrm>
            <a:prstGeom prst="rect">
              <a:avLst/>
            </a:prstGeom>
          </p:spPr>
        </p:pic>
      </p:grpSp>
      <p:pic>
        <p:nvPicPr>
          <p:cNvPr id="7" name="图片 6">
            <a:extLst>
              <a:ext uri="{FF2B5EF4-FFF2-40B4-BE49-F238E27FC236}">
                <a16:creationId xmlns:a16="http://schemas.microsoft.com/office/drawing/2014/main" id="{B1E19948-2D12-CDA5-7DF1-BC1D959FC89A}"/>
              </a:ext>
            </a:extLst>
          </p:cNvPr>
          <p:cNvPicPr>
            <a:picLocks noChangeAspect="1"/>
          </p:cNvPicPr>
          <p:nvPr/>
        </p:nvPicPr>
        <p:blipFill rotWithShape="1">
          <a:blip r:embed="rId3"/>
          <a:srcRect t="27369" b="54475"/>
          <a:stretch/>
        </p:blipFill>
        <p:spPr>
          <a:xfrm>
            <a:off x="1081168" y="5686318"/>
            <a:ext cx="22143843" cy="1262879"/>
          </a:xfrm>
          <a:prstGeom prst="rect">
            <a:avLst/>
          </a:prstGeom>
        </p:spPr>
      </p:pic>
      <p:grpSp>
        <p:nvGrpSpPr>
          <p:cNvPr id="2" name="组合 1">
            <a:extLst>
              <a:ext uri="{FF2B5EF4-FFF2-40B4-BE49-F238E27FC236}">
                <a16:creationId xmlns:a16="http://schemas.microsoft.com/office/drawing/2014/main" id="{CE7FE6FE-4110-232F-46CB-8DD0BD648704}"/>
              </a:ext>
            </a:extLst>
          </p:cNvPr>
          <p:cNvGrpSpPr/>
          <p:nvPr/>
        </p:nvGrpSpPr>
        <p:grpSpPr>
          <a:xfrm>
            <a:off x="2953101" y="7052848"/>
            <a:ext cx="20038551" cy="2111952"/>
            <a:chOff x="156892" y="7405929"/>
            <a:chExt cx="22275091" cy="2347671"/>
          </a:xfrm>
        </p:grpSpPr>
        <p:pic>
          <p:nvPicPr>
            <p:cNvPr id="4" name="图片 3">
              <a:extLst>
                <a:ext uri="{FF2B5EF4-FFF2-40B4-BE49-F238E27FC236}">
                  <a16:creationId xmlns:a16="http://schemas.microsoft.com/office/drawing/2014/main" id="{00822BA2-ADA9-17F6-99C6-A79B24A69D0C}"/>
                </a:ext>
              </a:extLst>
            </p:cNvPr>
            <p:cNvPicPr>
              <a:picLocks noChangeAspect="1"/>
            </p:cNvPicPr>
            <p:nvPr/>
          </p:nvPicPr>
          <p:blipFill rotWithShape="1">
            <a:blip r:embed="rId5"/>
            <a:srcRect t="73541"/>
            <a:stretch/>
          </p:blipFill>
          <p:spPr>
            <a:xfrm>
              <a:off x="156892" y="7405929"/>
              <a:ext cx="22275091" cy="2347671"/>
            </a:xfrm>
            <a:prstGeom prst="rect">
              <a:avLst/>
            </a:prstGeom>
          </p:spPr>
        </p:pic>
        <p:pic>
          <p:nvPicPr>
            <p:cNvPr id="5" name="图片 4">
              <a:extLst>
                <a:ext uri="{FF2B5EF4-FFF2-40B4-BE49-F238E27FC236}">
                  <a16:creationId xmlns:a16="http://schemas.microsoft.com/office/drawing/2014/main" id="{BBA18EC6-2326-931A-1675-72ADA59D95EA}"/>
                </a:ext>
              </a:extLst>
            </p:cNvPr>
            <p:cNvPicPr>
              <a:picLocks noChangeAspect="1"/>
            </p:cNvPicPr>
            <p:nvPr/>
          </p:nvPicPr>
          <p:blipFill>
            <a:blip r:embed="rId6"/>
            <a:stretch>
              <a:fillRect/>
            </a:stretch>
          </p:blipFill>
          <p:spPr>
            <a:xfrm>
              <a:off x="13482536" y="9031930"/>
              <a:ext cx="8949447" cy="659139"/>
            </a:xfrm>
            <a:prstGeom prst="rect">
              <a:avLst/>
            </a:prstGeom>
          </p:spPr>
        </p:pic>
      </p:grpSp>
      <p:sp>
        <p:nvSpPr>
          <p:cNvPr id="6" name="矩形 5">
            <a:extLst>
              <a:ext uri="{FF2B5EF4-FFF2-40B4-BE49-F238E27FC236}">
                <a16:creationId xmlns:a16="http://schemas.microsoft.com/office/drawing/2014/main" id="{7BC2D82A-15DF-1CD5-010D-8A108F1524F5}"/>
              </a:ext>
            </a:extLst>
          </p:cNvPr>
          <p:cNvSpPr/>
          <p:nvPr/>
        </p:nvSpPr>
        <p:spPr>
          <a:xfrm>
            <a:off x="10019489" y="2957209"/>
            <a:ext cx="2937754" cy="1303506"/>
          </a:xfrm>
          <a:prstGeom prst="rect">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9" name="图片 8">
            <a:extLst>
              <a:ext uri="{FF2B5EF4-FFF2-40B4-BE49-F238E27FC236}">
                <a16:creationId xmlns:a16="http://schemas.microsoft.com/office/drawing/2014/main" id="{8EA3AF16-C08F-3984-E4D7-B997D12203F8}"/>
              </a:ext>
            </a:extLst>
          </p:cNvPr>
          <p:cNvPicPr>
            <a:picLocks noChangeAspect="1"/>
          </p:cNvPicPr>
          <p:nvPr/>
        </p:nvPicPr>
        <p:blipFill>
          <a:blip r:embed="rId7"/>
          <a:stretch>
            <a:fillRect/>
          </a:stretch>
        </p:blipFill>
        <p:spPr>
          <a:xfrm>
            <a:off x="986744" y="2551414"/>
            <a:ext cx="22332687" cy="3063759"/>
          </a:xfrm>
          <a:prstGeom prst="rect">
            <a:avLst/>
          </a:prstGeom>
        </p:spPr>
      </p:pic>
    </p:spTree>
    <p:extLst>
      <p:ext uri="{BB962C8B-B14F-4D97-AF65-F5344CB8AC3E}">
        <p14:creationId xmlns:p14="http://schemas.microsoft.com/office/powerpoint/2010/main" val="16693742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04F207-F67C-B9C8-A5A4-DB29AE2BC1DE}"/>
              </a:ext>
            </a:extLst>
          </p:cNvPr>
          <p:cNvPicPr>
            <a:picLocks noChangeAspect="1"/>
          </p:cNvPicPr>
          <p:nvPr/>
        </p:nvPicPr>
        <p:blipFill>
          <a:blip r:embed="rId3"/>
          <a:stretch>
            <a:fillRect/>
          </a:stretch>
        </p:blipFill>
        <p:spPr>
          <a:xfrm>
            <a:off x="10544782" y="6796390"/>
            <a:ext cx="13839217" cy="6919609"/>
          </a:xfrm>
          <a:prstGeom prst="rect">
            <a:avLst/>
          </a:prstGeom>
        </p:spPr>
      </p:pic>
      <p:sp>
        <p:nvSpPr>
          <p:cNvPr id="51"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4" name="文本框 3"/>
          <p:cNvSpPr txBox="1"/>
          <p:nvPr/>
        </p:nvSpPr>
        <p:spPr>
          <a:xfrm>
            <a:off x="916129" y="2561619"/>
            <a:ext cx="267541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4000" b="1" dirty="0">
                <a:solidFill>
                  <a:schemeClr val="bg2">
                    <a:lumMod val="10000"/>
                  </a:schemeClr>
                </a:solidFill>
                <a:latin typeface="SimHei" panose="02010609060101010101" pitchFamily="49" charset="-122"/>
                <a:ea typeface="SimHei" panose="02010609060101010101" pitchFamily="49" charset="-122"/>
              </a:rPr>
              <a:t>特点和优势</a:t>
            </a:r>
          </a:p>
        </p:txBody>
      </p:sp>
      <mc:AlternateContent xmlns:mc="http://schemas.openxmlformats.org/markup-compatibility/2006" xmlns:a14="http://schemas.microsoft.com/office/drawing/2010/main">
        <mc:Choice Requires="a14">
          <p:sp>
            <p:nvSpPr>
              <p:cNvPr id="22" name="文本框 21"/>
              <p:cNvSpPr txBox="1"/>
              <p:nvPr/>
            </p:nvSpPr>
            <p:spPr>
              <a:xfrm>
                <a:off x="916128" y="3378340"/>
                <a:ext cx="17263015" cy="1647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2800"/>
                </a:lvl1pPr>
              </a:lstStyle>
              <a:p>
                <a:pPr marL="742950" indent="-742950">
                  <a:lnSpc>
                    <a:spcPct val="150000"/>
                  </a:lnSpc>
                  <a:buAutoNum type="arabicPeriod"/>
                </a:pPr>
                <a:r>
                  <a:rPr lang="zh-CN" altLang="en-US" sz="3600" dirty="0">
                    <a:solidFill>
                      <a:schemeClr val="bg2">
                        <a:lumMod val="10000"/>
                      </a:schemeClr>
                    </a:solidFill>
                  </a:rPr>
                  <a:t>总结和推理能力 </a:t>
                </a:r>
                <a14:m>
                  <m:oMath xmlns:m="http://schemas.openxmlformats.org/officeDocument/2006/math">
                    <m:r>
                      <a:rPr lang="zh-CN" altLang="en-US" sz="3600" i="1" smtClean="0">
                        <a:solidFill>
                          <a:schemeClr val="bg2">
                            <a:lumMod val="10000"/>
                          </a:schemeClr>
                        </a:solidFill>
                        <a:latin typeface="Cambria Math" panose="02040503050406030204" pitchFamily="18" charset="0"/>
                      </a:rPr>
                      <m:t>⇒</m:t>
                    </m:r>
                  </m:oMath>
                </a14:m>
                <a:r>
                  <a:rPr lang="zh-CN" altLang="en-US" sz="3600" dirty="0">
                    <a:solidFill>
                      <a:schemeClr val="bg2">
                        <a:lumMod val="10000"/>
                      </a:schemeClr>
                    </a:solidFill>
                  </a:rPr>
                  <a:t> 总结文章内容并和谣言点、审核政策等短句进行匹配</a:t>
                </a:r>
                <a:endParaRPr lang="en-US" altLang="zh-CN" sz="3600" dirty="0">
                  <a:solidFill>
                    <a:schemeClr val="bg2">
                      <a:lumMod val="10000"/>
                    </a:schemeClr>
                  </a:solidFill>
                </a:endParaRPr>
              </a:p>
              <a:p>
                <a:pPr marL="742950" indent="-742950">
                  <a:lnSpc>
                    <a:spcPct val="150000"/>
                  </a:lnSpc>
                  <a:buAutoNum type="arabicPeriod"/>
                </a:pPr>
                <a:r>
                  <a:rPr lang="zh-CN" altLang="en-US" sz="3600" dirty="0">
                    <a:solidFill>
                      <a:schemeClr val="bg2">
                        <a:lumMod val="10000"/>
                      </a:schemeClr>
                    </a:solidFill>
                  </a:rPr>
                  <a:t>学习能力 </a:t>
                </a:r>
                <a14:m>
                  <m:oMath xmlns:m="http://schemas.openxmlformats.org/officeDocument/2006/math">
                    <m:r>
                      <a:rPr lang="zh-CN" altLang="en-US" sz="3600" i="1" smtClean="0">
                        <a:solidFill>
                          <a:schemeClr val="bg2">
                            <a:lumMod val="10000"/>
                          </a:schemeClr>
                        </a:solidFill>
                        <a:latin typeface="Cambria Math" panose="02040503050406030204" pitchFamily="18" charset="0"/>
                      </a:rPr>
                      <m:t>⇒</m:t>
                    </m:r>
                  </m:oMath>
                </a14:m>
                <a:r>
                  <a:rPr lang="zh-CN" altLang="en-US" sz="3600" dirty="0">
                    <a:solidFill>
                      <a:schemeClr val="bg2">
                        <a:lumMod val="10000"/>
                      </a:schemeClr>
                    </a:solidFill>
                  </a:rPr>
                  <a:t> 学到训练集中的审核尺度和规则</a:t>
                </a:r>
                <a:endParaRPr lang="en-US" altLang="zh-CN" sz="3600" dirty="0">
                  <a:solidFill>
                    <a:schemeClr val="bg2">
                      <a:lumMod val="10000"/>
                    </a:schemeClr>
                  </a:solidFill>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916128" y="3378340"/>
                <a:ext cx="17263015" cy="1647823"/>
              </a:xfrm>
              <a:prstGeom prst="rect">
                <a:avLst/>
              </a:prstGeom>
              <a:blipFill>
                <a:blip r:embed="rId4"/>
                <a:stretch>
                  <a:fillRect l="-1029" b="-12214"/>
                </a:stretch>
              </a:blipFill>
              <a:ln w="12700" cap="flat">
                <a:noFill/>
                <a:miter lim="400000"/>
              </a:ln>
              <a:effectLst/>
            </p:spPr>
            <p:txBody>
              <a:bodyPr/>
              <a:lstStyle/>
              <a:p>
                <a:r>
                  <a:rPr lang="zh-CN" altLang="en-US">
                    <a:noFill/>
                  </a:rPr>
                  <a:t> </a:t>
                </a:r>
              </a:p>
            </p:txBody>
          </p:sp>
        </mc:Fallback>
      </mc:AlternateContent>
      <p:sp>
        <p:nvSpPr>
          <p:cNvPr id="7" name="文本框 6"/>
          <p:cNvSpPr txBox="1"/>
          <p:nvPr/>
        </p:nvSpPr>
        <p:spPr>
          <a:xfrm>
            <a:off x="916128" y="5449121"/>
            <a:ext cx="216084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4000" b="1" dirty="0">
                <a:solidFill>
                  <a:schemeClr val="bg2">
                    <a:lumMod val="10000"/>
                  </a:schemeClr>
                </a:solidFill>
                <a:latin typeface="SimHei" panose="02010609060101010101" pitchFamily="49" charset="-122"/>
                <a:ea typeface="SimHei" panose="02010609060101010101" pitchFamily="49" charset="-122"/>
              </a:rPr>
              <a:t>使用方法</a:t>
            </a:r>
          </a:p>
        </p:txBody>
      </p:sp>
      <p:sp>
        <p:nvSpPr>
          <p:cNvPr id="10" name="文本框 9"/>
          <p:cNvSpPr txBox="1"/>
          <p:nvPr/>
        </p:nvSpPr>
        <p:spPr>
          <a:xfrm>
            <a:off x="916129" y="6244425"/>
            <a:ext cx="12330314" cy="3305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2800"/>
            </a:lvl1pPr>
          </a:lstStyle>
          <a:p>
            <a:pPr marL="742950" indent="-742950">
              <a:lnSpc>
                <a:spcPct val="150000"/>
              </a:lnSpc>
              <a:buFont typeface="+mj-lt"/>
              <a:buAutoNum type="arabicPeriod"/>
            </a:pPr>
            <a:r>
              <a:rPr lang="zh-CN" altLang="en-US" sz="3600" dirty="0">
                <a:solidFill>
                  <a:schemeClr val="bg2">
                    <a:lumMod val="10000"/>
                  </a:schemeClr>
                </a:solidFill>
              </a:rPr>
              <a:t>在小模型召回的基础上，增加大模型作为过滤，在保证尽量不漏召的情况下，提高模型的准确率。</a:t>
            </a:r>
            <a:endParaRPr lang="en-US" altLang="zh-CN" sz="3600" dirty="0">
              <a:solidFill>
                <a:schemeClr val="bg2">
                  <a:lumMod val="10000"/>
                </a:schemeClr>
              </a:solidFill>
            </a:endParaRPr>
          </a:p>
          <a:p>
            <a:pPr marL="742950" indent="-742950">
              <a:lnSpc>
                <a:spcPct val="150000"/>
              </a:lnSpc>
              <a:buFont typeface="+mj-lt"/>
              <a:buAutoNum type="arabicPeriod"/>
            </a:pPr>
            <a:r>
              <a:rPr lang="zh-CN" altLang="en-US" sz="3600" dirty="0">
                <a:solidFill>
                  <a:schemeClr val="bg2">
                    <a:lumMod val="10000"/>
                  </a:schemeClr>
                </a:solidFill>
              </a:rPr>
              <a:t>在日常的迭代中，将每周误提示的</a:t>
            </a:r>
            <a:r>
              <a:rPr lang="en-US" altLang="zh-CN" sz="3600" dirty="0">
                <a:solidFill>
                  <a:schemeClr val="bg2">
                    <a:lumMod val="10000"/>
                  </a:schemeClr>
                </a:solidFill>
              </a:rPr>
              <a:t>case</a:t>
            </a:r>
            <a:r>
              <a:rPr lang="zh-CN" altLang="en-US" sz="3600" dirty="0">
                <a:solidFill>
                  <a:schemeClr val="bg2">
                    <a:lumMod val="10000"/>
                  </a:schemeClr>
                </a:solidFill>
              </a:rPr>
              <a:t>构造成训练数据，并定期更新模型。</a:t>
            </a:r>
            <a:endParaRPr lang="en-US" altLang="zh-CN" sz="3600" dirty="0">
              <a:solidFill>
                <a:schemeClr val="bg2">
                  <a:lumMod val="10000"/>
                </a:schemeClr>
              </a:solidFill>
            </a:endParaRPr>
          </a:p>
        </p:txBody>
      </p:sp>
      <p:sp>
        <p:nvSpPr>
          <p:cNvPr id="5" name="文本框 4">
            <a:extLst>
              <a:ext uri="{FF2B5EF4-FFF2-40B4-BE49-F238E27FC236}">
                <a16:creationId xmlns:a16="http://schemas.microsoft.com/office/drawing/2014/main" id="{00C8AE3B-8173-5ED7-0279-3BC83908663B}"/>
              </a:ext>
            </a:extLst>
          </p:cNvPr>
          <p:cNvSpPr txBox="1"/>
          <p:nvPr/>
        </p:nvSpPr>
        <p:spPr>
          <a:xfrm>
            <a:off x="7231344" y="1239602"/>
            <a:ext cx="819418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业务场景大模型训练流程</a:t>
            </a:r>
            <a:endParaRPr lang="en-US" altLang="zh-CN" sz="5400" b="1" dirty="0">
              <a:solidFill>
                <a:srgbClr val="353535"/>
              </a:solidFill>
              <a:effectLst/>
            </a:endParaRPr>
          </a:p>
        </p:txBody>
      </p:sp>
      <p:cxnSp>
        <p:nvCxnSpPr>
          <p:cNvPr id="6" name="直线连接符 5">
            <a:extLst>
              <a:ext uri="{FF2B5EF4-FFF2-40B4-BE49-F238E27FC236}">
                <a16:creationId xmlns:a16="http://schemas.microsoft.com/office/drawing/2014/main" id="{48AC3E4C-0646-541E-9BEA-D90F7B29FA1F}"/>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9" name="文本框 8">
            <a:extLst>
              <a:ext uri="{FF2B5EF4-FFF2-40B4-BE49-F238E27FC236}">
                <a16:creationId xmlns:a16="http://schemas.microsoft.com/office/drawing/2014/main" id="{819D4788-50D6-A432-179B-C402A183C0A3}"/>
              </a:ext>
            </a:extLst>
          </p:cNvPr>
          <p:cNvSpPr txBox="1"/>
          <p:nvPr/>
        </p:nvSpPr>
        <p:spPr>
          <a:xfrm>
            <a:off x="916128" y="10765956"/>
            <a:ext cx="11841927" cy="1647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2800"/>
            </a:lvl1pPr>
          </a:lstStyle>
          <a:p>
            <a:pPr marL="742950" indent="-742950">
              <a:lnSpc>
                <a:spcPct val="150000"/>
              </a:lnSpc>
              <a:buFont typeface="+mj-lt"/>
              <a:buAutoNum type="arabicPeriod"/>
            </a:pPr>
            <a:r>
              <a:rPr lang="zh-CN" altLang="en-US" sz="3600" dirty="0">
                <a:solidFill>
                  <a:schemeClr val="bg2">
                    <a:lumMod val="10000"/>
                  </a:schemeClr>
                </a:solidFill>
              </a:rPr>
              <a:t>提高准确率和召回率</a:t>
            </a:r>
            <a:endParaRPr lang="en-US" altLang="zh-CN" sz="3600" dirty="0">
              <a:solidFill>
                <a:schemeClr val="bg2">
                  <a:lumMod val="10000"/>
                </a:schemeClr>
              </a:solidFill>
            </a:endParaRPr>
          </a:p>
          <a:p>
            <a:pPr marL="742950" indent="-742950">
              <a:lnSpc>
                <a:spcPct val="150000"/>
              </a:lnSpc>
              <a:buFont typeface="+mj-lt"/>
              <a:buAutoNum type="arabicPeriod"/>
            </a:pPr>
            <a:r>
              <a:rPr lang="zh-CN" altLang="en-US" sz="3600" dirty="0">
                <a:solidFill>
                  <a:schemeClr val="bg2">
                    <a:lumMod val="10000"/>
                  </a:schemeClr>
                </a:solidFill>
              </a:rPr>
              <a:t>替代人工审核</a:t>
            </a:r>
            <a:endParaRPr lang="en-US" altLang="zh-CN" sz="3600" dirty="0">
              <a:solidFill>
                <a:schemeClr val="bg2">
                  <a:lumMod val="10000"/>
                </a:schemeClr>
              </a:solidFill>
            </a:endParaRPr>
          </a:p>
        </p:txBody>
      </p:sp>
      <p:sp>
        <p:nvSpPr>
          <p:cNvPr id="11" name="文本框 10">
            <a:extLst>
              <a:ext uri="{FF2B5EF4-FFF2-40B4-BE49-F238E27FC236}">
                <a16:creationId xmlns:a16="http://schemas.microsoft.com/office/drawing/2014/main" id="{22783397-D8DB-4B4D-9744-515A932DD5A6}"/>
              </a:ext>
            </a:extLst>
          </p:cNvPr>
          <p:cNvSpPr txBox="1"/>
          <p:nvPr/>
        </p:nvSpPr>
        <p:spPr>
          <a:xfrm>
            <a:off x="916128" y="10039576"/>
            <a:ext cx="11349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4000" b="1" dirty="0">
                <a:solidFill>
                  <a:schemeClr val="bg2">
                    <a:lumMod val="10000"/>
                  </a:schemeClr>
                </a:solidFill>
                <a:latin typeface="SimHei" panose="02010609060101010101" pitchFamily="49" charset="-122"/>
                <a:ea typeface="SimHei" panose="02010609060101010101" pitchFamily="49" charset="-122"/>
              </a:rPr>
              <a:t>目标</a:t>
            </a:r>
          </a:p>
        </p:txBody>
      </p:sp>
      <p:sp>
        <p:nvSpPr>
          <p:cNvPr id="12" name="文本框 11">
            <a:extLst>
              <a:ext uri="{FF2B5EF4-FFF2-40B4-BE49-F238E27FC236}">
                <a16:creationId xmlns:a16="http://schemas.microsoft.com/office/drawing/2014/main" id="{C52F051D-5812-A1BC-3979-09A61362D8A4}"/>
              </a:ext>
            </a:extLst>
          </p:cNvPr>
          <p:cNvSpPr txBox="1"/>
          <p:nvPr/>
        </p:nvSpPr>
        <p:spPr>
          <a:xfrm>
            <a:off x="16741036" y="2565722"/>
            <a:ext cx="242665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000" b="1" dirty="0">
                <a:solidFill>
                  <a:schemeClr val="bg2">
                    <a:lumMod val="10000"/>
                  </a:schemeClr>
                </a:solidFill>
                <a:latin typeface="SimHei" panose="02010609060101010101" pitchFamily="49" charset="-122"/>
                <a:ea typeface="SimHei" panose="02010609060101010101" pitchFamily="49" charset="-122"/>
              </a:rPr>
              <a:t>模型输入</a:t>
            </a:r>
          </a:p>
        </p:txBody>
      </p:sp>
      <p:sp>
        <p:nvSpPr>
          <p:cNvPr id="14" name="文本框 13">
            <a:extLst>
              <a:ext uri="{FF2B5EF4-FFF2-40B4-BE49-F238E27FC236}">
                <a16:creationId xmlns:a16="http://schemas.microsoft.com/office/drawing/2014/main" id="{0799E6DD-4394-8B26-2D61-0CECEBC158D1}"/>
              </a:ext>
            </a:extLst>
          </p:cNvPr>
          <p:cNvSpPr txBox="1"/>
          <p:nvPr/>
        </p:nvSpPr>
        <p:spPr>
          <a:xfrm>
            <a:off x="16741036" y="3382443"/>
            <a:ext cx="6715622" cy="24788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2800"/>
            </a:lvl1pPr>
          </a:lstStyle>
          <a:p>
            <a:pPr>
              <a:lnSpc>
                <a:spcPct val="150000"/>
              </a:lnSpc>
            </a:pPr>
            <a:r>
              <a:rPr lang="zh-CN" altLang="en-US" sz="3600" dirty="0">
                <a:solidFill>
                  <a:schemeClr val="bg2">
                    <a:lumMod val="10000"/>
                  </a:schemeClr>
                </a:solidFill>
              </a:rPr>
              <a:t>    </a:t>
            </a:r>
            <a:r>
              <a:rPr lang="en-US" altLang="zh-CN" sz="3600" dirty="0">
                <a:solidFill>
                  <a:schemeClr val="bg2">
                    <a:lumMod val="10000"/>
                  </a:schemeClr>
                </a:solidFill>
              </a:rPr>
              <a:t>[</a:t>
            </a:r>
            <a:r>
              <a:rPr lang="zh-CN" altLang="en-US" sz="3600" dirty="0">
                <a:solidFill>
                  <a:schemeClr val="bg2">
                    <a:lumMod val="10000"/>
                  </a:schemeClr>
                </a:solidFill>
              </a:rPr>
              <a:t>文章</a:t>
            </a:r>
            <a:r>
              <a:rPr lang="en-US" altLang="zh-CN" sz="3600" dirty="0">
                <a:solidFill>
                  <a:schemeClr val="bg2">
                    <a:lumMod val="10000"/>
                  </a:schemeClr>
                </a:solidFill>
              </a:rPr>
              <a:t>]</a:t>
            </a:r>
            <a:r>
              <a:rPr lang="zh-CN" altLang="en-US" sz="3600" dirty="0">
                <a:solidFill>
                  <a:schemeClr val="bg2">
                    <a:lumMod val="10000"/>
                  </a:schemeClr>
                </a:solidFill>
              </a:rPr>
              <a:t>：一段待审核的文本</a:t>
            </a:r>
            <a:endParaRPr lang="en-US" altLang="zh-CN" sz="3600" dirty="0">
              <a:solidFill>
                <a:schemeClr val="bg2">
                  <a:lumMod val="10000"/>
                </a:schemeClr>
              </a:solidFill>
            </a:endParaRPr>
          </a:p>
          <a:p>
            <a:pPr>
              <a:lnSpc>
                <a:spcPct val="150000"/>
              </a:lnSpc>
            </a:pPr>
            <a:r>
              <a:rPr lang="zh-CN" altLang="en-US" sz="3600" dirty="0">
                <a:solidFill>
                  <a:schemeClr val="bg2">
                    <a:lumMod val="10000"/>
                  </a:schemeClr>
                </a:solidFill>
              </a:rPr>
              <a:t>    </a:t>
            </a:r>
            <a:r>
              <a:rPr lang="en-US" altLang="zh-CN" sz="3600" dirty="0">
                <a:solidFill>
                  <a:schemeClr val="bg2">
                    <a:lumMod val="10000"/>
                  </a:schemeClr>
                </a:solidFill>
              </a:rPr>
              <a:t>[</a:t>
            </a:r>
            <a:r>
              <a:rPr lang="zh-CN" altLang="en-US" sz="3600" dirty="0">
                <a:solidFill>
                  <a:schemeClr val="bg2">
                    <a:lumMod val="10000"/>
                  </a:schemeClr>
                </a:solidFill>
              </a:rPr>
              <a:t>句子</a:t>
            </a:r>
            <a:r>
              <a:rPr lang="en-US" altLang="zh-CN" sz="3600" dirty="0">
                <a:solidFill>
                  <a:schemeClr val="bg2">
                    <a:lumMod val="10000"/>
                  </a:schemeClr>
                </a:solidFill>
              </a:rPr>
              <a:t>]</a:t>
            </a:r>
            <a:r>
              <a:rPr lang="zh-CN" altLang="en-US" sz="3600" dirty="0">
                <a:solidFill>
                  <a:schemeClr val="bg2">
                    <a:lumMod val="10000"/>
                  </a:schemeClr>
                </a:solidFill>
              </a:rPr>
              <a:t>：谣言点、审核政策等</a:t>
            </a:r>
            <a:endParaRPr lang="en-US" altLang="zh-CN" sz="3600" dirty="0">
              <a:solidFill>
                <a:schemeClr val="bg2">
                  <a:lumMod val="10000"/>
                </a:schemeClr>
              </a:solidFill>
            </a:endParaRPr>
          </a:p>
          <a:p>
            <a:pPr>
              <a:lnSpc>
                <a:spcPct val="150000"/>
              </a:lnSpc>
            </a:pPr>
            <a:r>
              <a:rPr lang="zh-CN" altLang="en-US" sz="3600" dirty="0">
                <a:solidFill>
                  <a:schemeClr val="bg2">
                    <a:lumMod val="10000"/>
                  </a:schemeClr>
                </a:solidFill>
              </a:rPr>
              <a:t>    </a:t>
            </a:r>
            <a:r>
              <a:rPr lang="en-US" altLang="zh-CN" sz="3600" dirty="0">
                <a:solidFill>
                  <a:schemeClr val="bg2">
                    <a:lumMod val="75000"/>
                  </a:schemeClr>
                </a:solidFill>
              </a:rPr>
              <a:t>[</a:t>
            </a:r>
            <a:r>
              <a:rPr lang="zh-CN" altLang="en-US" sz="3600" dirty="0">
                <a:solidFill>
                  <a:schemeClr val="bg2">
                    <a:lumMod val="75000"/>
                  </a:schemeClr>
                </a:solidFill>
              </a:rPr>
              <a:t>规则</a:t>
            </a:r>
            <a:r>
              <a:rPr lang="en-US" altLang="zh-CN" sz="3600" dirty="0">
                <a:solidFill>
                  <a:schemeClr val="bg2">
                    <a:lumMod val="75000"/>
                  </a:schemeClr>
                </a:solidFill>
              </a:rPr>
              <a:t>]</a:t>
            </a:r>
            <a:r>
              <a:rPr lang="zh-CN" altLang="en-US" sz="3600" dirty="0">
                <a:solidFill>
                  <a:schemeClr val="bg2">
                    <a:lumMod val="75000"/>
                  </a:schemeClr>
                </a:solidFill>
              </a:rPr>
              <a:t>：额外的补充规则</a:t>
            </a:r>
            <a:endParaRPr lang="en-US" altLang="zh-CN" sz="3600" dirty="0">
              <a:solidFill>
                <a:schemeClr val="bg2">
                  <a:lumMod val="75000"/>
                </a:schemeClr>
              </a:solidFill>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9" name="文本框 8"/>
          <p:cNvSpPr txBox="1"/>
          <p:nvPr/>
        </p:nvSpPr>
        <p:spPr>
          <a:xfrm>
            <a:off x="1410408" y="2847461"/>
            <a:ext cx="2109499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3600" b="1" dirty="0" err="1">
                <a:solidFill>
                  <a:schemeClr val="bg2">
                    <a:lumMod val="10000"/>
                  </a:schemeClr>
                </a:solidFill>
              </a:rPr>
              <a:t>LLaMA</a:t>
            </a:r>
            <a:r>
              <a:rPr lang="zh-CN" altLang="en-US" sz="3600" b="1" dirty="0">
                <a:solidFill>
                  <a:schemeClr val="bg2">
                    <a:lumMod val="10000"/>
                  </a:schemeClr>
                </a:solidFill>
              </a:rPr>
              <a:t>：</a:t>
            </a:r>
            <a:r>
              <a:rPr lang="en-GB" altLang="zh-CN" sz="3600" dirty="0">
                <a:solidFill>
                  <a:schemeClr val="bg2">
                    <a:lumMod val="10000"/>
                  </a:schemeClr>
                </a:solidFill>
              </a:rPr>
              <a:t>Meta AI</a:t>
            </a:r>
            <a:r>
              <a:rPr lang="zh-CN" altLang="en-US" sz="3600" dirty="0">
                <a:solidFill>
                  <a:schemeClr val="bg2">
                    <a:lumMod val="10000"/>
                  </a:schemeClr>
                </a:solidFill>
              </a:rPr>
              <a:t>发布的一系列大规模语言模型</a:t>
            </a:r>
            <a:r>
              <a:rPr lang="en-US" altLang="zh-CN" sz="3600" dirty="0">
                <a:solidFill>
                  <a:schemeClr val="bg2">
                    <a:lumMod val="10000"/>
                  </a:schemeClr>
                </a:solidFill>
              </a:rPr>
              <a:t>(</a:t>
            </a:r>
            <a:r>
              <a:rPr lang="zh-CN" altLang="en-US" sz="3600" dirty="0">
                <a:solidFill>
                  <a:schemeClr val="bg2">
                    <a:lumMod val="10000"/>
                  </a:schemeClr>
                </a:solidFill>
              </a:rPr>
              <a:t> </a:t>
            </a:r>
            <a:r>
              <a:rPr lang="en-US" altLang="zh-CN" sz="3600" dirty="0">
                <a:solidFill>
                  <a:schemeClr val="bg2">
                    <a:lumMod val="10000"/>
                  </a:schemeClr>
                </a:solidFill>
              </a:rPr>
              <a:t>7</a:t>
            </a:r>
            <a:r>
              <a:rPr lang="en-GB" altLang="zh-CN" sz="3600" dirty="0">
                <a:solidFill>
                  <a:schemeClr val="bg2">
                    <a:lumMod val="10000"/>
                  </a:schemeClr>
                </a:solidFill>
              </a:rPr>
              <a:t>B</a:t>
            </a:r>
            <a:r>
              <a:rPr lang="zh-CN" altLang="en-US" sz="3600" dirty="0">
                <a:solidFill>
                  <a:schemeClr val="bg2">
                    <a:lumMod val="10000"/>
                  </a:schemeClr>
                </a:solidFill>
              </a:rPr>
              <a:t> </a:t>
            </a:r>
            <a:r>
              <a:rPr lang="en-GB" altLang="zh-CN" sz="3600" dirty="0">
                <a:solidFill>
                  <a:schemeClr val="bg2">
                    <a:lumMod val="10000"/>
                  </a:schemeClr>
                </a:solidFill>
              </a:rPr>
              <a:t>/</a:t>
            </a:r>
            <a:r>
              <a:rPr lang="zh-CN" altLang="en-US" sz="3600" dirty="0">
                <a:solidFill>
                  <a:schemeClr val="bg2">
                    <a:lumMod val="10000"/>
                  </a:schemeClr>
                </a:solidFill>
              </a:rPr>
              <a:t> </a:t>
            </a:r>
            <a:r>
              <a:rPr lang="en-GB" altLang="zh-CN" sz="3600" dirty="0">
                <a:solidFill>
                  <a:schemeClr val="bg2">
                    <a:lumMod val="10000"/>
                  </a:schemeClr>
                </a:solidFill>
              </a:rPr>
              <a:t>13B</a:t>
            </a:r>
            <a:r>
              <a:rPr lang="zh-CN" altLang="en-US" sz="3600" dirty="0">
                <a:solidFill>
                  <a:schemeClr val="bg2">
                    <a:lumMod val="10000"/>
                  </a:schemeClr>
                </a:solidFill>
              </a:rPr>
              <a:t> </a:t>
            </a:r>
            <a:r>
              <a:rPr lang="en-GB" altLang="zh-CN" sz="3600" dirty="0">
                <a:solidFill>
                  <a:schemeClr val="bg2">
                    <a:lumMod val="10000"/>
                  </a:schemeClr>
                </a:solidFill>
              </a:rPr>
              <a:t>/</a:t>
            </a:r>
            <a:r>
              <a:rPr lang="zh-CN" altLang="en-US" sz="3600" dirty="0">
                <a:solidFill>
                  <a:schemeClr val="bg2">
                    <a:lumMod val="10000"/>
                  </a:schemeClr>
                </a:solidFill>
              </a:rPr>
              <a:t> </a:t>
            </a:r>
            <a:r>
              <a:rPr lang="en-GB" altLang="zh-CN" sz="3600" dirty="0">
                <a:solidFill>
                  <a:schemeClr val="bg2">
                    <a:lumMod val="10000"/>
                  </a:schemeClr>
                </a:solidFill>
              </a:rPr>
              <a:t>33B</a:t>
            </a:r>
            <a:r>
              <a:rPr lang="zh-CN" altLang="en-US" sz="3600" dirty="0">
                <a:solidFill>
                  <a:schemeClr val="bg2">
                    <a:lumMod val="10000"/>
                  </a:schemeClr>
                </a:solidFill>
              </a:rPr>
              <a:t> </a:t>
            </a:r>
            <a:r>
              <a:rPr lang="en-GB" altLang="zh-CN" sz="3600" dirty="0">
                <a:solidFill>
                  <a:schemeClr val="bg2">
                    <a:lumMod val="10000"/>
                  </a:schemeClr>
                </a:solidFill>
              </a:rPr>
              <a:t>/</a:t>
            </a:r>
            <a:r>
              <a:rPr lang="zh-CN" altLang="en-US" sz="3600" dirty="0">
                <a:solidFill>
                  <a:schemeClr val="bg2">
                    <a:lumMod val="10000"/>
                  </a:schemeClr>
                </a:solidFill>
              </a:rPr>
              <a:t> </a:t>
            </a:r>
            <a:r>
              <a:rPr lang="en-GB" altLang="zh-CN" sz="3600" dirty="0">
                <a:solidFill>
                  <a:schemeClr val="bg2">
                    <a:lumMod val="10000"/>
                  </a:schemeClr>
                </a:solidFill>
              </a:rPr>
              <a:t>65B</a:t>
            </a:r>
            <a:r>
              <a:rPr lang="zh-CN" altLang="en-US" sz="3600" dirty="0">
                <a:solidFill>
                  <a:schemeClr val="bg2">
                    <a:lumMod val="10000"/>
                  </a:schemeClr>
                </a:solidFill>
              </a:rPr>
              <a:t> </a:t>
            </a:r>
            <a:r>
              <a:rPr lang="en-GB" altLang="zh-CN" sz="3600" dirty="0">
                <a:solidFill>
                  <a:schemeClr val="bg2">
                    <a:lumMod val="10000"/>
                  </a:schemeClr>
                </a:solidFill>
              </a:rPr>
              <a:t>)</a:t>
            </a:r>
            <a:r>
              <a:rPr lang="zh-CN" altLang="en-GB" sz="3600" dirty="0">
                <a:solidFill>
                  <a:schemeClr val="bg2">
                    <a:lumMod val="10000"/>
                  </a:schemeClr>
                </a:solidFill>
              </a:rPr>
              <a:t>。</a:t>
            </a:r>
            <a:r>
              <a:rPr lang="zh-CN" altLang="en-US" sz="3600" dirty="0">
                <a:solidFill>
                  <a:schemeClr val="bg2">
                    <a:lumMod val="10000"/>
                  </a:schemeClr>
                </a:solidFill>
              </a:rPr>
              <a:t>尽管它在公开评测中取得了出色的绩，但中文的理解和生成能力都很差，且不具备通用的指令理解能力。</a:t>
            </a:r>
          </a:p>
        </p:txBody>
      </p:sp>
      <p:sp>
        <p:nvSpPr>
          <p:cNvPr id="16" name="文本框 15"/>
          <p:cNvSpPr txBox="1"/>
          <p:nvPr/>
        </p:nvSpPr>
        <p:spPr>
          <a:xfrm>
            <a:off x="1410408" y="4742578"/>
            <a:ext cx="21094995"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3600" b="1" dirty="0" err="1">
                <a:solidFill>
                  <a:srgbClr val="FF0000"/>
                </a:solidFill>
              </a:rPr>
              <a:t>LLaMA</a:t>
            </a:r>
            <a:r>
              <a:rPr lang="en-US" altLang="zh-CN" sz="3600" b="1" dirty="0">
                <a:solidFill>
                  <a:srgbClr val="FF0000"/>
                </a:solidFill>
              </a:rPr>
              <a:t>-plus</a:t>
            </a:r>
            <a:r>
              <a:rPr lang="zh-CN" altLang="en-US" sz="3600" b="1" dirty="0">
                <a:solidFill>
                  <a:srgbClr val="FF0000"/>
                </a:solidFill>
              </a:rPr>
              <a:t>：</a:t>
            </a:r>
            <a:r>
              <a:rPr lang="zh-CN" altLang="en-US" sz="3600" dirty="0">
                <a:solidFill>
                  <a:schemeClr val="bg2">
                    <a:lumMod val="10000"/>
                  </a:schemeClr>
                </a:solidFill>
              </a:rPr>
              <a:t>支持中文输入的增强版</a:t>
            </a:r>
            <a:r>
              <a:rPr lang="en-GB" altLang="zh-CN" sz="3600" dirty="0" err="1">
                <a:solidFill>
                  <a:schemeClr val="bg2">
                    <a:lumMod val="10000"/>
                  </a:schemeClr>
                </a:solidFill>
              </a:rPr>
              <a:t>LLaMA</a:t>
            </a:r>
            <a:r>
              <a:rPr lang="zh-CN" altLang="en-US" sz="3600" dirty="0">
                <a:solidFill>
                  <a:schemeClr val="bg2">
                    <a:lumMod val="10000"/>
                  </a:schemeClr>
                </a:solidFill>
              </a:rPr>
              <a:t>，通过多语言支持、通用指令理解、逻辑推理增强、知识增强、超长上下文、模型加速等方式对</a:t>
            </a:r>
            <a:r>
              <a:rPr lang="en-US" altLang="zh-CN" sz="3600" dirty="0" err="1">
                <a:solidFill>
                  <a:schemeClr val="bg2">
                    <a:lumMod val="10000"/>
                  </a:schemeClr>
                </a:solidFill>
              </a:rPr>
              <a:t>LLaMA</a:t>
            </a:r>
            <a:r>
              <a:rPr lang="zh-CN" altLang="en-US" sz="3600" dirty="0">
                <a:solidFill>
                  <a:schemeClr val="bg2">
                    <a:lumMod val="10000"/>
                  </a:schemeClr>
                </a:solidFill>
              </a:rPr>
              <a:t>进行</a:t>
            </a:r>
            <a:r>
              <a:rPr lang="en-US" altLang="zh-CN" sz="3600" dirty="0">
                <a:solidFill>
                  <a:schemeClr val="bg2">
                    <a:lumMod val="10000"/>
                  </a:schemeClr>
                </a:solidFill>
              </a:rPr>
              <a:t>continue</a:t>
            </a:r>
            <a:r>
              <a:rPr lang="zh-CN" altLang="en-US" sz="3600" dirty="0">
                <a:solidFill>
                  <a:schemeClr val="bg2">
                    <a:lumMod val="10000"/>
                  </a:schemeClr>
                </a:solidFill>
              </a:rPr>
              <a:t> </a:t>
            </a:r>
            <a:r>
              <a:rPr lang="en-US" altLang="zh-CN" sz="3600" dirty="0">
                <a:solidFill>
                  <a:schemeClr val="bg2">
                    <a:lumMod val="10000"/>
                  </a:schemeClr>
                </a:solidFill>
              </a:rPr>
              <a:t>pretrain</a:t>
            </a:r>
            <a:r>
              <a:rPr lang="zh-CN" altLang="en-US" sz="3600" dirty="0">
                <a:solidFill>
                  <a:schemeClr val="bg2">
                    <a:lumMod val="10000"/>
                  </a:schemeClr>
                </a:solidFill>
              </a:rPr>
              <a:t>。使用</a:t>
            </a:r>
            <a:r>
              <a:rPr lang="en-US" altLang="zh-CN" sz="3600" dirty="0">
                <a:solidFill>
                  <a:schemeClr val="bg2">
                    <a:lumMod val="10000"/>
                  </a:schemeClr>
                </a:solidFill>
              </a:rPr>
              <a:t>40</a:t>
            </a:r>
            <a:r>
              <a:rPr lang="en-GB" altLang="zh-CN" sz="3600" dirty="0">
                <a:solidFill>
                  <a:schemeClr val="bg2">
                    <a:lumMod val="10000"/>
                  </a:schemeClr>
                </a:solidFill>
              </a:rPr>
              <a:t>B</a:t>
            </a:r>
            <a:r>
              <a:rPr lang="zh-CN" altLang="en-US" sz="3600" dirty="0">
                <a:solidFill>
                  <a:schemeClr val="bg2">
                    <a:lumMod val="10000"/>
                  </a:schemeClr>
                </a:solidFill>
              </a:rPr>
              <a:t>的平行语料和中文单语语料进行了预训练，扩展</a:t>
            </a:r>
            <a:r>
              <a:rPr lang="zh-CN" altLang="en-GB" sz="3600" dirty="0">
                <a:solidFill>
                  <a:schemeClr val="bg2">
                    <a:lumMod val="10000"/>
                  </a:schemeClr>
                </a:solidFill>
              </a:rPr>
              <a:t>词</a:t>
            </a:r>
            <a:r>
              <a:rPr lang="zh-CN" altLang="en-US" sz="3600" dirty="0">
                <a:solidFill>
                  <a:schemeClr val="bg2">
                    <a:lumMod val="10000"/>
                  </a:schemeClr>
                </a:solidFill>
              </a:rPr>
              <a:t>表</a:t>
            </a:r>
            <a:r>
              <a:rPr lang="zh-CN" altLang="en-GB" sz="3600" dirty="0">
                <a:solidFill>
                  <a:schemeClr val="bg2">
                    <a:lumMod val="10000"/>
                  </a:schemeClr>
                </a:solidFill>
              </a:rPr>
              <a:t>，</a:t>
            </a:r>
            <a:r>
              <a:rPr lang="zh-CN" altLang="en-US" sz="3600" dirty="0">
                <a:solidFill>
                  <a:schemeClr val="bg2">
                    <a:lumMod val="10000"/>
                  </a:schemeClr>
                </a:solidFill>
              </a:rPr>
              <a:t>对中文的解码速度提升一倍</a:t>
            </a:r>
          </a:p>
        </p:txBody>
      </p:sp>
      <p:sp>
        <p:nvSpPr>
          <p:cNvPr id="17" name="文本框 16"/>
          <p:cNvSpPr txBox="1"/>
          <p:nvPr/>
        </p:nvSpPr>
        <p:spPr>
          <a:xfrm>
            <a:off x="1451210" y="7191693"/>
            <a:ext cx="2109499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3600" b="1" dirty="0">
                <a:solidFill>
                  <a:srgbClr val="FF0000"/>
                </a:solidFill>
              </a:rPr>
              <a:t>gpt2lab</a:t>
            </a:r>
            <a:r>
              <a:rPr lang="zh-CN" altLang="en-US" sz="3600" b="1" dirty="0">
                <a:solidFill>
                  <a:srgbClr val="FF0000"/>
                </a:solidFill>
              </a:rPr>
              <a:t>：</a:t>
            </a:r>
            <a:r>
              <a:rPr lang="en-US" altLang="zh-CN" sz="3600" b="1" dirty="0">
                <a:solidFill>
                  <a:srgbClr val="FF0000"/>
                </a:solidFill>
              </a:rPr>
              <a:t> </a:t>
            </a:r>
            <a:r>
              <a:rPr lang="en-GB" altLang="zh-CN" sz="3600" dirty="0">
                <a:solidFill>
                  <a:schemeClr val="bg2">
                    <a:lumMod val="10000"/>
                  </a:schemeClr>
                </a:solidFill>
              </a:rPr>
              <a:t>AI Lab-NLP</a:t>
            </a:r>
            <a:r>
              <a:rPr lang="zh-CN" altLang="en-US" sz="3600" dirty="0">
                <a:solidFill>
                  <a:schemeClr val="bg2">
                    <a:lumMod val="10000"/>
                  </a:schemeClr>
                </a:solidFill>
              </a:rPr>
              <a:t>自研的</a:t>
            </a:r>
            <a:r>
              <a:rPr lang="en-US" altLang="zh-CN" sz="3600" dirty="0">
                <a:solidFill>
                  <a:schemeClr val="bg2">
                    <a:lumMod val="10000"/>
                  </a:schemeClr>
                </a:solidFill>
              </a:rPr>
              <a:t>GPT</a:t>
            </a:r>
            <a:r>
              <a:rPr lang="zh-CN" altLang="en-US" sz="3600" dirty="0">
                <a:solidFill>
                  <a:schemeClr val="bg2">
                    <a:lumMod val="10000"/>
                  </a:schemeClr>
                </a:solidFill>
              </a:rPr>
              <a:t>模型，基于原始的</a:t>
            </a:r>
            <a:r>
              <a:rPr lang="en-US" altLang="zh-CN" sz="3600" dirty="0">
                <a:solidFill>
                  <a:schemeClr val="bg2">
                    <a:lumMod val="10000"/>
                  </a:schemeClr>
                </a:solidFill>
              </a:rPr>
              <a:t>gpt-2</a:t>
            </a:r>
            <a:r>
              <a:rPr lang="zh-CN" altLang="en-US" sz="3600" dirty="0">
                <a:solidFill>
                  <a:schemeClr val="bg2">
                    <a:lumMod val="10000"/>
                  </a:schemeClr>
                </a:solidFill>
              </a:rPr>
              <a:t>进行改进，词表大小为</a:t>
            </a:r>
            <a:r>
              <a:rPr lang="en-US" altLang="zh-CN" sz="3600" dirty="0">
                <a:solidFill>
                  <a:schemeClr val="bg2">
                    <a:lumMod val="10000"/>
                  </a:schemeClr>
                </a:solidFill>
              </a:rPr>
              <a:t>10</a:t>
            </a:r>
            <a:r>
              <a:rPr lang="zh-CN" altLang="en-US" sz="3600" dirty="0">
                <a:solidFill>
                  <a:schemeClr val="bg2">
                    <a:lumMod val="10000"/>
                  </a:schemeClr>
                </a:solidFill>
              </a:rPr>
              <a:t>万，使用</a:t>
            </a:r>
            <a:r>
              <a:rPr lang="en-US" altLang="zh-CN" sz="3600" dirty="0">
                <a:solidFill>
                  <a:schemeClr val="bg2">
                    <a:lumMod val="10000"/>
                  </a:schemeClr>
                </a:solidFill>
              </a:rPr>
              <a:t>250B</a:t>
            </a:r>
            <a:r>
              <a:rPr lang="zh-CN" altLang="en-US" sz="3600" dirty="0">
                <a:solidFill>
                  <a:schemeClr val="bg2">
                    <a:lumMod val="10000"/>
                  </a:schemeClr>
                </a:solidFill>
              </a:rPr>
              <a:t> </a:t>
            </a:r>
            <a:r>
              <a:rPr lang="en-US" altLang="zh-CN" sz="3600" dirty="0">
                <a:solidFill>
                  <a:schemeClr val="bg2">
                    <a:lumMod val="10000"/>
                  </a:schemeClr>
                </a:solidFill>
              </a:rPr>
              <a:t>tokens</a:t>
            </a:r>
            <a:r>
              <a:rPr lang="zh-CN" altLang="en-US" sz="3600" dirty="0">
                <a:solidFill>
                  <a:schemeClr val="bg2">
                    <a:lumMod val="10000"/>
                  </a:schemeClr>
                </a:solidFill>
              </a:rPr>
              <a:t>进行训练。</a:t>
            </a:r>
          </a:p>
        </p:txBody>
      </p:sp>
      <p:sp>
        <p:nvSpPr>
          <p:cNvPr id="19" name="文本框 18"/>
          <p:cNvSpPr txBox="1"/>
          <p:nvPr/>
        </p:nvSpPr>
        <p:spPr>
          <a:xfrm>
            <a:off x="1410407" y="9090812"/>
            <a:ext cx="2109499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dirty="0">
                <a:solidFill>
                  <a:schemeClr val="bg2">
                    <a:lumMod val="10000"/>
                  </a:schemeClr>
                </a:solidFill>
              </a:rPr>
              <a:t>vicuna</a:t>
            </a:r>
            <a:r>
              <a:rPr lang="zh-CN" altLang="en-US" sz="3600" b="1" dirty="0">
                <a:solidFill>
                  <a:schemeClr val="bg2">
                    <a:lumMod val="10000"/>
                  </a:schemeClr>
                </a:solidFill>
              </a:rPr>
              <a:t>：</a:t>
            </a:r>
            <a:r>
              <a:rPr lang="zh-CN" altLang="en-US" sz="3600" dirty="0">
                <a:solidFill>
                  <a:schemeClr val="bg2">
                    <a:lumMod val="10000"/>
                  </a:schemeClr>
                </a:solidFill>
              </a:rPr>
              <a:t>通过使用从</a:t>
            </a:r>
            <a:r>
              <a:rPr lang="en-GB" altLang="zh-CN" sz="3600" dirty="0" err="1">
                <a:solidFill>
                  <a:schemeClr val="bg2">
                    <a:lumMod val="10000"/>
                  </a:schemeClr>
                </a:solidFill>
              </a:rPr>
              <a:t>ShareGPT.com</a:t>
            </a:r>
            <a:r>
              <a:rPr lang="zh-CN" altLang="en-US" sz="3600" dirty="0">
                <a:solidFill>
                  <a:schemeClr val="bg2">
                    <a:lumMod val="10000"/>
                  </a:schemeClr>
                </a:solidFill>
              </a:rPr>
              <a:t>获取的约</a:t>
            </a:r>
            <a:r>
              <a:rPr lang="en-US" altLang="zh-CN" sz="3600" dirty="0">
                <a:solidFill>
                  <a:schemeClr val="bg2">
                    <a:lumMod val="10000"/>
                  </a:schemeClr>
                </a:solidFill>
              </a:rPr>
              <a:t>7</a:t>
            </a:r>
            <a:r>
              <a:rPr lang="zh-CN" altLang="en-US" sz="3600" dirty="0">
                <a:solidFill>
                  <a:schemeClr val="bg2">
                    <a:lumMod val="10000"/>
                  </a:schemeClr>
                </a:solidFill>
              </a:rPr>
              <a:t>万个用户共享的会话对</a:t>
            </a:r>
            <a:r>
              <a:rPr lang="en-GB" altLang="zh-CN" sz="3600" dirty="0" err="1">
                <a:solidFill>
                  <a:schemeClr val="bg2">
                    <a:lumMod val="10000"/>
                  </a:schemeClr>
                </a:solidFill>
              </a:rPr>
              <a:t>LLaMA</a:t>
            </a:r>
            <a:r>
              <a:rPr lang="zh-CN" altLang="en-US" sz="3600" dirty="0">
                <a:solidFill>
                  <a:schemeClr val="bg2">
                    <a:lumMod val="10000"/>
                  </a:schemeClr>
                </a:solidFill>
              </a:rPr>
              <a:t>基础模型进行微调。</a:t>
            </a:r>
          </a:p>
        </p:txBody>
      </p:sp>
      <p:sp>
        <p:nvSpPr>
          <p:cNvPr id="22" name="文本框 21"/>
          <p:cNvSpPr txBox="1"/>
          <p:nvPr/>
        </p:nvSpPr>
        <p:spPr>
          <a:xfrm>
            <a:off x="1410408" y="10425674"/>
            <a:ext cx="2113579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dirty="0" err="1">
                <a:solidFill>
                  <a:schemeClr val="bg2">
                    <a:lumMod val="10000"/>
                  </a:schemeClr>
                </a:solidFill>
              </a:rPr>
              <a:t>baichuan</a:t>
            </a:r>
            <a:r>
              <a:rPr lang="zh-CN" altLang="en-US" sz="3600" b="1" dirty="0">
                <a:solidFill>
                  <a:schemeClr val="bg2">
                    <a:lumMod val="10000"/>
                  </a:schemeClr>
                </a:solidFill>
              </a:rPr>
              <a:t>：</a:t>
            </a:r>
            <a:r>
              <a:rPr lang="zh-CN" altLang="en-US" sz="3600" dirty="0">
                <a:solidFill>
                  <a:schemeClr val="bg2">
                    <a:lumMod val="10000"/>
                  </a:schemeClr>
                </a:solidFill>
              </a:rPr>
              <a:t>百川智能发布的</a:t>
            </a:r>
            <a:r>
              <a:rPr lang="en-US" altLang="zh-CN" sz="3600" dirty="0">
                <a:solidFill>
                  <a:schemeClr val="bg2">
                    <a:lumMod val="10000"/>
                  </a:schemeClr>
                </a:solidFill>
              </a:rPr>
              <a:t>7B</a:t>
            </a:r>
            <a:r>
              <a:rPr lang="zh-CN" altLang="en-US" sz="3600" dirty="0">
                <a:solidFill>
                  <a:schemeClr val="bg2">
                    <a:lumMod val="10000"/>
                  </a:schemeClr>
                </a:solidFill>
              </a:rPr>
              <a:t>、</a:t>
            </a:r>
            <a:r>
              <a:rPr lang="en-US" altLang="zh-CN" sz="3600" dirty="0">
                <a:solidFill>
                  <a:schemeClr val="bg2">
                    <a:lumMod val="10000"/>
                  </a:schemeClr>
                </a:solidFill>
              </a:rPr>
              <a:t>13B</a:t>
            </a:r>
            <a:r>
              <a:rPr lang="zh-CN" altLang="en-US" sz="3600" dirty="0">
                <a:solidFill>
                  <a:schemeClr val="bg2">
                    <a:lumMod val="10000"/>
                  </a:schemeClr>
                </a:solidFill>
              </a:rPr>
              <a:t>中英文预训练模型。训练数据以高质量中文语料为基础，同时融合了优质的英文数据，包含</a:t>
            </a:r>
            <a:r>
              <a:rPr lang="en-US" altLang="zh-CN" sz="3600" dirty="0">
                <a:solidFill>
                  <a:schemeClr val="bg2">
                    <a:lumMod val="10000"/>
                  </a:schemeClr>
                </a:solidFill>
              </a:rPr>
              <a:t>1200B</a:t>
            </a:r>
            <a:r>
              <a:rPr lang="zh-CN" altLang="en-US" sz="3600" dirty="0">
                <a:solidFill>
                  <a:schemeClr val="bg2">
                    <a:lumMod val="10000"/>
                  </a:schemeClr>
                </a:solidFill>
              </a:rPr>
              <a:t> </a:t>
            </a:r>
            <a:r>
              <a:rPr lang="en-GB" altLang="zh-CN" sz="3600" dirty="0">
                <a:solidFill>
                  <a:schemeClr val="bg2">
                    <a:lumMod val="10000"/>
                  </a:schemeClr>
                </a:solidFill>
              </a:rPr>
              <a:t>tokens</a:t>
            </a:r>
            <a:r>
              <a:rPr lang="zh-CN" altLang="en-US" sz="3600" dirty="0">
                <a:solidFill>
                  <a:schemeClr val="bg2">
                    <a:lumMod val="10000"/>
                  </a:schemeClr>
                </a:solidFill>
              </a:rPr>
              <a:t>训练数据，推理速度较快。</a:t>
            </a:r>
          </a:p>
        </p:txBody>
      </p:sp>
      <p:sp>
        <p:nvSpPr>
          <p:cNvPr id="4" name="文本框 3">
            <a:extLst>
              <a:ext uri="{FF2B5EF4-FFF2-40B4-BE49-F238E27FC236}">
                <a16:creationId xmlns:a16="http://schemas.microsoft.com/office/drawing/2014/main" id="{B003E291-7585-CF46-0C04-C00B5523CA58}"/>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rPr>
              <a:t>基底</a:t>
            </a:r>
            <a:r>
              <a:rPr lang="zh-CN" altLang="en-US" sz="5400" b="1" dirty="0">
                <a:solidFill>
                  <a:srgbClr val="353535"/>
                </a:solidFill>
                <a:effectLst/>
              </a:rPr>
              <a:t>模型</a:t>
            </a:r>
            <a:endParaRPr lang="en-US" altLang="zh-CN" sz="5400" b="1" dirty="0">
              <a:solidFill>
                <a:srgbClr val="353535"/>
              </a:solidFill>
              <a:effectLst/>
            </a:endParaRPr>
          </a:p>
        </p:txBody>
      </p:sp>
      <p:cxnSp>
        <p:nvCxnSpPr>
          <p:cNvPr id="5" name="直线连接符 4">
            <a:extLst>
              <a:ext uri="{FF2B5EF4-FFF2-40B4-BE49-F238E27FC236}">
                <a16:creationId xmlns:a16="http://schemas.microsoft.com/office/drawing/2014/main" id="{788E2C5E-F790-2444-7E63-8C61E56F6399}"/>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3" name="文本框 2">
            <a:extLst>
              <a:ext uri="{FF2B5EF4-FFF2-40B4-BE49-F238E27FC236}">
                <a16:creationId xmlns:a16="http://schemas.microsoft.com/office/drawing/2014/main" id="{904C106D-5E28-4EBC-B1C0-C0721DA9FD14}"/>
              </a:ext>
            </a:extLst>
          </p:cNvPr>
          <p:cNvSpPr txBox="1"/>
          <p:nvPr/>
        </p:nvSpPr>
        <p:spPr>
          <a:xfrm>
            <a:off x="1410407" y="12314534"/>
            <a:ext cx="12196118"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3600" b="1" dirty="0" err="1">
                <a:solidFill>
                  <a:schemeClr val="bg2">
                    <a:lumMod val="10000"/>
                  </a:schemeClr>
                </a:solidFill>
              </a:rPr>
              <a:t>LLaMA</a:t>
            </a:r>
            <a:r>
              <a:rPr lang="zh-CN" altLang="en-US" sz="3600" b="1" dirty="0">
                <a:solidFill>
                  <a:schemeClr val="bg2">
                    <a:lumMod val="10000"/>
                  </a:schemeClr>
                </a:solidFill>
              </a:rPr>
              <a:t> </a:t>
            </a:r>
            <a:r>
              <a:rPr lang="en-US" altLang="zh-CN" sz="3600" b="1" dirty="0">
                <a:solidFill>
                  <a:schemeClr val="bg2">
                    <a:lumMod val="10000"/>
                  </a:schemeClr>
                </a:solidFill>
              </a:rPr>
              <a:t>2</a:t>
            </a:r>
            <a:r>
              <a:rPr lang="zh-CN" altLang="en-US" sz="3600" b="1" dirty="0">
                <a:solidFill>
                  <a:schemeClr val="bg2">
                    <a:lumMod val="10000"/>
                  </a:schemeClr>
                </a:solidFill>
              </a:rPr>
              <a:t>、</a:t>
            </a:r>
            <a:r>
              <a:rPr lang="en-US" altLang="zh-CN" sz="3600" b="1" dirty="0">
                <a:solidFill>
                  <a:schemeClr val="bg2">
                    <a:lumMod val="10000"/>
                  </a:schemeClr>
                </a:solidFill>
              </a:rPr>
              <a:t>SEED</a:t>
            </a:r>
            <a:r>
              <a:rPr lang="zh-CN" altLang="en-US" sz="3600" b="1" dirty="0">
                <a:solidFill>
                  <a:schemeClr val="bg2">
                    <a:lumMod val="10000"/>
                  </a:schemeClr>
                </a:solidFill>
              </a:rPr>
              <a:t>等</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graphicFrame>
        <p:nvGraphicFramePr>
          <p:cNvPr id="9" name="表格 9"/>
          <p:cNvGraphicFramePr>
            <a:graphicFrameLocks noGrp="1"/>
          </p:cNvGraphicFramePr>
          <p:nvPr>
            <p:extLst>
              <p:ext uri="{D42A27DB-BD31-4B8C-83A1-F6EECF244321}">
                <p14:modId xmlns:p14="http://schemas.microsoft.com/office/powerpoint/2010/main" val="3125766583"/>
              </p:ext>
            </p:extLst>
          </p:nvPr>
        </p:nvGraphicFramePr>
        <p:xfrm>
          <a:off x="916131" y="3224314"/>
          <a:ext cx="22496321" cy="8577944"/>
        </p:xfrm>
        <a:graphic>
          <a:graphicData uri="http://schemas.openxmlformats.org/drawingml/2006/table">
            <a:tbl>
              <a:tblPr firstRow="1" bandRow="1">
                <a:tableStyleId>{5940675A-B579-460E-94D1-54222C63F5DA}</a:tableStyleId>
              </a:tblPr>
              <a:tblGrid>
                <a:gridCol w="2624737">
                  <a:extLst>
                    <a:ext uri="{9D8B030D-6E8A-4147-A177-3AD203B41FA5}">
                      <a16:colId xmlns:a16="http://schemas.microsoft.com/office/drawing/2014/main" val="20000"/>
                    </a:ext>
                  </a:extLst>
                </a:gridCol>
                <a:gridCol w="1653702">
                  <a:extLst>
                    <a:ext uri="{9D8B030D-6E8A-4147-A177-3AD203B41FA5}">
                      <a16:colId xmlns:a16="http://schemas.microsoft.com/office/drawing/2014/main" val="20001"/>
                    </a:ext>
                  </a:extLst>
                </a:gridCol>
                <a:gridCol w="18217882">
                  <a:extLst>
                    <a:ext uri="{9D8B030D-6E8A-4147-A177-3AD203B41FA5}">
                      <a16:colId xmlns:a16="http://schemas.microsoft.com/office/drawing/2014/main" val="20002"/>
                    </a:ext>
                  </a:extLst>
                </a:gridCol>
              </a:tblGrid>
              <a:tr h="1072243">
                <a:tc>
                  <a:txBody>
                    <a:bodyPr/>
                    <a:lstStyle/>
                    <a:p>
                      <a:pPr algn="ctr"/>
                      <a:r>
                        <a:rPr lang="zh-CN" altLang="en-US" sz="3600" b="1" dirty="0">
                          <a:solidFill>
                            <a:srgbClr val="353535"/>
                          </a:solidFill>
                        </a:rPr>
                        <a:t>场  景</a:t>
                      </a:r>
                    </a:p>
                  </a:txBody>
                  <a:tcPr anchor="ct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584200" rtl="0" latinLnBrk="0">
                        <a:lnSpc>
                          <a:spcPct val="100000"/>
                        </a:lnSpc>
                        <a:spcBef>
                          <a:spcPts val="0"/>
                        </a:spcBef>
                        <a:spcAft>
                          <a:spcPts val="0"/>
                        </a:spcAft>
                        <a:buClrTx/>
                        <a:buSzTx/>
                        <a:buFontTx/>
                        <a:buNone/>
                      </a:pPr>
                      <a:r>
                        <a:rPr lang="zh-CN" altLang="en-US" sz="3600" b="1" i="0" u="none" strike="noStrike" cap="none" spc="0" baseline="0" dirty="0">
                          <a:solidFill>
                            <a:srgbClr val="353535"/>
                          </a:solidFill>
                          <a:uFillTx/>
                          <a:latin typeface="+mn-lt"/>
                          <a:ea typeface="+mn-ea"/>
                          <a:cs typeface="+mn-cs"/>
                          <a:sym typeface="Helvetica Neue" panose="02000503000000020004"/>
                        </a:rPr>
                        <a:t>数 量</a:t>
                      </a:r>
                    </a:p>
                  </a:txBody>
                  <a:tcPr anchor="ct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defRPr/>
                      </a:pPr>
                      <a:r>
                        <a:rPr lang="en-US" altLang="zh-CN" sz="3600" dirty="0">
                          <a:solidFill>
                            <a:srgbClr val="353535"/>
                          </a:solidFill>
                        </a:rPr>
                        <a:t>prompt</a:t>
                      </a:r>
                      <a:endParaRPr lang="zh-CN" altLang="en-US" sz="3600" dirty="0">
                        <a:solidFill>
                          <a:srgbClr val="353535"/>
                        </a:solidFill>
                      </a:endParaRPr>
                    </a:p>
                  </a:txBody>
                  <a:tcPr anchor="ct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7418205"/>
                  </a:ext>
                </a:extLst>
              </a:tr>
              <a:tr h="1072243">
                <a:tc>
                  <a:txBody>
                    <a:bodyPr/>
                    <a:lstStyle/>
                    <a:p>
                      <a:pPr algn="l"/>
                      <a:r>
                        <a:rPr lang="zh-CN" altLang="en-US" sz="3600" b="1" dirty="0">
                          <a:solidFill>
                            <a:srgbClr val="353535"/>
                          </a:solidFill>
                        </a:rPr>
                        <a:t>知识库</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584200" rtl="0" latinLnBrk="0">
                        <a:lnSpc>
                          <a:spcPct val="100000"/>
                        </a:lnSpc>
                        <a:spcBef>
                          <a:spcPts val="0"/>
                        </a:spcBef>
                        <a:spcAft>
                          <a:spcPts val="0"/>
                        </a:spcAft>
                        <a:buClrTx/>
                        <a:buSzTx/>
                        <a:buFontTx/>
                        <a:buNone/>
                      </a:pPr>
                      <a:r>
                        <a:rPr lang="en-US" altLang="zh-CN" sz="3600" b="0" i="0" u="none" strike="noStrike" cap="none" spc="0" baseline="0" dirty="0">
                          <a:solidFill>
                            <a:srgbClr val="353535"/>
                          </a:solidFill>
                          <a:uFillTx/>
                          <a:latin typeface="+mn-lt"/>
                          <a:ea typeface="+mn-ea"/>
                          <a:cs typeface="+mn-cs"/>
                          <a:sym typeface="Helvetica Neue" panose="02000503000000020004"/>
                        </a:rPr>
                        <a:t>4k</a:t>
                      </a:r>
                      <a:endParaRPr lang="zh-CN" altLang="en-US" sz="3600" b="0" i="0" u="none" strike="noStrike" cap="none" spc="0" baseline="0" dirty="0">
                        <a:solidFill>
                          <a:srgbClr val="353535"/>
                        </a:solidFill>
                        <a:uFillTx/>
                        <a:latin typeface="+mn-lt"/>
                        <a:ea typeface="+mn-ea"/>
                        <a:cs typeface="+mn-cs"/>
                        <a:sym typeface="Helvetica Neue" panose="02000503000000020004"/>
                      </a:endParaRP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584200" rtl="0" eaLnBrk="1" fontAlgn="auto" latinLnBrk="0" hangingPunct="1">
                        <a:lnSpc>
                          <a:spcPct val="100000"/>
                        </a:lnSpc>
                        <a:spcBef>
                          <a:spcPts val="0"/>
                        </a:spcBef>
                        <a:spcAft>
                          <a:spcPts val="0"/>
                        </a:spcAft>
                        <a:buClrTx/>
                        <a:buSzTx/>
                        <a:buFontTx/>
                        <a:buNone/>
                        <a:defRPr/>
                      </a:pPr>
                      <a:r>
                        <a:rPr lang="zh-CN" altLang="en-US" sz="3600" b="0" i="0" u="none" strike="noStrike" cap="none" spc="0" baseline="0" dirty="0">
                          <a:solidFill>
                            <a:srgbClr val="353535"/>
                          </a:solidFill>
                          <a:uFillTx/>
                          <a:latin typeface="+mn-lt"/>
                          <a:ea typeface="+mn-ea"/>
                          <a:cs typeface="+mn-cs"/>
                          <a:sym typeface="Helvetica Neue" panose="02000503000000020004"/>
                        </a:rPr>
                        <a:t>在谣言识别场景下，请判断</a:t>
                      </a:r>
                      <a:r>
                        <a:rPr lang="en-US" altLang="zh-CN" sz="3600" dirty="0">
                          <a:solidFill>
                            <a:srgbClr val="353535"/>
                          </a:solidFill>
                        </a:rPr>
                        <a:t>[</a:t>
                      </a:r>
                      <a:r>
                        <a:rPr lang="zh-CN" altLang="en-US" sz="3600" dirty="0">
                          <a:solidFill>
                            <a:srgbClr val="353535"/>
                          </a:solidFill>
                        </a:rPr>
                        <a:t>文章</a:t>
                      </a:r>
                      <a:r>
                        <a:rPr lang="en-US" altLang="zh-CN" sz="3600" dirty="0">
                          <a:solidFill>
                            <a:srgbClr val="353535"/>
                          </a:solidFill>
                        </a:rPr>
                        <a:t>]</a:t>
                      </a:r>
                      <a:r>
                        <a:rPr lang="zh-CN" altLang="en-US" sz="3600" dirty="0">
                          <a:solidFill>
                            <a:srgbClr val="353535"/>
                          </a:solidFill>
                        </a:rPr>
                        <a:t>是否能推出</a:t>
                      </a:r>
                      <a:r>
                        <a:rPr lang="en-US" altLang="zh-CN" sz="3600" dirty="0">
                          <a:solidFill>
                            <a:srgbClr val="353535"/>
                          </a:solidFill>
                        </a:rPr>
                        <a:t>[</a:t>
                      </a:r>
                      <a:r>
                        <a:rPr lang="zh-CN" altLang="en-US" sz="3600" dirty="0">
                          <a:solidFill>
                            <a:srgbClr val="353535"/>
                          </a:solidFill>
                        </a:rPr>
                        <a:t>句子</a:t>
                      </a:r>
                      <a:r>
                        <a:rPr lang="en-US" altLang="zh-CN" sz="3600" dirty="0">
                          <a:solidFill>
                            <a:srgbClr val="353535"/>
                          </a:solidFill>
                        </a:rPr>
                        <a:t>]</a:t>
                      </a:r>
                      <a:r>
                        <a:rPr lang="zh-CN" altLang="en-US" sz="3600" dirty="0">
                          <a:solidFill>
                            <a:srgbClr val="353535"/>
                          </a:solidFill>
                        </a:rPr>
                        <a:t>，先解释原因，然后回答“是”或“否”。</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072243">
                <a:tc>
                  <a:txBody>
                    <a:bodyPr/>
                    <a:lstStyle/>
                    <a:p>
                      <a:pPr algn="l"/>
                      <a:r>
                        <a:rPr lang="zh-CN" altLang="en-US" sz="3600" b="1" i="0" u="none" strike="noStrike" cap="none" spc="0" baseline="0" dirty="0">
                          <a:solidFill>
                            <a:srgbClr val="353535"/>
                          </a:solidFill>
                          <a:uFillTx/>
                          <a:latin typeface="+mn-lt"/>
                          <a:ea typeface="+mn-ea"/>
                          <a:cs typeface="+mn-cs"/>
                          <a:sym typeface="Helvetica Neue" panose="02000503000000020004"/>
                        </a:rPr>
                        <a:t>审核政策</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3600" b="0" i="0" u="none" strike="noStrike" cap="none" spc="0" baseline="0" dirty="0">
                          <a:solidFill>
                            <a:srgbClr val="353535"/>
                          </a:solidFill>
                          <a:uFillTx/>
                          <a:latin typeface="+mn-lt"/>
                          <a:ea typeface="+mn-ea"/>
                          <a:cs typeface="+mn-cs"/>
                          <a:sym typeface="Helvetica Neue" panose="02000503000000020004"/>
                        </a:rPr>
                        <a:t>6k</a:t>
                      </a:r>
                      <a:endParaRPr lang="zh-CN" altLang="en-US" sz="3600" b="0" i="0" u="none" strike="noStrike" cap="none" spc="0" baseline="0" dirty="0">
                        <a:solidFill>
                          <a:srgbClr val="353535"/>
                        </a:solidFill>
                        <a:uFillTx/>
                        <a:latin typeface="+mn-lt"/>
                        <a:ea typeface="+mn-ea"/>
                        <a:cs typeface="+mn-cs"/>
                        <a:sym typeface="Helvetica Neue" panose="020005030000000200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584200" rtl="0" eaLnBrk="1" fontAlgn="auto" latinLnBrk="0" hangingPunct="1">
                        <a:lnSpc>
                          <a:spcPct val="100000"/>
                        </a:lnSpc>
                        <a:spcBef>
                          <a:spcPts val="0"/>
                        </a:spcBef>
                        <a:spcAft>
                          <a:spcPts val="0"/>
                        </a:spcAft>
                        <a:buClrTx/>
                        <a:buSzTx/>
                        <a:buFontTx/>
                        <a:buNone/>
                        <a:tabLst/>
                        <a:defRPr/>
                      </a:pPr>
                      <a:r>
                        <a:rPr lang="zh-CN" altLang="en-US" sz="3600" b="0" i="0" u="none" strike="noStrike" cap="none" spc="0" baseline="0" dirty="0">
                          <a:solidFill>
                            <a:srgbClr val="353535"/>
                          </a:solidFill>
                          <a:uFillTx/>
                          <a:latin typeface="+mn-lt"/>
                          <a:ea typeface="+mn-ea"/>
                          <a:cs typeface="+mn-cs"/>
                          <a:sym typeface="Helvetica Neue" panose="02000503000000020004"/>
                        </a:rPr>
                        <a:t>在审核政策识别场景下。请一步一步分析以下文本或视图内容与每个规则的相关性。</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72243">
                <a:tc>
                  <a:txBody>
                    <a:bodyPr/>
                    <a:lstStyle/>
                    <a:p>
                      <a:pPr algn="l"/>
                      <a:r>
                        <a:rPr lang="zh-CN" altLang="en-US" sz="3600" b="1" i="0" u="none" strike="noStrike" cap="none" spc="0" baseline="0" dirty="0">
                          <a:solidFill>
                            <a:srgbClr val="353535"/>
                          </a:solidFill>
                          <a:uFillTx/>
                          <a:latin typeface="+mn-lt"/>
                          <a:ea typeface="+mn-ea"/>
                          <a:cs typeface="+mn-cs"/>
                          <a:sym typeface="Helvetica Neue" panose="02000503000000020004"/>
                        </a:rPr>
                        <a:t>写作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3600" b="0" i="0" u="none" strike="noStrike" cap="none" spc="0" baseline="0" dirty="0">
                          <a:solidFill>
                            <a:srgbClr val="353535"/>
                          </a:solidFill>
                          <a:uFillTx/>
                          <a:latin typeface="+mn-lt"/>
                          <a:ea typeface="+mn-ea"/>
                          <a:cs typeface="+mn-cs"/>
                          <a:sym typeface="Helvetica Neue" panose="02000503000000020004"/>
                        </a:rPr>
                        <a:t>98k</a:t>
                      </a:r>
                      <a:endParaRPr lang="zh-CN" altLang="en-US" sz="3600" b="0" i="0" u="none" strike="noStrike" cap="none" spc="0" baseline="0" dirty="0">
                        <a:solidFill>
                          <a:srgbClr val="353535"/>
                        </a:solidFill>
                        <a:uFillTx/>
                        <a:latin typeface="+mn-lt"/>
                        <a:ea typeface="+mn-ea"/>
                        <a:cs typeface="+mn-cs"/>
                        <a:sym typeface="Helvetica Neue" panose="020005030000000200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zh-CN" altLang="en-US" sz="3600" b="0" i="0" u="none" strike="noStrike" cap="none" spc="0" baseline="0" dirty="0">
                          <a:solidFill>
                            <a:srgbClr val="353535"/>
                          </a:solidFill>
                          <a:uFillTx/>
                          <a:latin typeface="+mn-lt"/>
                          <a:ea typeface="+mn-ea"/>
                          <a:cs typeface="+mn-cs"/>
                          <a:sym typeface="Helvetica Neue" panose="02000503000000020004"/>
                        </a:rPr>
                        <a:t>一些通用日常指令。</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72243">
                <a:tc>
                  <a:txBody>
                    <a:bodyPr/>
                    <a:lstStyle/>
                    <a:p>
                      <a:pPr marL="0" marR="0" lvl="0" indent="0" algn="l" defTabSz="584200" rtl="0" eaLnBrk="1" fontAlgn="auto" latinLnBrk="0" hangingPunct="1">
                        <a:lnSpc>
                          <a:spcPct val="100000"/>
                        </a:lnSpc>
                        <a:spcBef>
                          <a:spcPts val="0"/>
                        </a:spcBef>
                        <a:spcAft>
                          <a:spcPts val="0"/>
                        </a:spcAft>
                        <a:buClrTx/>
                        <a:buSzTx/>
                        <a:buFontTx/>
                        <a:buNone/>
                        <a:tabLst/>
                        <a:defRPr/>
                      </a:pPr>
                      <a:r>
                        <a:rPr lang="zh-CN" altLang="en-US" sz="3600" b="1" i="0" u="none" strike="noStrike" cap="none" spc="0" baseline="0" dirty="0">
                          <a:solidFill>
                            <a:srgbClr val="353535"/>
                          </a:solidFill>
                          <a:uFillTx/>
                          <a:latin typeface="+mn-lt"/>
                          <a:ea typeface="+mn-ea"/>
                          <a:cs typeface="+mn-cs"/>
                          <a:sym typeface="Helvetica Neue" panose="02000503000000020004"/>
                        </a:rPr>
                        <a:t>审核政策</a:t>
                      </a:r>
                      <a:r>
                        <a:rPr lang="en-US" altLang="zh-CN" sz="3600" b="0" i="0" u="none" strike="noStrike" cap="none" spc="0" baseline="0" dirty="0" err="1">
                          <a:solidFill>
                            <a:srgbClr val="353535"/>
                          </a:solidFill>
                          <a:uFillTx/>
                          <a:latin typeface="+mn-lt"/>
                          <a:ea typeface="+mn-ea"/>
                          <a:cs typeface="+mn-cs"/>
                          <a:sym typeface="Helvetica Neue" panose="02000503000000020004"/>
                        </a:rPr>
                        <a:t>nli</a:t>
                      </a:r>
                      <a:endParaRPr lang="zh-CN" altLang="en-US" sz="3600" b="1" i="0" u="none" strike="noStrike" cap="none" spc="0" baseline="0" dirty="0">
                        <a:solidFill>
                          <a:srgbClr val="353535"/>
                        </a:solidFill>
                        <a:uFillTx/>
                        <a:latin typeface="+mn-lt"/>
                        <a:ea typeface="+mn-ea"/>
                        <a:cs typeface="+mn-cs"/>
                        <a:sym typeface="Helvetica Neue" panose="020005030000000200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3600" b="0" i="0" u="none" strike="noStrike" cap="none" spc="0" baseline="0" dirty="0">
                          <a:solidFill>
                            <a:srgbClr val="353535"/>
                          </a:solidFill>
                          <a:uFillTx/>
                          <a:latin typeface="+mn-lt"/>
                          <a:ea typeface="+mn-ea"/>
                          <a:cs typeface="+mn-cs"/>
                          <a:sym typeface="Helvetica Neue" panose="02000503000000020004"/>
                        </a:rPr>
                        <a:t>264k</a:t>
                      </a:r>
                      <a:endParaRPr lang="zh-CN" altLang="en-US" sz="3600" b="0" i="0" u="none" strike="noStrike" cap="none" spc="0" baseline="0" dirty="0">
                        <a:solidFill>
                          <a:srgbClr val="353535"/>
                        </a:solidFill>
                        <a:uFillTx/>
                        <a:latin typeface="+mn-lt"/>
                        <a:ea typeface="+mn-ea"/>
                        <a:cs typeface="+mn-cs"/>
                        <a:sym typeface="Helvetica Neue" panose="020005030000000200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584200" rtl="0" eaLnBrk="1" fontAlgn="auto" latinLnBrk="0" hangingPunct="1">
                        <a:lnSpc>
                          <a:spcPct val="100000"/>
                        </a:lnSpc>
                        <a:spcBef>
                          <a:spcPts val="0"/>
                        </a:spcBef>
                        <a:spcAft>
                          <a:spcPts val="0"/>
                        </a:spcAft>
                        <a:buClrTx/>
                        <a:buSzTx/>
                        <a:buFontTx/>
                        <a:buNone/>
                        <a:defRPr/>
                      </a:pPr>
                      <a:r>
                        <a:rPr lang="zh-CN" altLang="en-US" sz="3600" b="0" i="0" u="none" strike="noStrike" cap="none" spc="0" baseline="0" dirty="0">
                          <a:solidFill>
                            <a:srgbClr val="353535"/>
                          </a:solidFill>
                          <a:uFillTx/>
                          <a:latin typeface="+mn-lt"/>
                          <a:ea typeface="+mn-ea"/>
                          <a:cs typeface="+mn-cs"/>
                          <a:sym typeface="Helvetica Neue" panose="02000503000000020004"/>
                        </a:rPr>
                        <a:t>针对审核政策识别任务，请判断句子</a:t>
                      </a:r>
                      <a:r>
                        <a:rPr lang="en-US" altLang="zh-CN" sz="3600" b="0" i="0" u="none" strike="noStrike" cap="none" spc="0" baseline="0" dirty="0">
                          <a:solidFill>
                            <a:srgbClr val="353535"/>
                          </a:solidFill>
                          <a:uFillTx/>
                          <a:latin typeface="+mn-lt"/>
                          <a:ea typeface="+mn-ea"/>
                          <a:cs typeface="+mn-cs"/>
                          <a:sym typeface="Helvetica Neue" panose="02000503000000020004"/>
                        </a:rPr>
                        <a:t>1</a:t>
                      </a:r>
                      <a:r>
                        <a:rPr lang="zh-CN" altLang="en-US" sz="3600" b="0" i="0" u="none" strike="noStrike" cap="none" spc="0" baseline="0" dirty="0">
                          <a:solidFill>
                            <a:srgbClr val="353535"/>
                          </a:solidFill>
                          <a:uFillTx/>
                          <a:latin typeface="+mn-lt"/>
                          <a:ea typeface="+mn-ea"/>
                          <a:cs typeface="+mn-cs"/>
                          <a:sym typeface="Helvetica Neue" panose="02000503000000020004"/>
                        </a:rPr>
                        <a:t>和句子</a:t>
                      </a:r>
                      <a:r>
                        <a:rPr lang="en-US" altLang="zh-CN" sz="3600" b="0" i="0" u="none" strike="noStrike" cap="none" spc="0" baseline="0" dirty="0">
                          <a:solidFill>
                            <a:srgbClr val="353535"/>
                          </a:solidFill>
                          <a:uFillTx/>
                          <a:latin typeface="+mn-lt"/>
                          <a:ea typeface="+mn-ea"/>
                          <a:cs typeface="+mn-cs"/>
                          <a:sym typeface="Helvetica Neue" panose="02000503000000020004"/>
                        </a:rPr>
                        <a:t>2</a:t>
                      </a:r>
                      <a:r>
                        <a:rPr lang="zh-CN" altLang="en-US" sz="3600" b="0" i="0" u="none" strike="noStrike" cap="none" spc="0" baseline="0" dirty="0">
                          <a:solidFill>
                            <a:srgbClr val="353535"/>
                          </a:solidFill>
                          <a:uFillTx/>
                          <a:latin typeface="+mn-lt"/>
                          <a:ea typeface="+mn-ea"/>
                          <a:cs typeface="+mn-cs"/>
                          <a:sym typeface="Helvetica Neue" panose="02000503000000020004"/>
                        </a:rPr>
                        <a:t>的语义关系。</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072243">
                <a:tc>
                  <a:txBody>
                    <a:bodyPr/>
                    <a:lstStyle/>
                    <a:p>
                      <a:pPr marL="0" marR="0" lvl="0" indent="0" algn="l" defTabSz="584200" rtl="0" eaLnBrk="1" fontAlgn="auto" latinLnBrk="0" hangingPunct="1">
                        <a:lnSpc>
                          <a:spcPct val="100000"/>
                        </a:lnSpc>
                        <a:spcBef>
                          <a:spcPts val="0"/>
                        </a:spcBef>
                        <a:spcAft>
                          <a:spcPts val="0"/>
                        </a:spcAft>
                        <a:buClrTx/>
                        <a:buSzTx/>
                        <a:buFontTx/>
                        <a:buNone/>
                        <a:defRPr/>
                      </a:pPr>
                      <a:r>
                        <a:rPr lang="zh-CN" altLang="en-US" sz="3600" b="1" i="0" u="none" strike="noStrike" cap="none" spc="0" baseline="0" dirty="0">
                          <a:solidFill>
                            <a:srgbClr val="353535"/>
                          </a:solidFill>
                          <a:uFillTx/>
                          <a:latin typeface="+mn-lt"/>
                          <a:ea typeface="+mn-ea"/>
                          <a:cs typeface="+mn-cs"/>
                          <a:sym typeface="Helvetica Neue" panose="02000503000000020004"/>
                        </a:rPr>
                        <a:t>知识库</a:t>
                      </a:r>
                      <a:r>
                        <a:rPr lang="en-US" altLang="zh-CN" sz="3600" b="0" i="0" u="none" strike="noStrike" cap="none" spc="0" baseline="0" dirty="0" err="1">
                          <a:solidFill>
                            <a:srgbClr val="353535"/>
                          </a:solidFill>
                          <a:uFillTx/>
                          <a:latin typeface="+mn-lt"/>
                          <a:ea typeface="+mn-ea"/>
                          <a:cs typeface="+mn-cs"/>
                          <a:sym typeface="Helvetica Neue" panose="02000503000000020004"/>
                        </a:rPr>
                        <a:t>nli</a:t>
                      </a:r>
                      <a:endParaRPr lang="zh-CN" altLang="en-US" sz="3600" b="1" i="0" u="none" strike="noStrike" cap="none" spc="0" baseline="0" dirty="0">
                        <a:solidFill>
                          <a:srgbClr val="353535"/>
                        </a:solidFill>
                        <a:uFillTx/>
                        <a:latin typeface="+mn-lt"/>
                        <a:ea typeface="+mn-ea"/>
                        <a:cs typeface="+mn-cs"/>
                        <a:sym typeface="Helvetica Neue" panose="020005030000000200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3600" b="0" i="0" u="none" strike="noStrike" cap="none" spc="0" baseline="0" dirty="0">
                          <a:solidFill>
                            <a:srgbClr val="353535"/>
                          </a:solidFill>
                          <a:uFillTx/>
                          <a:latin typeface="+mn-lt"/>
                          <a:ea typeface="+mn-ea"/>
                          <a:cs typeface="+mn-cs"/>
                          <a:sym typeface="Helvetica Neue" panose="02000503000000020004"/>
                        </a:rPr>
                        <a:t>243k</a:t>
                      </a:r>
                      <a:endParaRPr lang="zh-CN" altLang="en-US" sz="3600" b="0" i="0" u="none" strike="noStrike" cap="none" spc="0" baseline="0" dirty="0">
                        <a:solidFill>
                          <a:srgbClr val="353535"/>
                        </a:solidFill>
                        <a:uFillTx/>
                        <a:latin typeface="+mn-lt"/>
                        <a:ea typeface="+mn-ea"/>
                        <a:cs typeface="+mn-cs"/>
                        <a:sym typeface="Helvetica Neue" panose="020005030000000200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584200" rtl="0" eaLnBrk="1" fontAlgn="auto" latinLnBrk="0" hangingPunct="1">
                        <a:lnSpc>
                          <a:spcPct val="100000"/>
                        </a:lnSpc>
                        <a:spcBef>
                          <a:spcPts val="0"/>
                        </a:spcBef>
                        <a:spcAft>
                          <a:spcPts val="0"/>
                        </a:spcAft>
                        <a:buClrTx/>
                        <a:buSzTx/>
                        <a:buFontTx/>
                        <a:buNone/>
                        <a:defRPr/>
                      </a:pPr>
                      <a:r>
                        <a:rPr lang="zh-CN" altLang="en-US" sz="3600" b="0" i="0" u="none" strike="noStrike" cap="none" spc="0" baseline="0" dirty="0">
                          <a:solidFill>
                            <a:srgbClr val="353535"/>
                          </a:solidFill>
                          <a:uFillTx/>
                          <a:latin typeface="+mn-lt"/>
                          <a:ea typeface="+mn-ea"/>
                          <a:cs typeface="+mn-cs"/>
                          <a:sym typeface="Helvetica Neue" panose="02000503000000020004"/>
                        </a:rPr>
                        <a:t>针对谣言识别任务，请判断句子</a:t>
                      </a:r>
                      <a:r>
                        <a:rPr lang="en-US" altLang="zh-CN" sz="3600" b="0" i="0" u="none" strike="noStrike" cap="none" spc="0" baseline="0" dirty="0">
                          <a:solidFill>
                            <a:srgbClr val="353535"/>
                          </a:solidFill>
                          <a:uFillTx/>
                          <a:latin typeface="+mn-lt"/>
                          <a:ea typeface="+mn-ea"/>
                          <a:cs typeface="+mn-cs"/>
                          <a:sym typeface="Helvetica Neue" panose="02000503000000020004"/>
                        </a:rPr>
                        <a:t>1</a:t>
                      </a:r>
                      <a:r>
                        <a:rPr lang="zh-CN" altLang="en-US" sz="3600" b="0" i="0" u="none" strike="noStrike" cap="none" spc="0" baseline="0" dirty="0">
                          <a:solidFill>
                            <a:srgbClr val="353535"/>
                          </a:solidFill>
                          <a:uFillTx/>
                          <a:latin typeface="+mn-lt"/>
                          <a:ea typeface="+mn-ea"/>
                          <a:cs typeface="+mn-cs"/>
                          <a:sym typeface="Helvetica Neue" panose="02000503000000020004"/>
                        </a:rPr>
                        <a:t>和句子</a:t>
                      </a:r>
                      <a:r>
                        <a:rPr lang="en-US" altLang="zh-CN" sz="3600" b="0" i="0" u="none" strike="noStrike" cap="none" spc="0" baseline="0" dirty="0">
                          <a:solidFill>
                            <a:srgbClr val="353535"/>
                          </a:solidFill>
                          <a:uFillTx/>
                          <a:latin typeface="+mn-lt"/>
                          <a:ea typeface="+mn-ea"/>
                          <a:cs typeface="+mn-cs"/>
                          <a:sym typeface="Helvetica Neue" panose="02000503000000020004"/>
                        </a:rPr>
                        <a:t>2</a:t>
                      </a:r>
                      <a:r>
                        <a:rPr lang="zh-CN" altLang="en-US" sz="3600" b="0" i="0" u="none" strike="noStrike" cap="none" spc="0" baseline="0" dirty="0">
                          <a:solidFill>
                            <a:srgbClr val="353535"/>
                          </a:solidFill>
                          <a:uFillTx/>
                          <a:latin typeface="+mn-lt"/>
                          <a:ea typeface="+mn-ea"/>
                          <a:cs typeface="+mn-cs"/>
                          <a:sym typeface="Helvetica Neue" panose="02000503000000020004"/>
                        </a:rPr>
                        <a:t>的语义关系。</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072243">
                <a:tc>
                  <a:txBody>
                    <a:bodyPr/>
                    <a:lstStyle/>
                    <a:p>
                      <a:pPr marL="0" marR="0" lvl="0" indent="0" algn="l" defTabSz="584200" rtl="0" eaLnBrk="1" fontAlgn="auto" latinLnBrk="0" hangingPunct="1">
                        <a:lnSpc>
                          <a:spcPct val="100000"/>
                        </a:lnSpc>
                        <a:spcBef>
                          <a:spcPts val="0"/>
                        </a:spcBef>
                        <a:spcAft>
                          <a:spcPts val="0"/>
                        </a:spcAft>
                        <a:buClrTx/>
                        <a:buSzTx/>
                        <a:buFontTx/>
                        <a:buNone/>
                        <a:defRPr/>
                      </a:pPr>
                      <a:r>
                        <a:rPr lang="zh-CN" altLang="en-US" sz="3600" b="1" i="0" u="none" strike="noStrike" cap="none" spc="0" baseline="0" dirty="0">
                          <a:solidFill>
                            <a:srgbClr val="353535"/>
                          </a:solidFill>
                          <a:uFillTx/>
                          <a:latin typeface="+mn-lt"/>
                          <a:ea typeface="+mn-ea"/>
                          <a:cs typeface="+mn-cs"/>
                          <a:sym typeface="Helvetica Neue" panose="02000503000000020004"/>
                        </a:rPr>
                        <a:t>新闻虚假</a:t>
                      </a:r>
                      <a:r>
                        <a:rPr lang="en-US" altLang="zh-CN" sz="3600" b="0" i="0" u="none" strike="noStrike" cap="none" spc="0" baseline="0" dirty="0" err="1">
                          <a:solidFill>
                            <a:srgbClr val="353535"/>
                          </a:solidFill>
                          <a:uFillTx/>
                          <a:latin typeface="+mn-lt"/>
                          <a:ea typeface="+mn-ea"/>
                          <a:cs typeface="+mn-cs"/>
                          <a:sym typeface="Helvetica Neue" panose="02000503000000020004"/>
                        </a:rPr>
                        <a:t>nli</a:t>
                      </a:r>
                      <a:endParaRPr lang="zh-CN" altLang="en-US" sz="3600" b="0" i="0" u="none" strike="noStrike" cap="none" spc="0" baseline="0" dirty="0">
                        <a:solidFill>
                          <a:srgbClr val="353535"/>
                        </a:solidFill>
                        <a:uFillTx/>
                        <a:latin typeface="+mn-lt"/>
                        <a:ea typeface="+mn-ea"/>
                        <a:cs typeface="+mn-cs"/>
                        <a:sym typeface="Helvetica Neue" panose="02000503000000020004"/>
                      </a:endParaRPr>
                    </a:p>
                  </a:txBody>
                  <a:tcPr anchor="ctr">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3600" b="0" i="0" u="none" strike="noStrike" cap="none" spc="0" baseline="0" dirty="0">
                          <a:solidFill>
                            <a:srgbClr val="353535"/>
                          </a:solidFill>
                          <a:uFillTx/>
                          <a:latin typeface="+mn-lt"/>
                          <a:ea typeface="+mn-ea"/>
                          <a:cs typeface="+mn-cs"/>
                          <a:sym typeface="Helvetica Neue" panose="02000503000000020004"/>
                        </a:rPr>
                        <a:t>132k</a:t>
                      </a:r>
                      <a:endParaRPr lang="zh-CN" altLang="en-US" sz="3600" b="0" i="0" u="none" strike="noStrike" cap="none" spc="0" baseline="0" dirty="0">
                        <a:solidFill>
                          <a:srgbClr val="353535"/>
                        </a:solidFill>
                        <a:uFillTx/>
                        <a:latin typeface="+mn-lt"/>
                        <a:ea typeface="+mn-ea"/>
                        <a:cs typeface="+mn-cs"/>
                        <a:sym typeface="Helvetica Neue" panose="02000503000000020004"/>
                      </a:endParaRPr>
                    </a:p>
                  </a:txBody>
                  <a:tcPr anchor="ctr">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4200" rtl="0" eaLnBrk="1" fontAlgn="auto" latinLnBrk="0" hangingPunct="1">
                        <a:lnSpc>
                          <a:spcPct val="100000"/>
                        </a:lnSpc>
                        <a:spcBef>
                          <a:spcPts val="0"/>
                        </a:spcBef>
                        <a:spcAft>
                          <a:spcPts val="0"/>
                        </a:spcAft>
                        <a:buClrTx/>
                        <a:buSzTx/>
                        <a:buFontTx/>
                        <a:buNone/>
                        <a:defRPr/>
                      </a:pPr>
                      <a:r>
                        <a:rPr lang="zh-CN" altLang="en-US" sz="3600" b="0" i="0" u="none" strike="noStrike" cap="none" spc="0" baseline="0" dirty="0">
                          <a:solidFill>
                            <a:srgbClr val="353535"/>
                          </a:solidFill>
                          <a:uFillTx/>
                          <a:latin typeface="+mn-lt"/>
                          <a:ea typeface="+mn-ea"/>
                          <a:cs typeface="+mn-cs"/>
                          <a:sym typeface="Helvetica Neue" panose="02000503000000020004"/>
                        </a:rPr>
                        <a:t>针对虚假新闻识别任务，请判断句子</a:t>
                      </a:r>
                      <a:r>
                        <a:rPr lang="en-US" altLang="zh-CN" sz="3600" b="0" i="0" u="none" strike="noStrike" cap="none" spc="0" baseline="0" dirty="0">
                          <a:solidFill>
                            <a:srgbClr val="353535"/>
                          </a:solidFill>
                          <a:uFillTx/>
                          <a:latin typeface="+mn-lt"/>
                          <a:ea typeface="+mn-ea"/>
                          <a:cs typeface="+mn-cs"/>
                          <a:sym typeface="Helvetica Neue" panose="02000503000000020004"/>
                        </a:rPr>
                        <a:t>1</a:t>
                      </a:r>
                      <a:r>
                        <a:rPr lang="zh-CN" altLang="en-US" sz="3600" b="0" i="0" u="none" strike="noStrike" cap="none" spc="0" baseline="0" dirty="0">
                          <a:solidFill>
                            <a:srgbClr val="353535"/>
                          </a:solidFill>
                          <a:uFillTx/>
                          <a:latin typeface="+mn-lt"/>
                          <a:ea typeface="+mn-ea"/>
                          <a:cs typeface="+mn-cs"/>
                          <a:sym typeface="Helvetica Neue" panose="02000503000000020004"/>
                        </a:rPr>
                        <a:t>和句子</a:t>
                      </a:r>
                      <a:r>
                        <a:rPr lang="en-US" altLang="zh-CN" sz="3600" b="0" i="0" u="none" strike="noStrike" cap="none" spc="0" baseline="0" dirty="0">
                          <a:solidFill>
                            <a:srgbClr val="353535"/>
                          </a:solidFill>
                          <a:uFillTx/>
                          <a:latin typeface="+mn-lt"/>
                          <a:ea typeface="+mn-ea"/>
                          <a:cs typeface="+mn-cs"/>
                          <a:sym typeface="Helvetica Neue" panose="02000503000000020004"/>
                        </a:rPr>
                        <a:t>2</a:t>
                      </a:r>
                      <a:r>
                        <a:rPr lang="zh-CN" altLang="en-US" sz="3600" b="0" i="0" u="none" strike="noStrike" cap="none" spc="0" baseline="0" dirty="0">
                          <a:solidFill>
                            <a:srgbClr val="353535"/>
                          </a:solidFill>
                          <a:uFillTx/>
                          <a:latin typeface="+mn-lt"/>
                          <a:ea typeface="+mn-ea"/>
                          <a:cs typeface="+mn-cs"/>
                          <a:sym typeface="Helvetica Neue" panose="02000503000000020004"/>
                        </a:rPr>
                        <a:t>的语义关系。</a:t>
                      </a:r>
                    </a:p>
                  </a:txBody>
                  <a:tcPr anchor="ctr">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072243">
                <a:tc>
                  <a:txBody>
                    <a:bodyPr/>
                    <a:lstStyle/>
                    <a:p>
                      <a:pPr algn="l"/>
                      <a:r>
                        <a:rPr lang="zh-CN" altLang="en-US" sz="3600" b="1" i="0" u="none" strike="noStrike" cap="none" spc="0" baseline="0" dirty="0">
                          <a:solidFill>
                            <a:srgbClr val="353535"/>
                          </a:solidFill>
                          <a:uFillTx/>
                          <a:latin typeface="+mn-lt"/>
                          <a:ea typeface="+mn-ea"/>
                          <a:cs typeface="+mn-cs"/>
                          <a:sym typeface="Helvetica Neue" panose="02000503000000020004"/>
                        </a:rPr>
                        <a:t>风险识别</a:t>
                      </a:r>
                    </a:p>
                  </a:txBody>
                  <a:tcPr anchor="ctr">
                    <a:lnL w="12700" cmpd="sng">
                      <a:noFill/>
                    </a:lnL>
                    <a:lnR w="12700" cmpd="sng">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3600" b="0" i="0" u="none" strike="noStrike" cap="none" spc="0" baseline="0" dirty="0">
                          <a:solidFill>
                            <a:srgbClr val="353535"/>
                          </a:solidFill>
                          <a:uFillTx/>
                          <a:latin typeface="+mn-lt"/>
                          <a:ea typeface="+mn-ea"/>
                          <a:cs typeface="+mn-cs"/>
                          <a:sym typeface="Helvetica Neue" panose="02000503000000020004"/>
                        </a:rPr>
                        <a:t>5k</a:t>
                      </a:r>
                      <a:endParaRPr lang="zh-CN" altLang="en-US" sz="3600" b="0" i="0" u="none" strike="noStrike" cap="none" spc="0" baseline="0" dirty="0">
                        <a:solidFill>
                          <a:srgbClr val="353535"/>
                        </a:solidFill>
                        <a:uFillTx/>
                        <a:latin typeface="+mn-lt"/>
                        <a:ea typeface="+mn-ea"/>
                        <a:cs typeface="+mn-cs"/>
                        <a:sym typeface="Helvetica Neue" panose="02000503000000020004"/>
                      </a:endParaRPr>
                    </a:p>
                  </a:txBody>
                  <a:tcPr anchor="ctr">
                    <a:lnL w="12700" cmpd="sng">
                      <a:noFill/>
                    </a:lnL>
                    <a:lnR w="12700" cmpd="sng">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584200" rtl="0" eaLnBrk="1" fontAlgn="auto" latinLnBrk="0" hangingPunct="1">
                        <a:lnSpc>
                          <a:spcPct val="100000"/>
                        </a:lnSpc>
                        <a:spcBef>
                          <a:spcPts val="0"/>
                        </a:spcBef>
                        <a:spcAft>
                          <a:spcPts val="0"/>
                        </a:spcAft>
                        <a:buClrTx/>
                        <a:buSzTx/>
                        <a:buFontTx/>
                        <a:buNone/>
                        <a:defRPr/>
                      </a:pPr>
                      <a:r>
                        <a:rPr lang="zh-CN" altLang="en-US" sz="3600" b="0" i="0" u="none" strike="noStrike" cap="none" spc="0" baseline="0" dirty="0">
                          <a:solidFill>
                            <a:srgbClr val="353535"/>
                          </a:solidFill>
                          <a:uFillTx/>
                          <a:latin typeface="+mn-lt"/>
                          <a:ea typeface="+mn-ea"/>
                          <a:cs typeface="+mn-cs"/>
                          <a:sym typeface="Helvetica Neue" panose="02000503000000020004"/>
                        </a:rPr>
                        <a:t>请分析下列文本中的风险内容，列出风险内容以及对应的风险点，并提取重要事件。</a:t>
                      </a:r>
                    </a:p>
                  </a:txBody>
                  <a:tcPr anchor="ctr">
                    <a:lnL w="12700" cmpd="sng">
                      <a:noFill/>
                    </a:lnL>
                    <a:lnR w="12700" cmpd="sng">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4" name="文本框 3">
            <a:extLst>
              <a:ext uri="{FF2B5EF4-FFF2-40B4-BE49-F238E27FC236}">
                <a16:creationId xmlns:a16="http://schemas.microsoft.com/office/drawing/2014/main" id="{E6CC0DF1-9A9A-7603-7B1A-65D585FA1033}"/>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数据集</a:t>
            </a:r>
            <a:endParaRPr lang="en-US" altLang="zh-CN" sz="5400" b="1" dirty="0">
              <a:solidFill>
                <a:srgbClr val="353535"/>
              </a:solidFill>
              <a:effectLst/>
            </a:endParaRPr>
          </a:p>
        </p:txBody>
      </p:sp>
      <p:cxnSp>
        <p:nvCxnSpPr>
          <p:cNvPr id="5" name="直线连接符 4">
            <a:extLst>
              <a:ext uri="{FF2B5EF4-FFF2-40B4-BE49-F238E27FC236}">
                <a16:creationId xmlns:a16="http://schemas.microsoft.com/office/drawing/2014/main" id="{78822F89-4872-6FAC-7823-B7790C4B716A}"/>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461090" y="2716386"/>
            <a:ext cx="14408528" cy="3187457"/>
          </a:xfrm>
          <a:prstGeom prst="rect">
            <a:avLst/>
          </a:prstGeom>
          <a:solidFill>
            <a:srgbClr val="4FB2B6">
              <a:alpha val="7059"/>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11" name="文本框 10"/>
          <p:cNvSpPr txBox="1"/>
          <p:nvPr/>
        </p:nvSpPr>
        <p:spPr>
          <a:xfrm>
            <a:off x="9795254" y="2970557"/>
            <a:ext cx="14074366"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pPr>
            <a:r>
              <a:rPr lang="zh-CN" altLang="en-US" sz="3600" dirty="0">
                <a:solidFill>
                  <a:schemeClr val="bg2">
                    <a:lumMod val="10000"/>
                  </a:schemeClr>
                </a:solidFill>
              </a:rPr>
              <a:t>优先构建测试集，为尝试</a:t>
            </a:r>
            <a:r>
              <a:rPr lang="en-US" altLang="zh-CN" sz="3600" dirty="0">
                <a:solidFill>
                  <a:schemeClr val="bg2">
                    <a:lumMod val="10000"/>
                  </a:schemeClr>
                </a:solidFill>
              </a:rPr>
              <a:t>prompt</a:t>
            </a:r>
            <a:r>
              <a:rPr lang="zh-CN" altLang="en-US" sz="3600" dirty="0">
                <a:solidFill>
                  <a:schemeClr val="bg2">
                    <a:lumMod val="10000"/>
                  </a:schemeClr>
                </a:solidFill>
              </a:rPr>
              <a:t>写法和模型训练迭代提高指标支持。</a:t>
            </a:r>
            <a:endParaRPr lang="en-US" altLang="zh-CN" sz="3600" dirty="0">
              <a:solidFill>
                <a:schemeClr val="bg2">
                  <a:lumMod val="10000"/>
                </a:schemeClr>
              </a:solidFill>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数据分布：</a:t>
            </a:r>
            <a:endParaRPr kumimoji="0" lang="en-US" altLang="zh-CN"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571500" marR="0" indent="-5715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正负例比例近似</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1:1</a:t>
            </a:r>
          </a:p>
          <a:p>
            <a:pPr marL="571500" marR="0" indent="-571500" algn="l" defTabSz="2438400"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solidFill>
                  <a:schemeClr val="bg2">
                    <a:lumMod val="10000"/>
                  </a:schemeClr>
                </a:solidFill>
              </a:rPr>
              <a:t>正例按线上召回率采样进且打压</a:t>
            </a:r>
            <a:r>
              <a:rPr lang="en-US" altLang="zh-CN" sz="3200" dirty="0">
                <a:solidFill>
                  <a:schemeClr val="bg2">
                    <a:lumMod val="10000"/>
                  </a:schemeClr>
                </a:solidFill>
              </a:rPr>
              <a:t>case</a:t>
            </a:r>
            <a:r>
              <a:rPr lang="zh-CN" altLang="en-US" sz="3200" dirty="0">
                <a:solidFill>
                  <a:schemeClr val="bg2">
                    <a:lumMod val="10000"/>
                  </a:schemeClr>
                </a:solidFill>
              </a:rPr>
              <a:t>和漏召</a:t>
            </a:r>
            <a:r>
              <a:rPr lang="en-US" altLang="zh-CN" sz="3200" dirty="0">
                <a:solidFill>
                  <a:schemeClr val="bg2">
                    <a:lumMod val="10000"/>
                  </a:schemeClr>
                </a:solidFill>
              </a:rPr>
              <a:t>case</a:t>
            </a:r>
          </a:p>
          <a:p>
            <a:pPr marL="571500" marR="0" indent="-5715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负例包括进审且不打压</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case</a:t>
            </a: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和未进审</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case</a:t>
            </a:r>
            <a:r>
              <a:rPr lang="en-US" altLang="zh-CN" sz="3200" dirty="0">
                <a:solidFill>
                  <a:schemeClr val="bg2">
                    <a:lumMod val="10000"/>
                  </a:schemeClr>
                </a:solidFill>
              </a:rPr>
              <a:t> (</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3:2)</a:t>
            </a:r>
            <a:endPar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4" name="文本框 3">
            <a:extLst>
              <a:ext uri="{FF2B5EF4-FFF2-40B4-BE49-F238E27FC236}">
                <a16:creationId xmlns:a16="http://schemas.microsoft.com/office/drawing/2014/main" id="{F8D26167-5E01-B734-3CEF-13F86D9C439A}"/>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训练数据构造</a:t>
            </a:r>
            <a:endParaRPr lang="en-US" altLang="zh-CN" sz="5400" b="1" dirty="0">
              <a:solidFill>
                <a:srgbClr val="353535"/>
              </a:solidFill>
              <a:effectLst/>
            </a:endParaRPr>
          </a:p>
        </p:txBody>
      </p:sp>
      <p:cxnSp>
        <p:nvCxnSpPr>
          <p:cNvPr id="5" name="直线连接符 4">
            <a:extLst>
              <a:ext uri="{FF2B5EF4-FFF2-40B4-BE49-F238E27FC236}">
                <a16:creationId xmlns:a16="http://schemas.microsoft.com/office/drawing/2014/main" id="{3C0A1603-C929-B6CB-8050-F2750CA13743}"/>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矩形 5">
            <a:extLst>
              <a:ext uri="{FF2B5EF4-FFF2-40B4-BE49-F238E27FC236}">
                <a16:creationId xmlns:a16="http://schemas.microsoft.com/office/drawing/2014/main" id="{0D3F2F8D-3C87-AE8A-DD95-24C792A01003}"/>
              </a:ext>
            </a:extLst>
          </p:cNvPr>
          <p:cNvSpPr/>
          <p:nvPr/>
        </p:nvSpPr>
        <p:spPr>
          <a:xfrm>
            <a:off x="1841843" y="3720188"/>
            <a:ext cx="4475627" cy="1172162"/>
          </a:xfrm>
          <a:prstGeom prst="rect">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构建和业务场景数据</a:t>
            </a:r>
            <a:endPar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分布相近的测试集</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461090" y="2716386"/>
            <a:ext cx="14408528" cy="5151264"/>
          </a:xfrm>
          <a:prstGeom prst="rect">
            <a:avLst/>
          </a:prstGeom>
          <a:solidFill>
            <a:srgbClr val="4FB2B6">
              <a:alpha val="7059"/>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11" name="文本框 10"/>
          <p:cNvSpPr txBox="1"/>
          <p:nvPr/>
        </p:nvSpPr>
        <p:spPr>
          <a:xfrm>
            <a:off x="9795254" y="2970557"/>
            <a:ext cx="14074366"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pPr>
            <a:r>
              <a:rPr lang="zh-CN" altLang="en-US" sz="3600" dirty="0">
                <a:solidFill>
                  <a:schemeClr val="bg2">
                    <a:lumMod val="10000"/>
                  </a:schemeClr>
                </a:solidFill>
              </a:rPr>
              <a:t>优先构建测试集，为尝试</a:t>
            </a:r>
            <a:r>
              <a:rPr lang="en-US" altLang="zh-CN" sz="3600" dirty="0">
                <a:solidFill>
                  <a:schemeClr val="bg2">
                    <a:lumMod val="10000"/>
                  </a:schemeClr>
                </a:solidFill>
              </a:rPr>
              <a:t>prompt</a:t>
            </a:r>
            <a:r>
              <a:rPr lang="zh-CN" altLang="en-US" sz="3600" dirty="0">
                <a:solidFill>
                  <a:schemeClr val="bg2">
                    <a:lumMod val="10000"/>
                  </a:schemeClr>
                </a:solidFill>
              </a:rPr>
              <a:t>写法和模型训练迭代提高指标支持。</a:t>
            </a:r>
            <a:endParaRPr lang="en-US" altLang="zh-CN" sz="3600" dirty="0">
              <a:solidFill>
                <a:schemeClr val="bg2">
                  <a:lumMod val="10000"/>
                </a:schemeClr>
              </a:solidFill>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数据分布：</a:t>
            </a:r>
            <a:endParaRPr kumimoji="0" lang="en-US" altLang="zh-CN"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571500" marR="0" indent="-5715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正负例比例近似</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1:1</a:t>
            </a:r>
          </a:p>
          <a:p>
            <a:pPr marL="571500" marR="0" indent="-571500" algn="l" defTabSz="2438400"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solidFill>
                  <a:schemeClr val="bg2">
                    <a:lumMod val="10000"/>
                  </a:schemeClr>
                </a:solidFill>
              </a:rPr>
              <a:t>正例按线上召回率采样进且打压</a:t>
            </a:r>
            <a:r>
              <a:rPr lang="en-US" altLang="zh-CN" sz="3200" dirty="0">
                <a:solidFill>
                  <a:schemeClr val="bg2">
                    <a:lumMod val="10000"/>
                  </a:schemeClr>
                </a:solidFill>
              </a:rPr>
              <a:t>case</a:t>
            </a:r>
            <a:r>
              <a:rPr lang="zh-CN" altLang="en-US" sz="3200" dirty="0">
                <a:solidFill>
                  <a:schemeClr val="bg2">
                    <a:lumMod val="10000"/>
                  </a:schemeClr>
                </a:solidFill>
              </a:rPr>
              <a:t>和漏招</a:t>
            </a:r>
            <a:r>
              <a:rPr lang="en-US" altLang="zh-CN" sz="3200" dirty="0">
                <a:solidFill>
                  <a:schemeClr val="bg2">
                    <a:lumMod val="10000"/>
                  </a:schemeClr>
                </a:solidFill>
              </a:rPr>
              <a:t>case</a:t>
            </a:r>
          </a:p>
          <a:p>
            <a:pPr marL="571500" marR="0" indent="-5715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负例包括进审且不打压</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case</a:t>
            </a: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和未进审</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case</a:t>
            </a:r>
            <a:r>
              <a:rPr lang="en-US" altLang="zh-CN" sz="3200" dirty="0">
                <a:solidFill>
                  <a:schemeClr val="bg2">
                    <a:lumMod val="10000"/>
                  </a:schemeClr>
                </a:solidFill>
              </a:rPr>
              <a:t> (</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3:2)</a:t>
            </a:r>
            <a:endPar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4" name="文本框 3"/>
          <p:cNvSpPr txBox="1"/>
          <p:nvPr/>
        </p:nvSpPr>
        <p:spPr>
          <a:xfrm>
            <a:off x="9795254" y="6068040"/>
            <a:ext cx="1230465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pPr>
            <a:r>
              <a:rPr lang="zh-CN" altLang="en-US" sz="3200" b="0" i="0" u="none" strike="noStrike" cap="none" spc="0" baseline="0" dirty="0">
                <a:solidFill>
                  <a:schemeClr val="bg2">
                    <a:lumMod val="10000"/>
                  </a:schemeClr>
                </a:solidFill>
                <a:uFillTx/>
                <a:latin typeface="+mn-lt"/>
                <a:ea typeface="+mn-ea"/>
                <a:cs typeface="+mn-cs"/>
                <a:sym typeface="Helvetica Neue" panose="02000503000000020004"/>
              </a:rPr>
              <a:t>请判断</a:t>
            </a:r>
            <a:r>
              <a:rPr lang="en-US" altLang="zh-CN" sz="3200" dirty="0">
                <a:solidFill>
                  <a:schemeClr val="bg2">
                    <a:lumMod val="10000"/>
                  </a:schemeClr>
                </a:solidFill>
              </a:rPr>
              <a:t>[</a:t>
            </a:r>
            <a:r>
              <a:rPr lang="zh-CN" altLang="en-US" sz="3200" dirty="0">
                <a:solidFill>
                  <a:schemeClr val="bg2">
                    <a:lumMod val="10000"/>
                  </a:schemeClr>
                </a:solidFill>
              </a:rPr>
              <a:t>文章</a:t>
            </a:r>
            <a:r>
              <a:rPr lang="en-US" altLang="zh-CN" sz="3200" dirty="0">
                <a:solidFill>
                  <a:schemeClr val="bg2">
                    <a:lumMod val="10000"/>
                  </a:schemeClr>
                </a:solidFill>
              </a:rPr>
              <a:t>]</a:t>
            </a:r>
            <a:r>
              <a:rPr lang="zh-CN" altLang="en-US" sz="3200" dirty="0">
                <a:solidFill>
                  <a:schemeClr val="bg2">
                    <a:lumMod val="10000"/>
                  </a:schemeClr>
                </a:solidFill>
              </a:rPr>
              <a:t>是否能推出</a:t>
            </a:r>
            <a:r>
              <a:rPr lang="en-US" altLang="zh-CN" sz="3200" dirty="0">
                <a:solidFill>
                  <a:schemeClr val="bg2">
                    <a:lumMod val="10000"/>
                  </a:schemeClr>
                </a:solidFill>
              </a:rPr>
              <a:t>[</a:t>
            </a:r>
            <a:r>
              <a:rPr lang="zh-CN" altLang="en-US" sz="3200" dirty="0">
                <a:solidFill>
                  <a:schemeClr val="bg2">
                    <a:lumMod val="10000"/>
                  </a:schemeClr>
                </a:solidFill>
              </a:rPr>
              <a:t>句子</a:t>
            </a:r>
            <a:r>
              <a:rPr lang="en-US" altLang="zh-CN" sz="3200" dirty="0">
                <a:solidFill>
                  <a:schemeClr val="bg2">
                    <a:lumMod val="10000"/>
                  </a:schemeClr>
                </a:solidFill>
              </a:rPr>
              <a:t>]</a:t>
            </a:r>
            <a:r>
              <a:rPr lang="zh-CN" altLang="en-US" sz="3200" dirty="0">
                <a:solidFill>
                  <a:schemeClr val="bg2">
                    <a:lumMod val="10000"/>
                  </a:schemeClr>
                </a:solidFill>
              </a:rPr>
              <a:t>，先解释原因，然后回答“是”或“否”。</a:t>
            </a:r>
            <a:br>
              <a:rPr lang="en-US" altLang="zh-CN" sz="3200" dirty="0">
                <a:solidFill>
                  <a:schemeClr val="bg2">
                    <a:lumMod val="10000"/>
                  </a:schemeClr>
                </a:solidFill>
              </a:rPr>
            </a:br>
            <a:r>
              <a:rPr lang="en-US" altLang="zh-CN" sz="3200" dirty="0">
                <a:solidFill>
                  <a:schemeClr val="bg2">
                    <a:lumMod val="10000"/>
                  </a:schemeClr>
                </a:solidFill>
              </a:rPr>
              <a:t>[</a:t>
            </a:r>
            <a:r>
              <a:rPr lang="zh-CN" altLang="en-US" sz="3200" dirty="0">
                <a:solidFill>
                  <a:schemeClr val="bg2">
                    <a:lumMod val="10000"/>
                  </a:schemeClr>
                </a:solidFill>
              </a:rPr>
              <a:t>文章</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dirty="0">
                <a:solidFill>
                  <a:schemeClr val="bg2">
                    <a:lumMod val="10000"/>
                  </a:schemeClr>
                </a:solidFill>
              </a:rPr>
              <a:t>xxx</a:t>
            </a:r>
          </a:p>
          <a:p>
            <a:pPr marL="0" marR="0" indent="0" algn="l" defTabSz="24384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a:t>
            </a: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句子</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a:t>
            </a: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 </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xxx</a:t>
            </a:r>
            <a:endPar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5" name="文本框 4">
            <a:extLst>
              <a:ext uri="{FF2B5EF4-FFF2-40B4-BE49-F238E27FC236}">
                <a16:creationId xmlns:a16="http://schemas.microsoft.com/office/drawing/2014/main" id="{0FFC564D-D930-4248-73A2-00376D4BF5A4}"/>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训练数据构造</a:t>
            </a:r>
            <a:endParaRPr lang="en-US" altLang="zh-CN" sz="5400" b="1" dirty="0">
              <a:solidFill>
                <a:srgbClr val="353535"/>
              </a:solidFill>
              <a:effectLst/>
            </a:endParaRPr>
          </a:p>
        </p:txBody>
      </p:sp>
      <p:cxnSp>
        <p:nvCxnSpPr>
          <p:cNvPr id="7" name="直线连接符 6">
            <a:extLst>
              <a:ext uri="{FF2B5EF4-FFF2-40B4-BE49-F238E27FC236}">
                <a16:creationId xmlns:a16="http://schemas.microsoft.com/office/drawing/2014/main" id="{81D32946-A6E6-E817-720A-52C41DC6C992}"/>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8" name="矩形 7">
            <a:extLst>
              <a:ext uri="{FF2B5EF4-FFF2-40B4-BE49-F238E27FC236}">
                <a16:creationId xmlns:a16="http://schemas.microsoft.com/office/drawing/2014/main" id="{74DBAB0D-BFD8-5E61-707F-54CB66D3DF87}"/>
              </a:ext>
            </a:extLst>
          </p:cNvPr>
          <p:cNvSpPr/>
          <p:nvPr/>
        </p:nvSpPr>
        <p:spPr>
          <a:xfrm>
            <a:off x="1841843" y="3720188"/>
            <a:ext cx="4475627" cy="1172162"/>
          </a:xfrm>
          <a:prstGeom prst="rect">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构建和业务场景数据</a:t>
            </a:r>
            <a:endPar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分布相近的测试集</a:t>
            </a:r>
          </a:p>
        </p:txBody>
      </p:sp>
      <p:sp>
        <p:nvSpPr>
          <p:cNvPr id="9" name="矩形 8">
            <a:extLst>
              <a:ext uri="{FF2B5EF4-FFF2-40B4-BE49-F238E27FC236}">
                <a16:creationId xmlns:a16="http://schemas.microsoft.com/office/drawing/2014/main" id="{34DF6C6D-049E-328C-AAD6-0589B2646160}"/>
              </a:ext>
            </a:extLst>
          </p:cNvPr>
          <p:cNvSpPr/>
          <p:nvPr/>
        </p:nvSpPr>
        <p:spPr>
          <a:xfrm>
            <a:off x="1841844" y="5381782"/>
            <a:ext cx="4475628" cy="1172162"/>
          </a:xfrm>
          <a:prstGeom prst="rect">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构建</a:t>
            </a:r>
            <a:r>
              <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few</a:t>
            </a: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 </a:t>
            </a:r>
            <a:r>
              <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shot</a:t>
            </a: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 </a:t>
            </a:r>
            <a:r>
              <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prompt</a:t>
            </a:r>
          </a:p>
        </p:txBody>
      </p:sp>
      <p:cxnSp>
        <p:nvCxnSpPr>
          <p:cNvPr id="16" name="直线箭头连接符 15">
            <a:extLst>
              <a:ext uri="{FF2B5EF4-FFF2-40B4-BE49-F238E27FC236}">
                <a16:creationId xmlns:a16="http://schemas.microsoft.com/office/drawing/2014/main" id="{C164F8B9-59A5-3CA9-54CD-E015FB8E2DF9}"/>
              </a:ext>
            </a:extLst>
          </p:cNvPr>
          <p:cNvCxnSpPr>
            <a:stCxn id="8" idx="2"/>
            <a:endCxn id="9" idx="0"/>
          </p:cNvCxnSpPr>
          <p:nvPr/>
        </p:nvCxnSpPr>
        <p:spPr>
          <a:xfrm>
            <a:off x="4079657" y="4892350"/>
            <a:ext cx="1" cy="489432"/>
          </a:xfrm>
          <a:prstGeom prst="straightConnector1">
            <a:avLst/>
          </a:prstGeom>
          <a:noFill/>
          <a:ln w="190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BC5633BB-F5E6-DD2A-4EF1-09EB79C44158}"/>
              </a:ext>
            </a:extLst>
          </p:cNvPr>
          <p:cNvSpPr/>
          <p:nvPr/>
        </p:nvSpPr>
        <p:spPr>
          <a:xfrm>
            <a:off x="283893" y="4285146"/>
            <a:ext cx="23794442" cy="2797068"/>
          </a:xfrm>
          <a:prstGeom prst="rect">
            <a:avLst/>
          </a:prstGeom>
          <a:solidFill>
            <a:srgbClr val="5380BC">
              <a:alpha val="10196"/>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 name="矩形 16">
            <a:extLst>
              <a:ext uri="{FF2B5EF4-FFF2-40B4-BE49-F238E27FC236}">
                <a16:creationId xmlns:a16="http://schemas.microsoft.com/office/drawing/2014/main" id="{977AB2EE-31DD-370A-F0B7-F054D0071F33}"/>
              </a:ext>
            </a:extLst>
          </p:cNvPr>
          <p:cNvSpPr/>
          <p:nvPr/>
        </p:nvSpPr>
        <p:spPr>
          <a:xfrm>
            <a:off x="305664" y="7082214"/>
            <a:ext cx="23772671" cy="2583878"/>
          </a:xfrm>
          <a:prstGeom prst="rect">
            <a:avLst/>
          </a:prstGeom>
          <a:solidFill>
            <a:srgbClr val="1B4FA6">
              <a:alpha val="14902"/>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 name="矩形 17">
            <a:extLst>
              <a:ext uri="{FF2B5EF4-FFF2-40B4-BE49-F238E27FC236}">
                <a16:creationId xmlns:a16="http://schemas.microsoft.com/office/drawing/2014/main" id="{559CCF47-80CB-5757-669D-26072A20AC71}"/>
              </a:ext>
            </a:extLst>
          </p:cNvPr>
          <p:cNvSpPr/>
          <p:nvPr/>
        </p:nvSpPr>
        <p:spPr>
          <a:xfrm>
            <a:off x="305664" y="9666092"/>
            <a:ext cx="23772671" cy="2810306"/>
          </a:xfrm>
          <a:prstGeom prst="rect">
            <a:avLst/>
          </a:prstGeom>
          <a:solidFill>
            <a:srgbClr val="5AB4C1">
              <a:alpha val="14902"/>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 name="文本框 12">
            <a:extLst>
              <a:ext uri="{FF2B5EF4-FFF2-40B4-BE49-F238E27FC236}">
                <a16:creationId xmlns:a16="http://schemas.microsoft.com/office/drawing/2014/main" id="{CE80ECA5-7102-FFEC-80A7-816C0CA823CB}"/>
              </a:ext>
            </a:extLst>
          </p:cNvPr>
          <p:cNvSpPr txBox="1"/>
          <p:nvPr/>
        </p:nvSpPr>
        <p:spPr>
          <a:xfrm>
            <a:off x="305664" y="3497056"/>
            <a:ext cx="23794441" cy="89562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200" dirty="0">
                <a:solidFill>
                  <a:srgbClr val="353535"/>
                </a:solidFill>
                <a:effectLst/>
                <a:latin typeface="LarkHackSafariFont"/>
              </a:rPr>
              <a:t>请判断</a:t>
            </a:r>
            <a:r>
              <a:rPr lang="en-US" altLang="zh-CN" sz="3200" dirty="0">
                <a:solidFill>
                  <a:srgbClr val="353535"/>
                </a:solidFill>
                <a:latin typeface="LarkHackSafariFont"/>
              </a:rPr>
              <a:t>[</a:t>
            </a:r>
            <a:r>
              <a:rPr lang="zh-CN" altLang="en-US" sz="3200" dirty="0">
                <a:solidFill>
                  <a:srgbClr val="353535"/>
                </a:solidFill>
                <a:effectLst/>
                <a:latin typeface="LarkHackSafariFont"/>
              </a:rPr>
              <a:t>文章</a:t>
            </a:r>
            <a:r>
              <a:rPr lang="en-US" altLang="zh-CN" sz="3200" dirty="0">
                <a:solidFill>
                  <a:srgbClr val="353535"/>
                </a:solidFill>
                <a:effectLst/>
                <a:latin typeface="LarkHackSafariFont"/>
              </a:rPr>
              <a:t>]</a:t>
            </a:r>
            <a:r>
              <a:rPr lang="zh-CN" altLang="en-US" sz="3200" dirty="0">
                <a:solidFill>
                  <a:srgbClr val="353535"/>
                </a:solidFill>
                <a:effectLst/>
                <a:latin typeface="LarkHackSafariFont"/>
              </a:rPr>
              <a:t>是否</a:t>
            </a:r>
            <a:r>
              <a:rPr lang="zh-CN" altLang="en-US" sz="3200" dirty="0">
                <a:solidFill>
                  <a:srgbClr val="353535"/>
                </a:solidFill>
                <a:latin typeface="LarkHackSafariFont"/>
              </a:rPr>
              <a:t>能推出</a:t>
            </a:r>
            <a:r>
              <a:rPr lang="en-US" altLang="zh-CN" sz="3200" dirty="0">
                <a:solidFill>
                  <a:srgbClr val="353535"/>
                </a:solidFill>
                <a:latin typeface="LarkHackSafariFont"/>
              </a:rPr>
              <a:t>[</a:t>
            </a:r>
            <a:r>
              <a:rPr lang="zh-CN" altLang="en-US" sz="3200" dirty="0">
                <a:solidFill>
                  <a:srgbClr val="353535"/>
                </a:solidFill>
                <a:effectLst/>
                <a:latin typeface="LarkHackSafariFont"/>
              </a:rPr>
              <a:t>句子</a:t>
            </a:r>
            <a:r>
              <a:rPr lang="en-US" altLang="zh-CN" sz="3200" dirty="0">
                <a:solidFill>
                  <a:srgbClr val="353535"/>
                </a:solidFill>
                <a:latin typeface="LarkHackSafariFont"/>
              </a:rPr>
              <a:t>]</a:t>
            </a:r>
            <a:r>
              <a:rPr lang="zh-CN" altLang="en-US" sz="3200" dirty="0">
                <a:solidFill>
                  <a:schemeClr val="bg2">
                    <a:lumMod val="10000"/>
                  </a:schemeClr>
                </a:solidFill>
              </a:rPr>
              <a:t> ，先解释原因，然后回答“是”或“否”。</a:t>
            </a:r>
            <a:endParaRPr lang="zh-CN" altLang="en-US" sz="3200" dirty="0">
              <a:solidFill>
                <a:srgbClr val="353535"/>
              </a:solidFill>
              <a:effectLst/>
            </a:endParaRPr>
          </a:p>
          <a:p>
            <a:pPr algn="l"/>
            <a:endParaRPr lang="zh-CN" altLang="en-US" sz="3200" dirty="0">
              <a:solidFill>
                <a:srgbClr val="353535"/>
              </a:solidFill>
              <a:effectLst/>
            </a:endParaRPr>
          </a:p>
          <a:p>
            <a:pPr algn="l"/>
            <a:r>
              <a:rPr lang="en-US" altLang="zh-CN" sz="3200" dirty="0">
                <a:solidFill>
                  <a:srgbClr val="353535"/>
                </a:solidFill>
                <a:latin typeface="LarkHackSafariFont"/>
              </a:rPr>
              <a:t>[</a:t>
            </a:r>
            <a:r>
              <a:rPr lang="zh-CN" altLang="en-US" sz="3200" dirty="0">
                <a:solidFill>
                  <a:srgbClr val="353535"/>
                </a:solidFill>
                <a:effectLst/>
                <a:latin typeface="LarkHackSafariFont"/>
              </a:rPr>
              <a:t>文章</a:t>
            </a:r>
            <a:r>
              <a:rPr lang="en-US" altLang="zh-CN" sz="3200" dirty="0">
                <a:solidFill>
                  <a:srgbClr val="353535"/>
                </a:solidFill>
                <a:effectLst/>
                <a:latin typeface="LarkHackSafariFont"/>
              </a:rPr>
              <a:t>]</a:t>
            </a:r>
            <a:r>
              <a:rPr lang="zh-CN" altLang="en-US" sz="3200" dirty="0">
                <a:solidFill>
                  <a:srgbClr val="353535"/>
                </a:solidFill>
                <a:effectLst/>
                <a:latin typeface="LarkHackSafariFont"/>
              </a:rPr>
              <a:t>事业编制改革，大批事业编制要被取消，医生与老师首当其冲！事业单位迎来动态普调，有</a:t>
            </a:r>
            <a:r>
              <a:rPr lang="en-US" altLang="zh-CN" sz="3200" dirty="0">
                <a:solidFill>
                  <a:srgbClr val="353535"/>
                </a:solidFill>
                <a:effectLst/>
                <a:latin typeface="LarkHackSafariFont"/>
              </a:rPr>
              <a:t>42</a:t>
            </a:r>
            <a:r>
              <a:rPr lang="zh-CN" altLang="en-US" sz="3200" dirty="0">
                <a:solidFill>
                  <a:srgbClr val="353535"/>
                </a:solidFill>
                <a:effectLst/>
                <a:latin typeface="LarkHackSafariFont"/>
              </a:rPr>
              <a:t>种事业编制被取消，改为“聘任制”，这些事业单位的工作人员将与单位签订劳动合同，合同到期之后，根据双方意愿选择是否继续续签。</a:t>
            </a:r>
            <a:endParaRPr lang="zh-CN" altLang="en-US" sz="3200" dirty="0">
              <a:solidFill>
                <a:srgbClr val="353535"/>
              </a:solidFill>
              <a:effectLst/>
            </a:endParaRPr>
          </a:p>
          <a:p>
            <a:pPr algn="l"/>
            <a:r>
              <a:rPr lang="en-US" altLang="zh-CN" sz="3200" dirty="0">
                <a:solidFill>
                  <a:srgbClr val="353535"/>
                </a:solidFill>
                <a:latin typeface="LarkHackSafariFont"/>
              </a:rPr>
              <a:t>[</a:t>
            </a:r>
            <a:r>
              <a:rPr lang="zh-CN" altLang="en-US" sz="3200" dirty="0">
                <a:solidFill>
                  <a:srgbClr val="353535"/>
                </a:solidFill>
                <a:effectLst/>
                <a:latin typeface="LarkHackSafariFont"/>
              </a:rPr>
              <a:t>句子</a:t>
            </a:r>
            <a:r>
              <a:rPr lang="en-US" altLang="zh-CN" sz="3200" dirty="0">
                <a:solidFill>
                  <a:srgbClr val="353535"/>
                </a:solidFill>
                <a:latin typeface="LarkHackSafariFont"/>
              </a:rPr>
              <a:t>]</a:t>
            </a:r>
            <a:r>
              <a:rPr lang="zh-CN" altLang="en-US" sz="3200" dirty="0">
                <a:solidFill>
                  <a:srgbClr val="353535"/>
                </a:solidFill>
                <a:effectLst/>
                <a:latin typeface="LarkHackSafariFont"/>
              </a:rPr>
              <a:t>国家全面取消事业编制。</a:t>
            </a:r>
            <a:endParaRPr lang="zh-CN" altLang="en-US" sz="3200" dirty="0">
              <a:solidFill>
                <a:srgbClr val="353535"/>
              </a:solidFill>
              <a:effectLst/>
            </a:endParaRPr>
          </a:p>
          <a:p>
            <a:pPr algn="l"/>
            <a:r>
              <a:rPr lang="en-US" altLang="zh-CN" sz="3200" dirty="0">
                <a:solidFill>
                  <a:srgbClr val="353535"/>
                </a:solidFill>
                <a:latin typeface="LarkHackSafariFont"/>
              </a:rPr>
              <a:t>[</a:t>
            </a:r>
            <a:r>
              <a:rPr lang="zh-CN" altLang="en-US" sz="3200" dirty="0">
                <a:solidFill>
                  <a:srgbClr val="353535"/>
                </a:solidFill>
                <a:effectLst/>
                <a:latin typeface="LarkHackSafariFont"/>
              </a:rPr>
              <a:t>文章</a:t>
            </a:r>
            <a:r>
              <a:rPr lang="en-US" altLang="zh-CN" sz="3200" dirty="0">
                <a:solidFill>
                  <a:srgbClr val="353535"/>
                </a:solidFill>
                <a:effectLst/>
                <a:latin typeface="LarkHackSafariFont"/>
              </a:rPr>
              <a:t>]</a:t>
            </a:r>
            <a:r>
              <a:rPr lang="zh-CN" altLang="en-US" sz="3200" dirty="0">
                <a:solidFill>
                  <a:srgbClr val="353535"/>
                </a:solidFill>
                <a:effectLst/>
                <a:latin typeface="LarkHackSafariFont"/>
              </a:rPr>
              <a:t>表述内容为“部分岗位取消事业编制”，而</a:t>
            </a:r>
            <a:r>
              <a:rPr lang="en-US" altLang="zh-CN" sz="3200" dirty="0">
                <a:solidFill>
                  <a:srgbClr val="353535"/>
                </a:solidFill>
                <a:latin typeface="LarkHackSafariFont"/>
              </a:rPr>
              <a:t>[</a:t>
            </a:r>
            <a:r>
              <a:rPr lang="zh-CN" altLang="en-US" sz="3200" dirty="0">
                <a:solidFill>
                  <a:srgbClr val="353535"/>
                </a:solidFill>
                <a:effectLst/>
                <a:latin typeface="LarkHackSafariFont"/>
              </a:rPr>
              <a:t>句子</a:t>
            </a:r>
            <a:r>
              <a:rPr lang="en-US" altLang="zh-CN" sz="3200" dirty="0">
                <a:solidFill>
                  <a:srgbClr val="353535"/>
                </a:solidFill>
                <a:latin typeface="LarkHackSafariFont"/>
              </a:rPr>
              <a:t>]</a:t>
            </a:r>
            <a:r>
              <a:rPr lang="zh-CN" altLang="en-US" sz="3200" dirty="0">
                <a:solidFill>
                  <a:srgbClr val="353535"/>
                </a:solidFill>
                <a:effectLst/>
                <a:latin typeface="LarkHackSafariFont"/>
              </a:rPr>
              <a:t>表述为国家层面事业编制全部被取消，该说法过于绝对，和</a:t>
            </a:r>
            <a:r>
              <a:rPr lang="en-US" altLang="zh-CN" sz="3200" dirty="0">
                <a:solidFill>
                  <a:srgbClr val="353535"/>
                </a:solidFill>
                <a:latin typeface="LarkHackSafariFont"/>
              </a:rPr>
              <a:t>[</a:t>
            </a:r>
            <a:r>
              <a:rPr lang="zh-CN" altLang="en-US" sz="3200" dirty="0">
                <a:solidFill>
                  <a:srgbClr val="353535"/>
                </a:solidFill>
                <a:effectLst/>
                <a:latin typeface="LarkHackSafariFont"/>
              </a:rPr>
              <a:t>文章</a:t>
            </a:r>
            <a:r>
              <a:rPr lang="en-US" altLang="zh-CN" sz="3200" dirty="0">
                <a:solidFill>
                  <a:srgbClr val="353535"/>
                </a:solidFill>
                <a:effectLst/>
                <a:latin typeface="LarkHackSafariFont"/>
              </a:rPr>
              <a:t>]</a:t>
            </a:r>
            <a:r>
              <a:rPr lang="zh-CN" altLang="en-US" sz="3200" dirty="0">
                <a:solidFill>
                  <a:srgbClr val="353535"/>
                </a:solidFill>
                <a:effectLst/>
                <a:latin typeface="LarkHackSafariFont"/>
              </a:rPr>
              <a:t>表述</a:t>
            </a:r>
            <a:r>
              <a:rPr lang="zh-CN" altLang="en-US" sz="3200" dirty="0">
                <a:solidFill>
                  <a:srgbClr val="FF0000"/>
                </a:solidFill>
                <a:effectLst/>
                <a:latin typeface="LarkHackSafariFont"/>
              </a:rPr>
              <a:t>主体范围</a:t>
            </a:r>
            <a:r>
              <a:rPr lang="zh-CN" altLang="en-US" sz="3200" dirty="0">
                <a:solidFill>
                  <a:srgbClr val="353535"/>
                </a:solidFill>
                <a:effectLst/>
                <a:latin typeface="LarkHackSafariFont"/>
              </a:rPr>
              <a:t>不同。否。</a:t>
            </a:r>
            <a:r>
              <a:rPr lang="en-US" altLang="zh-CN" sz="3200" dirty="0">
                <a:solidFill>
                  <a:srgbClr val="353535"/>
                </a:solidFill>
                <a:latin typeface="LarkHackSafariFont"/>
              </a:rPr>
              <a:t> </a:t>
            </a:r>
            <a:endParaRPr lang="zh-CN" altLang="en-US" sz="3200" dirty="0">
              <a:solidFill>
                <a:srgbClr val="353535"/>
              </a:solidFill>
              <a:effectLst/>
            </a:endParaRPr>
          </a:p>
          <a:p>
            <a:pPr algn="l"/>
            <a:endParaRPr lang="zh-CN" altLang="en-US" sz="3200" dirty="0">
              <a:solidFill>
                <a:srgbClr val="353535"/>
              </a:solidFill>
              <a:effectLst/>
            </a:endParaRPr>
          </a:p>
          <a:p>
            <a:pPr algn="l"/>
            <a:r>
              <a:rPr lang="en-US" altLang="zh-CN" sz="3200" dirty="0">
                <a:solidFill>
                  <a:srgbClr val="353535"/>
                </a:solidFill>
                <a:latin typeface="LarkHackSafariFont"/>
              </a:rPr>
              <a:t>[</a:t>
            </a:r>
            <a:r>
              <a:rPr lang="zh-CN" altLang="en-US" sz="3200" dirty="0">
                <a:solidFill>
                  <a:srgbClr val="353535"/>
                </a:solidFill>
                <a:effectLst/>
                <a:latin typeface="LarkHackSafariFont"/>
              </a:rPr>
              <a:t>文章</a:t>
            </a:r>
            <a:r>
              <a:rPr lang="en-US" altLang="zh-CN" sz="3200" dirty="0">
                <a:solidFill>
                  <a:srgbClr val="353535"/>
                </a:solidFill>
                <a:effectLst/>
                <a:latin typeface="LarkHackSafariFont"/>
              </a:rPr>
              <a:t>]</a:t>
            </a:r>
            <a:r>
              <a:rPr lang="zh-CN" altLang="en-US" sz="3200" dirty="0">
                <a:solidFill>
                  <a:srgbClr val="353535"/>
                </a:solidFill>
                <a:effectLst/>
                <a:latin typeface="LarkHackSafariFont"/>
              </a:rPr>
              <a:t>政协委员建议把改“六三三”学制为“五二三”，并将义务教育由九年改为十年。相应地，可取消中考普职分流，多数初中生毕业后直接进入普通高中，形成小学、初中、普通高中贯通办学体制。</a:t>
            </a:r>
            <a:endParaRPr lang="en-US" altLang="zh-CN" sz="3200" dirty="0">
              <a:solidFill>
                <a:srgbClr val="353535"/>
              </a:solidFill>
              <a:latin typeface="LarkHackSafariFont"/>
            </a:endParaRPr>
          </a:p>
          <a:p>
            <a:pPr algn="l"/>
            <a:r>
              <a:rPr lang="en-US" altLang="zh-CN" sz="3200" dirty="0">
                <a:solidFill>
                  <a:srgbClr val="353535"/>
                </a:solidFill>
                <a:latin typeface="LarkHackSafariFont"/>
              </a:rPr>
              <a:t>[</a:t>
            </a:r>
            <a:r>
              <a:rPr lang="zh-CN" altLang="en-US" sz="3200" dirty="0">
                <a:solidFill>
                  <a:srgbClr val="353535"/>
                </a:solidFill>
                <a:effectLst/>
                <a:latin typeface="LarkHackSafariFont"/>
              </a:rPr>
              <a:t>句子</a:t>
            </a:r>
            <a:r>
              <a:rPr lang="en-US" altLang="zh-CN" sz="3200" dirty="0">
                <a:solidFill>
                  <a:srgbClr val="353535"/>
                </a:solidFill>
                <a:latin typeface="LarkHackSafariFont"/>
              </a:rPr>
              <a:t>]</a:t>
            </a:r>
            <a:r>
              <a:rPr lang="zh-CN" altLang="en-US" sz="3200" dirty="0">
                <a:solidFill>
                  <a:srgbClr val="353535"/>
                </a:solidFill>
                <a:effectLst/>
                <a:latin typeface="LarkHackSafariFont"/>
              </a:rPr>
              <a:t>普职分流取消。</a:t>
            </a:r>
            <a:endParaRPr lang="zh-CN" altLang="en-US" sz="3200" dirty="0">
              <a:solidFill>
                <a:srgbClr val="353535"/>
              </a:solidFill>
              <a:effectLst/>
            </a:endParaRPr>
          </a:p>
          <a:p>
            <a:pPr algn="l"/>
            <a:r>
              <a:rPr lang="en-US" altLang="zh-CN" sz="3200" dirty="0">
                <a:solidFill>
                  <a:srgbClr val="353535"/>
                </a:solidFill>
                <a:latin typeface="LarkHackSafariFont"/>
              </a:rPr>
              <a:t>[</a:t>
            </a:r>
            <a:r>
              <a:rPr lang="zh-CN" altLang="en-US" sz="3200" dirty="0">
                <a:solidFill>
                  <a:srgbClr val="353535"/>
                </a:solidFill>
                <a:effectLst/>
                <a:latin typeface="LarkHackSafariFont"/>
              </a:rPr>
              <a:t>文章</a:t>
            </a:r>
            <a:r>
              <a:rPr lang="en-US" altLang="zh-CN" sz="3200" dirty="0">
                <a:solidFill>
                  <a:srgbClr val="353535"/>
                </a:solidFill>
                <a:effectLst/>
                <a:latin typeface="LarkHackSafariFont"/>
              </a:rPr>
              <a:t>]</a:t>
            </a:r>
            <a:r>
              <a:rPr lang="zh-CN" altLang="en-US" sz="3200" dirty="0">
                <a:solidFill>
                  <a:srgbClr val="353535"/>
                </a:solidFill>
                <a:effectLst/>
                <a:latin typeface="LarkHackSafariFont"/>
              </a:rPr>
              <a:t>表述内容为建议取消普职分流，该情况属实，而</a:t>
            </a:r>
            <a:r>
              <a:rPr lang="en-US" altLang="zh-CN" sz="3200" dirty="0">
                <a:solidFill>
                  <a:srgbClr val="353535"/>
                </a:solidFill>
                <a:latin typeface="LarkHackSafariFont"/>
              </a:rPr>
              <a:t>[</a:t>
            </a:r>
            <a:r>
              <a:rPr lang="zh-CN" altLang="en-US" sz="3200" dirty="0">
                <a:solidFill>
                  <a:srgbClr val="353535"/>
                </a:solidFill>
                <a:effectLst/>
                <a:latin typeface="LarkHackSafariFont"/>
              </a:rPr>
              <a:t>句子</a:t>
            </a:r>
            <a:r>
              <a:rPr lang="en-US" altLang="zh-CN" sz="3200" dirty="0">
                <a:solidFill>
                  <a:srgbClr val="353535"/>
                </a:solidFill>
                <a:latin typeface="LarkHackSafariFont"/>
              </a:rPr>
              <a:t>]</a:t>
            </a:r>
            <a:r>
              <a:rPr lang="zh-CN" altLang="en-US" sz="3200" dirty="0">
                <a:solidFill>
                  <a:srgbClr val="353535"/>
                </a:solidFill>
                <a:effectLst/>
                <a:latin typeface="LarkHackSafariFont"/>
              </a:rPr>
              <a:t>表述为完成时，已经取消普职分流，</a:t>
            </a:r>
            <a:r>
              <a:rPr lang="en-US" altLang="zh-CN" sz="3200" dirty="0">
                <a:solidFill>
                  <a:srgbClr val="353535"/>
                </a:solidFill>
                <a:latin typeface="LarkHackSafariFont"/>
              </a:rPr>
              <a:t> [</a:t>
            </a:r>
            <a:r>
              <a:rPr lang="zh-CN" altLang="en-US" sz="3200" dirty="0">
                <a:solidFill>
                  <a:srgbClr val="353535"/>
                </a:solidFill>
                <a:effectLst/>
                <a:latin typeface="LarkHackSafariFont"/>
              </a:rPr>
              <a:t>句子</a:t>
            </a:r>
            <a:r>
              <a:rPr lang="en-US" altLang="zh-CN" sz="3200" dirty="0">
                <a:solidFill>
                  <a:srgbClr val="353535"/>
                </a:solidFill>
                <a:latin typeface="LarkHackSafariFont"/>
              </a:rPr>
              <a:t>]</a:t>
            </a:r>
            <a:r>
              <a:rPr lang="zh-CN" altLang="en-US" sz="3200" dirty="0">
                <a:solidFill>
                  <a:srgbClr val="353535"/>
                </a:solidFill>
                <a:effectLst/>
                <a:latin typeface="LarkHackSafariFont"/>
              </a:rPr>
              <a:t>和</a:t>
            </a:r>
            <a:r>
              <a:rPr lang="en-US" altLang="zh-CN" sz="3200" dirty="0">
                <a:solidFill>
                  <a:srgbClr val="353535"/>
                </a:solidFill>
                <a:latin typeface="LarkHackSafariFont"/>
              </a:rPr>
              <a:t>[</a:t>
            </a:r>
            <a:r>
              <a:rPr lang="zh-CN" altLang="en-US" sz="3200" dirty="0">
                <a:solidFill>
                  <a:srgbClr val="353535"/>
                </a:solidFill>
                <a:effectLst/>
                <a:latin typeface="LarkHackSafariFont"/>
              </a:rPr>
              <a:t>文章</a:t>
            </a:r>
            <a:r>
              <a:rPr lang="en-US" altLang="zh-CN" sz="3200" dirty="0">
                <a:solidFill>
                  <a:srgbClr val="353535"/>
                </a:solidFill>
                <a:effectLst/>
                <a:latin typeface="LarkHackSafariFont"/>
              </a:rPr>
              <a:t>]</a:t>
            </a:r>
            <a:r>
              <a:rPr lang="zh-CN" altLang="en-US" sz="3200" dirty="0">
                <a:solidFill>
                  <a:srgbClr val="353535"/>
                </a:solidFill>
                <a:effectLst/>
                <a:latin typeface="LarkHackSafariFont"/>
              </a:rPr>
              <a:t>表述</a:t>
            </a:r>
            <a:r>
              <a:rPr lang="zh-CN" altLang="en-US" sz="3200" dirty="0">
                <a:solidFill>
                  <a:srgbClr val="FF0000"/>
                </a:solidFill>
                <a:effectLst/>
                <a:latin typeface="LarkHackSafariFont"/>
              </a:rPr>
              <a:t>时态</a:t>
            </a:r>
            <a:r>
              <a:rPr lang="zh-CN" altLang="en-US" sz="3200" dirty="0">
                <a:solidFill>
                  <a:srgbClr val="353535"/>
                </a:solidFill>
                <a:effectLst/>
                <a:latin typeface="LarkHackSafariFont"/>
              </a:rPr>
              <a:t>不同。否。</a:t>
            </a:r>
            <a:r>
              <a:rPr lang="en-US" altLang="zh-CN" sz="3200" dirty="0">
                <a:solidFill>
                  <a:srgbClr val="353535"/>
                </a:solidFill>
                <a:latin typeface="LarkHackSafariFont"/>
              </a:rPr>
              <a:t> </a:t>
            </a:r>
            <a:endParaRPr lang="zh-CN" altLang="en-US" sz="3200" dirty="0">
              <a:solidFill>
                <a:srgbClr val="353535"/>
              </a:solidFill>
              <a:effectLst/>
            </a:endParaRPr>
          </a:p>
          <a:p>
            <a:pPr algn="l"/>
            <a:endParaRPr lang="zh-CN" altLang="en-US" sz="3200" dirty="0">
              <a:solidFill>
                <a:srgbClr val="353535"/>
              </a:solidFill>
              <a:effectLst/>
            </a:endParaRPr>
          </a:p>
          <a:p>
            <a:pPr algn="l"/>
            <a:r>
              <a:rPr lang="en-US" altLang="zh-CN" sz="3200" dirty="0">
                <a:solidFill>
                  <a:srgbClr val="353535"/>
                </a:solidFill>
                <a:latin typeface="LarkHackSafariFont"/>
              </a:rPr>
              <a:t>[</a:t>
            </a:r>
            <a:r>
              <a:rPr lang="zh-CN" altLang="en-US" sz="3200" dirty="0">
                <a:solidFill>
                  <a:srgbClr val="353535"/>
                </a:solidFill>
                <a:effectLst/>
                <a:latin typeface="LarkHackSafariFont"/>
              </a:rPr>
              <a:t>文章</a:t>
            </a:r>
            <a:r>
              <a:rPr lang="en-US" altLang="zh-CN" sz="3200" dirty="0">
                <a:solidFill>
                  <a:srgbClr val="353535"/>
                </a:solidFill>
                <a:effectLst/>
                <a:latin typeface="LarkHackSafariFont"/>
              </a:rPr>
              <a:t>]</a:t>
            </a:r>
            <a:r>
              <a:rPr lang="zh-CN" altLang="en-US" sz="3200" dirty="0">
                <a:solidFill>
                  <a:srgbClr val="353535"/>
                </a:solidFill>
                <a:effectLst/>
                <a:latin typeface="LarkHackSafariFont"/>
              </a:rPr>
              <a:t>丁女士点点头，有些犹豫的问道：“听说孕吐和宝宝的智商有关，孕吐的越厉害宝宝的智商越高，这是真的吗？”丁女士的丈夫还接道听说不孕吐生出来的宝宝智商不咋地。我笑了笑点点头说道，“确实听到过这样的说法，但是这没有一点科学依据，其实孕吐的反应的轻重不能决定宝宝的智商高低。即使有的孕妇在孕期吐得很严重，生出的宝宝智商很高，那是一种巧合。”</a:t>
            </a:r>
            <a:endParaRPr lang="zh-CN" altLang="en-US" sz="3200" dirty="0">
              <a:solidFill>
                <a:srgbClr val="353535"/>
              </a:solidFill>
              <a:effectLst/>
            </a:endParaRPr>
          </a:p>
          <a:p>
            <a:pPr algn="l"/>
            <a:r>
              <a:rPr lang="en-US" altLang="zh-CN" sz="3200" dirty="0">
                <a:solidFill>
                  <a:srgbClr val="353535"/>
                </a:solidFill>
                <a:latin typeface="LarkHackSafariFont"/>
              </a:rPr>
              <a:t>[</a:t>
            </a:r>
            <a:r>
              <a:rPr lang="zh-CN" altLang="en-US" sz="3200" dirty="0">
                <a:solidFill>
                  <a:srgbClr val="353535"/>
                </a:solidFill>
                <a:effectLst/>
                <a:latin typeface="LarkHackSafariFont"/>
              </a:rPr>
              <a:t>句子</a:t>
            </a:r>
            <a:r>
              <a:rPr lang="en-US" altLang="zh-CN" sz="3200" dirty="0">
                <a:solidFill>
                  <a:srgbClr val="353535"/>
                </a:solidFill>
                <a:latin typeface="LarkHackSafariFont"/>
              </a:rPr>
              <a:t>]</a:t>
            </a:r>
            <a:r>
              <a:rPr lang="zh-CN" altLang="en-US" sz="3200" dirty="0">
                <a:solidFill>
                  <a:srgbClr val="353535"/>
                </a:solidFill>
                <a:effectLst/>
                <a:latin typeface="LarkHackSafariFont"/>
              </a:rPr>
              <a:t>孕吐越严重孩子越聪明</a:t>
            </a:r>
            <a:endParaRPr lang="zh-CN" altLang="en-US" sz="3200" dirty="0">
              <a:solidFill>
                <a:srgbClr val="353535"/>
              </a:solidFill>
              <a:effectLst/>
            </a:endParaRPr>
          </a:p>
          <a:p>
            <a:pPr algn="l"/>
            <a:r>
              <a:rPr lang="en-US" altLang="zh-CN" sz="3200" dirty="0">
                <a:solidFill>
                  <a:srgbClr val="353535"/>
                </a:solidFill>
                <a:latin typeface="LarkHackSafariFont"/>
              </a:rPr>
              <a:t>[</a:t>
            </a:r>
            <a:r>
              <a:rPr lang="zh-CN" altLang="en-US" sz="3200" dirty="0">
                <a:solidFill>
                  <a:srgbClr val="353535"/>
                </a:solidFill>
                <a:effectLst/>
                <a:latin typeface="LarkHackSafariFont"/>
              </a:rPr>
              <a:t>文章</a:t>
            </a:r>
            <a:r>
              <a:rPr lang="en-US" altLang="zh-CN" sz="3200" dirty="0">
                <a:solidFill>
                  <a:srgbClr val="353535"/>
                </a:solidFill>
                <a:effectLst/>
                <a:latin typeface="LarkHackSafariFont"/>
              </a:rPr>
              <a:t>]</a:t>
            </a:r>
            <a:r>
              <a:rPr lang="zh-CN" altLang="en-US" sz="3200" dirty="0">
                <a:solidFill>
                  <a:srgbClr val="353535"/>
                </a:solidFill>
                <a:effectLst/>
                <a:latin typeface="LarkHackSafariFont"/>
              </a:rPr>
              <a:t>表述孕吐越严重孩子越聪明没有一点科学依据，是对</a:t>
            </a:r>
            <a:r>
              <a:rPr lang="en-US" altLang="zh-CN" sz="3200" dirty="0">
                <a:solidFill>
                  <a:srgbClr val="353535"/>
                </a:solidFill>
                <a:latin typeface="LarkHackSafariFont"/>
              </a:rPr>
              <a:t>[</a:t>
            </a:r>
            <a:r>
              <a:rPr lang="zh-CN" altLang="en-US" sz="3200" dirty="0">
                <a:solidFill>
                  <a:srgbClr val="353535"/>
                </a:solidFill>
                <a:effectLst/>
                <a:latin typeface="LarkHackSafariFont"/>
              </a:rPr>
              <a:t>句子</a:t>
            </a:r>
            <a:r>
              <a:rPr lang="en-US" altLang="zh-CN" sz="3200" dirty="0">
                <a:solidFill>
                  <a:srgbClr val="353535"/>
                </a:solidFill>
                <a:latin typeface="LarkHackSafariFont"/>
              </a:rPr>
              <a:t>]</a:t>
            </a:r>
            <a:r>
              <a:rPr lang="zh-CN" altLang="en-US" sz="3200" dirty="0">
                <a:solidFill>
                  <a:srgbClr val="353535"/>
                </a:solidFill>
                <a:effectLst/>
                <a:latin typeface="LarkHackSafariFont"/>
              </a:rPr>
              <a:t>表述的</a:t>
            </a:r>
            <a:r>
              <a:rPr lang="zh-CN" altLang="en-US" sz="3200" dirty="0">
                <a:solidFill>
                  <a:srgbClr val="FF0000"/>
                </a:solidFill>
                <a:effectLst/>
                <a:latin typeface="LarkHackSafariFont"/>
              </a:rPr>
              <a:t>辟谣</a:t>
            </a:r>
            <a:r>
              <a:rPr lang="zh-CN" altLang="en-US" sz="3200" dirty="0">
                <a:solidFill>
                  <a:srgbClr val="353535"/>
                </a:solidFill>
                <a:effectLst/>
                <a:latin typeface="LarkHackSafariFont"/>
              </a:rPr>
              <a:t>。否。</a:t>
            </a:r>
            <a:r>
              <a:rPr lang="en-US" altLang="zh-CN" sz="3200" dirty="0">
                <a:solidFill>
                  <a:srgbClr val="353535"/>
                </a:solidFill>
                <a:latin typeface="LarkHackSafariFont"/>
              </a:rPr>
              <a:t> </a:t>
            </a:r>
            <a:endParaRPr lang="zh-CN" altLang="en-US" sz="3200" dirty="0">
              <a:solidFill>
                <a:srgbClr val="353535"/>
              </a:solidFill>
              <a:effectLst/>
            </a:endParaRPr>
          </a:p>
        </p:txBody>
      </p:sp>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6" name="文本框 5">
            <a:extLst>
              <a:ext uri="{FF2B5EF4-FFF2-40B4-BE49-F238E27FC236}">
                <a16:creationId xmlns:a16="http://schemas.microsoft.com/office/drawing/2014/main" id="{BFB6B38E-81EB-7DF2-63CE-79C9D2DFDA74}"/>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训练数据构造</a:t>
            </a:r>
            <a:endParaRPr lang="en-US" altLang="zh-CN" sz="5400" b="1" dirty="0">
              <a:solidFill>
                <a:srgbClr val="353535"/>
              </a:solidFill>
              <a:effectLst/>
            </a:endParaRPr>
          </a:p>
        </p:txBody>
      </p:sp>
      <p:cxnSp>
        <p:nvCxnSpPr>
          <p:cNvPr id="9" name="直线连接符 8">
            <a:extLst>
              <a:ext uri="{FF2B5EF4-FFF2-40B4-BE49-F238E27FC236}">
                <a16:creationId xmlns:a16="http://schemas.microsoft.com/office/drawing/2014/main" id="{6766132E-5875-0A0E-6F7A-28BFA2926401}"/>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8" name="文本框 7">
            <a:extLst>
              <a:ext uri="{FF2B5EF4-FFF2-40B4-BE49-F238E27FC236}">
                <a16:creationId xmlns:a16="http://schemas.microsoft.com/office/drawing/2014/main" id="{8C067E52-DA2F-E1DB-6B64-FFEFFDA17C2F}"/>
              </a:ext>
            </a:extLst>
          </p:cNvPr>
          <p:cNvSpPr txBox="1"/>
          <p:nvPr/>
        </p:nvSpPr>
        <p:spPr>
          <a:xfrm>
            <a:off x="916129" y="2561619"/>
            <a:ext cx="500297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altLang="zh-CN" sz="4000" b="1" dirty="0">
                <a:solidFill>
                  <a:schemeClr val="bg2">
                    <a:lumMod val="10000"/>
                  </a:schemeClr>
                </a:solidFill>
                <a:latin typeface="SimHei" panose="02010609060101010101" pitchFamily="49" charset="-122"/>
                <a:ea typeface="SimHei" panose="02010609060101010101" pitchFamily="49" charset="-122"/>
              </a:rPr>
              <a:t>few</a:t>
            </a:r>
            <a:r>
              <a:rPr lang="zh-CN" altLang="en-US" sz="4000" b="1" dirty="0">
                <a:solidFill>
                  <a:schemeClr val="bg2">
                    <a:lumMod val="10000"/>
                  </a:schemeClr>
                </a:solidFill>
                <a:latin typeface="SimHei" panose="02010609060101010101" pitchFamily="49" charset="-122"/>
                <a:ea typeface="SimHei" panose="02010609060101010101" pitchFamily="49" charset="-122"/>
              </a:rPr>
              <a:t> </a:t>
            </a:r>
            <a:r>
              <a:rPr lang="en-US" altLang="zh-CN" sz="4000" b="1" dirty="0">
                <a:solidFill>
                  <a:schemeClr val="bg2">
                    <a:lumMod val="10000"/>
                  </a:schemeClr>
                </a:solidFill>
                <a:latin typeface="SimHei" panose="02010609060101010101" pitchFamily="49" charset="-122"/>
                <a:ea typeface="SimHei" panose="02010609060101010101" pitchFamily="49" charset="-122"/>
              </a:rPr>
              <a:t>shot</a:t>
            </a:r>
            <a:r>
              <a:rPr lang="zh-CN" altLang="en-US" sz="4000" b="1" dirty="0">
                <a:solidFill>
                  <a:schemeClr val="bg2">
                    <a:lumMod val="10000"/>
                  </a:schemeClr>
                </a:solidFill>
                <a:latin typeface="SimHei" panose="02010609060101010101" pitchFamily="49" charset="-122"/>
                <a:ea typeface="SimHei" panose="02010609060101010101" pitchFamily="49" charset="-122"/>
              </a:rPr>
              <a:t> </a:t>
            </a:r>
            <a:r>
              <a:rPr lang="en-US" altLang="zh-CN" sz="4000" b="1" dirty="0">
                <a:solidFill>
                  <a:schemeClr val="bg2">
                    <a:lumMod val="10000"/>
                  </a:schemeClr>
                </a:solidFill>
                <a:latin typeface="SimHei" panose="02010609060101010101" pitchFamily="49" charset="-122"/>
                <a:ea typeface="SimHei" panose="02010609060101010101" pitchFamily="49" charset="-122"/>
              </a:rPr>
              <a:t>prompt</a:t>
            </a:r>
            <a:r>
              <a:rPr lang="zh-CN" altLang="en-US" sz="4000" b="1" dirty="0">
                <a:solidFill>
                  <a:schemeClr val="bg2">
                    <a:lumMod val="10000"/>
                  </a:schemeClr>
                </a:solidFill>
                <a:latin typeface="SimHei" panose="02010609060101010101" pitchFamily="49" charset="-122"/>
                <a:ea typeface="SimHei" panose="02010609060101010101" pitchFamily="49" charset="-122"/>
              </a:rPr>
              <a:t>构造</a:t>
            </a:r>
          </a:p>
        </p:txBody>
      </p:sp>
      <p:sp>
        <p:nvSpPr>
          <p:cNvPr id="15" name="文本框 14">
            <a:extLst>
              <a:ext uri="{FF2B5EF4-FFF2-40B4-BE49-F238E27FC236}">
                <a16:creationId xmlns:a16="http://schemas.microsoft.com/office/drawing/2014/main" id="{F602A0EB-BE98-D402-9168-F559965E09C9}"/>
              </a:ext>
            </a:extLst>
          </p:cNvPr>
          <p:cNvSpPr txBox="1"/>
          <p:nvPr/>
        </p:nvSpPr>
        <p:spPr>
          <a:xfrm>
            <a:off x="11148585" y="2561619"/>
            <a:ext cx="12192000"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600" dirty="0">
                <a:solidFill>
                  <a:srgbClr val="3159B4"/>
                </a:solidFill>
                <a:latin typeface="LarkHackSafariFont"/>
              </a:rPr>
              <a:t>针对易错负例构造 主体、时态和矛盾等</a:t>
            </a:r>
          </a:p>
        </p:txBody>
      </p:sp>
    </p:spTree>
    <p:extLst>
      <p:ext uri="{BB962C8B-B14F-4D97-AF65-F5344CB8AC3E}">
        <p14:creationId xmlns:p14="http://schemas.microsoft.com/office/powerpoint/2010/main" val="324350531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2B763AA-6A26-BDAE-3083-4BA549976DCB}"/>
              </a:ext>
            </a:extLst>
          </p:cNvPr>
          <p:cNvSpPr txBox="1"/>
          <p:nvPr/>
        </p:nvSpPr>
        <p:spPr>
          <a:xfrm>
            <a:off x="305664" y="3497056"/>
            <a:ext cx="23772671" cy="89562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3200" dirty="0">
                <a:solidFill>
                  <a:srgbClr val="353535"/>
                </a:solidFill>
                <a:latin typeface="LarkHackSafariFont"/>
              </a:rPr>
              <a:t>[</a:t>
            </a:r>
            <a:r>
              <a:rPr lang="zh-CN" altLang="en-US" sz="3200" dirty="0">
                <a:solidFill>
                  <a:srgbClr val="353535"/>
                </a:solidFill>
                <a:effectLst/>
                <a:latin typeface="LarkHackSafariFont"/>
              </a:rPr>
              <a:t>文章</a:t>
            </a:r>
            <a:r>
              <a:rPr lang="en-US" altLang="zh-CN" sz="3200" dirty="0">
                <a:solidFill>
                  <a:srgbClr val="353535"/>
                </a:solidFill>
                <a:effectLst/>
                <a:latin typeface="LarkHackSafariFont"/>
              </a:rPr>
              <a:t>]</a:t>
            </a:r>
            <a:r>
              <a:rPr lang="zh-CN" altLang="en-US" sz="3200" dirty="0">
                <a:solidFill>
                  <a:srgbClr val="353535"/>
                </a:solidFill>
                <a:effectLst/>
                <a:latin typeface="LarkHackSafariFont"/>
              </a:rPr>
              <a:t>事业编制改革，大批事业编制要被取消，医生与老师首当其冲！</a:t>
            </a:r>
            <a:r>
              <a:rPr lang="en-US" altLang="zh-CN" sz="3200" dirty="0">
                <a:solidFill>
                  <a:srgbClr val="353535"/>
                </a:solidFill>
                <a:effectLst/>
                <a:latin typeface="LarkHackSafariFont"/>
              </a:rPr>
              <a:t>\</a:t>
            </a:r>
            <a:r>
              <a:rPr lang="en" altLang="zh-CN" sz="3200" dirty="0">
                <a:solidFill>
                  <a:srgbClr val="353535"/>
                </a:solidFill>
                <a:effectLst/>
                <a:latin typeface="LarkHackSafariFont"/>
              </a:rPr>
              <a:t>n</a:t>
            </a:r>
            <a:r>
              <a:rPr lang="zh-CN" altLang="en-US" sz="3200" dirty="0">
                <a:solidFill>
                  <a:srgbClr val="353535"/>
                </a:solidFill>
                <a:effectLst/>
                <a:latin typeface="LarkHackSafariFont"/>
              </a:rPr>
              <a:t>事业单位迎来动态普调，有</a:t>
            </a:r>
            <a:r>
              <a:rPr lang="en-US" altLang="zh-CN" sz="3200" dirty="0">
                <a:solidFill>
                  <a:srgbClr val="353535"/>
                </a:solidFill>
                <a:effectLst/>
                <a:latin typeface="LarkHackSafariFont"/>
              </a:rPr>
              <a:t>42</a:t>
            </a:r>
            <a:r>
              <a:rPr lang="zh-CN" altLang="en-US" sz="3200" dirty="0">
                <a:solidFill>
                  <a:srgbClr val="353535"/>
                </a:solidFill>
                <a:effectLst/>
                <a:latin typeface="LarkHackSafariFont"/>
              </a:rPr>
              <a:t>种事业编制被取消，改为“聘任制”，这些事业单位的工作人员将与单位签订劳动合同，合同到期之后，根据双方意愿选择是否继续续签。</a:t>
            </a:r>
            <a:endParaRPr lang="zh-CN" altLang="en-US" sz="3200" dirty="0">
              <a:solidFill>
                <a:srgbClr val="353535"/>
              </a:solidFill>
              <a:effectLst/>
            </a:endParaRPr>
          </a:p>
          <a:p>
            <a:pPr algn="l"/>
            <a:r>
              <a:rPr lang="en-US" altLang="zh-CN" sz="3200" dirty="0">
                <a:solidFill>
                  <a:srgbClr val="353535"/>
                </a:solidFill>
                <a:latin typeface="LarkHackSafariFont"/>
              </a:rPr>
              <a:t>[</a:t>
            </a:r>
            <a:r>
              <a:rPr lang="zh-CN" altLang="en-US" sz="3200" dirty="0">
                <a:solidFill>
                  <a:srgbClr val="353535"/>
                </a:solidFill>
                <a:effectLst/>
                <a:latin typeface="LarkHackSafariFont"/>
              </a:rPr>
              <a:t>句子</a:t>
            </a:r>
            <a:r>
              <a:rPr lang="en-US" altLang="zh-CN" sz="3200" dirty="0">
                <a:solidFill>
                  <a:srgbClr val="353535"/>
                </a:solidFill>
                <a:latin typeface="LarkHackSafariFont"/>
              </a:rPr>
              <a:t>]</a:t>
            </a:r>
            <a:r>
              <a:rPr lang="zh-CN" altLang="en-US" sz="3200" dirty="0">
                <a:solidFill>
                  <a:srgbClr val="353535"/>
                </a:solidFill>
                <a:effectLst/>
                <a:latin typeface="LarkHackSafariFont"/>
              </a:rPr>
              <a:t>国家全面取消事业编制。</a:t>
            </a:r>
            <a:endParaRPr lang="zh-CN" altLang="en-US" sz="3200" dirty="0">
              <a:solidFill>
                <a:srgbClr val="353535"/>
              </a:solidFill>
              <a:effectLst/>
            </a:endParaRPr>
          </a:p>
          <a:p>
            <a:pPr algn="l"/>
            <a:r>
              <a:rPr lang="en-US" altLang="zh-CN" sz="3200" dirty="0">
                <a:solidFill>
                  <a:srgbClr val="FF0000"/>
                </a:solidFill>
                <a:latin typeface="LarkHackSafariFont"/>
              </a:rPr>
              <a:t>1. [</a:t>
            </a:r>
            <a:r>
              <a:rPr lang="zh-CN" altLang="en-US" sz="3200" dirty="0">
                <a:solidFill>
                  <a:srgbClr val="FF0000"/>
                </a:solidFill>
                <a:effectLst/>
                <a:latin typeface="LarkHackSafariFont"/>
              </a:rPr>
              <a:t>文章</a:t>
            </a:r>
            <a:r>
              <a:rPr lang="en-US" altLang="zh-CN" sz="3200" dirty="0">
                <a:solidFill>
                  <a:srgbClr val="FF0000"/>
                </a:solidFill>
                <a:effectLst/>
                <a:latin typeface="LarkHackSafariFont"/>
              </a:rPr>
              <a:t>]</a:t>
            </a:r>
            <a:r>
              <a:rPr lang="zh-CN" altLang="en-US" sz="3200" dirty="0">
                <a:solidFill>
                  <a:srgbClr val="FF0000"/>
                </a:solidFill>
                <a:latin typeface="LarkHackSafariFont"/>
              </a:rPr>
              <a:t>提到有</a:t>
            </a:r>
            <a:r>
              <a:rPr lang="en-US" altLang="zh-CN" sz="3200" dirty="0">
                <a:solidFill>
                  <a:srgbClr val="FF0000"/>
                </a:solidFill>
                <a:latin typeface="LarkHackSafariFont"/>
              </a:rPr>
              <a:t>42</a:t>
            </a:r>
            <a:r>
              <a:rPr lang="zh-CN" altLang="en-US" sz="3200" dirty="0">
                <a:solidFill>
                  <a:srgbClr val="FF0000"/>
                </a:solidFill>
                <a:latin typeface="LarkHackSafariFont"/>
              </a:rPr>
              <a:t>种事业编制被取消。</a:t>
            </a:r>
            <a:r>
              <a:rPr lang="en-US" altLang="zh-CN" sz="3200" dirty="0">
                <a:solidFill>
                  <a:srgbClr val="FF0000"/>
                </a:solidFill>
                <a:latin typeface="LarkHackSafariFont"/>
              </a:rPr>
              <a:t>2. [</a:t>
            </a:r>
            <a:r>
              <a:rPr lang="zh-CN" altLang="en-US" sz="3200" dirty="0">
                <a:solidFill>
                  <a:srgbClr val="FF0000"/>
                </a:solidFill>
                <a:effectLst/>
                <a:latin typeface="LarkHackSafariFont"/>
              </a:rPr>
              <a:t>句子</a:t>
            </a:r>
            <a:r>
              <a:rPr lang="en-US" altLang="zh-CN" sz="3200" dirty="0">
                <a:solidFill>
                  <a:srgbClr val="FF0000"/>
                </a:solidFill>
                <a:latin typeface="LarkHackSafariFont"/>
              </a:rPr>
              <a:t>]</a:t>
            </a:r>
            <a:r>
              <a:rPr lang="zh-CN" altLang="en-US" sz="3200" dirty="0">
                <a:solidFill>
                  <a:srgbClr val="FF0000"/>
                </a:solidFill>
                <a:latin typeface="LarkHackSafariFont"/>
              </a:rPr>
              <a:t>提到国家将全面取消事业编制。</a:t>
            </a:r>
            <a:r>
              <a:rPr lang="en-US" altLang="zh-CN" sz="3200" dirty="0">
                <a:solidFill>
                  <a:srgbClr val="FF0000"/>
                </a:solidFill>
                <a:latin typeface="LarkHackSafariFont"/>
              </a:rPr>
              <a:t>3. 42</a:t>
            </a:r>
            <a:r>
              <a:rPr lang="zh-CN" altLang="en-US" sz="3200" dirty="0">
                <a:solidFill>
                  <a:srgbClr val="FF0000"/>
                </a:solidFill>
                <a:latin typeface="LarkHackSafariFont"/>
              </a:rPr>
              <a:t>种事业编制被取消不能说明全面取消事业编制。</a:t>
            </a:r>
            <a:r>
              <a:rPr lang="en-US" altLang="zh-CN" sz="3200" dirty="0">
                <a:solidFill>
                  <a:srgbClr val="FF0000"/>
                </a:solidFill>
                <a:latin typeface="LarkHackSafariFont"/>
              </a:rPr>
              <a:t>4. [</a:t>
            </a:r>
            <a:r>
              <a:rPr lang="zh-CN" altLang="en-US" sz="3200" dirty="0">
                <a:solidFill>
                  <a:srgbClr val="FF0000"/>
                </a:solidFill>
                <a:effectLst/>
                <a:latin typeface="LarkHackSafariFont"/>
              </a:rPr>
              <a:t>文章</a:t>
            </a:r>
            <a:r>
              <a:rPr lang="en-US" altLang="zh-CN" sz="3200" dirty="0">
                <a:solidFill>
                  <a:srgbClr val="FF0000"/>
                </a:solidFill>
                <a:effectLst/>
                <a:latin typeface="LarkHackSafariFont"/>
              </a:rPr>
              <a:t>]</a:t>
            </a:r>
            <a:r>
              <a:rPr lang="zh-CN" altLang="en-US" sz="3200" dirty="0">
                <a:solidFill>
                  <a:srgbClr val="FF0000"/>
                </a:solidFill>
                <a:latin typeface="LarkHackSafariFont"/>
              </a:rPr>
              <a:t>不能推出</a:t>
            </a:r>
            <a:r>
              <a:rPr lang="en-US" altLang="zh-CN" sz="3200" dirty="0">
                <a:solidFill>
                  <a:srgbClr val="FF0000"/>
                </a:solidFill>
                <a:latin typeface="LarkHackSafariFont"/>
              </a:rPr>
              <a:t>[</a:t>
            </a:r>
            <a:r>
              <a:rPr lang="zh-CN" altLang="en-US" sz="3200" dirty="0">
                <a:solidFill>
                  <a:srgbClr val="FF0000"/>
                </a:solidFill>
                <a:effectLst/>
                <a:latin typeface="LarkHackSafariFont"/>
              </a:rPr>
              <a:t>句子</a:t>
            </a:r>
            <a:r>
              <a:rPr lang="en-US" altLang="zh-CN" sz="3200" dirty="0">
                <a:solidFill>
                  <a:srgbClr val="FF0000"/>
                </a:solidFill>
                <a:latin typeface="LarkHackSafariFont"/>
              </a:rPr>
              <a:t>] </a:t>
            </a:r>
            <a:r>
              <a:rPr lang="zh-CN" altLang="en-US" sz="3200" dirty="0">
                <a:solidFill>
                  <a:srgbClr val="FF0000"/>
                </a:solidFill>
                <a:latin typeface="LarkHackSafariFont"/>
              </a:rPr>
              <a:t>，否。</a:t>
            </a:r>
          </a:p>
          <a:p>
            <a:pPr algn="l"/>
            <a:endParaRPr lang="zh-CN" altLang="en-US" sz="3200" dirty="0">
              <a:solidFill>
                <a:srgbClr val="353535"/>
              </a:solidFill>
              <a:latin typeface="LarkHackSafariFont"/>
            </a:endParaRPr>
          </a:p>
          <a:p>
            <a:pPr algn="l"/>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政协委员建议把改“六三三”学制为“五二三”，并将义务教育由九年改为十年。相应地，可取消中考普职分流，多数初中生毕业后直接进入普通高中，形成小学、初中、普通高中贯通办学体制。</a:t>
            </a:r>
            <a:endParaRPr lang="en-US" altLang="zh-CN" sz="3200" dirty="0">
              <a:solidFill>
                <a:srgbClr val="353535"/>
              </a:solidFill>
              <a:latin typeface="LarkHackSafariFont"/>
            </a:endParaRPr>
          </a:p>
          <a:p>
            <a:pPr algn="l"/>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solidFill>
                  <a:srgbClr val="353535"/>
                </a:solidFill>
                <a:latin typeface="LarkHackSafariFont"/>
              </a:rPr>
              <a:t>普职分流取消。</a:t>
            </a:r>
          </a:p>
          <a:p>
            <a:pPr algn="l"/>
            <a:r>
              <a:rPr lang="en-US" altLang="zh-CN" sz="3200" dirty="0">
                <a:solidFill>
                  <a:srgbClr val="FF0000"/>
                </a:solidFill>
                <a:latin typeface="LarkHackSafariFont"/>
              </a:rPr>
              <a:t>1. [</a:t>
            </a:r>
            <a:r>
              <a:rPr lang="zh-CN" altLang="en-US" sz="3200" dirty="0">
                <a:solidFill>
                  <a:srgbClr val="FF0000"/>
                </a:solidFill>
                <a:effectLst/>
                <a:latin typeface="LarkHackSafariFont"/>
              </a:rPr>
              <a:t>文章</a:t>
            </a:r>
            <a:r>
              <a:rPr lang="en-US" altLang="zh-CN" sz="3200" dirty="0">
                <a:solidFill>
                  <a:srgbClr val="FF0000"/>
                </a:solidFill>
                <a:effectLst/>
                <a:latin typeface="LarkHackSafariFont"/>
              </a:rPr>
              <a:t>]</a:t>
            </a:r>
            <a:r>
              <a:rPr lang="zh-CN" altLang="en-US" sz="3200" dirty="0">
                <a:solidFill>
                  <a:srgbClr val="FF0000"/>
                </a:solidFill>
                <a:latin typeface="LarkHackSafariFont"/>
              </a:rPr>
              <a:t>提到政协委员建议取消中考普职分流。</a:t>
            </a:r>
            <a:r>
              <a:rPr lang="en-US" altLang="zh-CN" sz="3200" dirty="0">
                <a:solidFill>
                  <a:srgbClr val="FF0000"/>
                </a:solidFill>
                <a:latin typeface="LarkHackSafariFont"/>
              </a:rPr>
              <a:t>2.  [</a:t>
            </a:r>
            <a:r>
              <a:rPr lang="zh-CN" altLang="en-US" sz="3200" dirty="0">
                <a:solidFill>
                  <a:srgbClr val="FF0000"/>
                </a:solidFill>
                <a:effectLst/>
                <a:latin typeface="LarkHackSafariFont"/>
              </a:rPr>
              <a:t>句子</a:t>
            </a:r>
            <a:r>
              <a:rPr lang="en-US" altLang="zh-CN" sz="3200" dirty="0">
                <a:solidFill>
                  <a:srgbClr val="FF0000"/>
                </a:solidFill>
                <a:latin typeface="LarkHackSafariFont"/>
              </a:rPr>
              <a:t>]</a:t>
            </a:r>
            <a:r>
              <a:rPr lang="zh-CN" altLang="en-US" sz="3200" dirty="0">
                <a:solidFill>
                  <a:srgbClr val="FF0000"/>
                </a:solidFill>
                <a:latin typeface="LarkHackSafariFont"/>
              </a:rPr>
              <a:t>提到普职分流取消。</a:t>
            </a:r>
            <a:r>
              <a:rPr lang="en-US" altLang="zh-CN" sz="3200" dirty="0">
                <a:solidFill>
                  <a:srgbClr val="FF0000"/>
                </a:solidFill>
                <a:latin typeface="LarkHackSafariFont"/>
              </a:rPr>
              <a:t>3. </a:t>
            </a:r>
            <a:r>
              <a:rPr lang="zh-CN" altLang="en-US" sz="3200" dirty="0">
                <a:solidFill>
                  <a:srgbClr val="FF0000"/>
                </a:solidFill>
                <a:latin typeface="LarkHackSafariFont"/>
              </a:rPr>
              <a:t>政协委员建议取消普职分流是政协委员本人的观点，是假设和虚构的，而普职分流取消是事实，观点并不能推出事实。</a:t>
            </a:r>
            <a:r>
              <a:rPr lang="en-US" altLang="zh-CN" sz="3200" dirty="0">
                <a:solidFill>
                  <a:srgbClr val="FF0000"/>
                </a:solidFill>
                <a:latin typeface="LarkHackSafariFont"/>
              </a:rPr>
              <a:t>4. [</a:t>
            </a:r>
            <a:r>
              <a:rPr lang="zh-CN" altLang="en-US" sz="3200" dirty="0">
                <a:solidFill>
                  <a:srgbClr val="FF0000"/>
                </a:solidFill>
                <a:effectLst/>
                <a:latin typeface="LarkHackSafariFont"/>
              </a:rPr>
              <a:t>文章</a:t>
            </a:r>
            <a:r>
              <a:rPr lang="en-US" altLang="zh-CN" sz="3200" dirty="0">
                <a:solidFill>
                  <a:srgbClr val="FF0000"/>
                </a:solidFill>
                <a:effectLst/>
                <a:latin typeface="LarkHackSafariFont"/>
              </a:rPr>
              <a:t>]</a:t>
            </a:r>
            <a:r>
              <a:rPr lang="zh-CN" altLang="en-US" sz="3200" dirty="0">
                <a:solidFill>
                  <a:srgbClr val="FF0000"/>
                </a:solidFill>
                <a:latin typeface="LarkHackSafariFont"/>
              </a:rPr>
              <a:t>不能推出</a:t>
            </a:r>
            <a:r>
              <a:rPr lang="en-US" altLang="zh-CN" sz="3200" dirty="0">
                <a:solidFill>
                  <a:srgbClr val="FF0000"/>
                </a:solidFill>
                <a:latin typeface="LarkHackSafariFont"/>
              </a:rPr>
              <a:t>[</a:t>
            </a:r>
            <a:r>
              <a:rPr lang="zh-CN" altLang="en-US" sz="3200" dirty="0">
                <a:solidFill>
                  <a:srgbClr val="FF0000"/>
                </a:solidFill>
                <a:effectLst/>
                <a:latin typeface="LarkHackSafariFont"/>
              </a:rPr>
              <a:t>句子</a:t>
            </a:r>
            <a:r>
              <a:rPr lang="en-US" altLang="zh-CN" sz="3200" dirty="0">
                <a:solidFill>
                  <a:srgbClr val="FF0000"/>
                </a:solidFill>
                <a:latin typeface="LarkHackSafariFont"/>
              </a:rPr>
              <a:t>] </a:t>
            </a:r>
            <a:r>
              <a:rPr lang="zh-CN" altLang="en-US" sz="3200" dirty="0">
                <a:solidFill>
                  <a:srgbClr val="FF0000"/>
                </a:solidFill>
                <a:latin typeface="LarkHackSafariFont"/>
              </a:rPr>
              <a:t>，否。</a:t>
            </a:r>
          </a:p>
          <a:p>
            <a:pPr algn="l"/>
            <a:endParaRPr lang="zh-CN" altLang="en-US" sz="3200" dirty="0">
              <a:solidFill>
                <a:srgbClr val="353535"/>
              </a:solidFill>
              <a:latin typeface="LarkHackSafariFont"/>
            </a:endParaRPr>
          </a:p>
          <a:p>
            <a:pPr algn="l"/>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丁女士点点头，有些犹豫的问道：“听说孕吐和宝宝的智商有关，孕吐的越厉害宝宝的智商越高，这是真的吗？”丁女士的丈夫还接道听说不孕吐生出来的宝宝智商不咋地。我笑了笑点点头说道，“确实听到过这样的说法，但是这没有一点科学依据，其实孕吐的反应的轻重不能决定宝宝的智商高低。即使有的孕妇在孕期吐得很严重，生出的宝宝智商很高，那是一种巧合。”</a:t>
            </a:r>
          </a:p>
          <a:p>
            <a:pPr algn="l"/>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solidFill>
                  <a:srgbClr val="353535"/>
                </a:solidFill>
                <a:latin typeface="LarkHackSafariFont"/>
              </a:rPr>
              <a:t>孕吐越严重孩子越聪明</a:t>
            </a:r>
          </a:p>
          <a:p>
            <a:pPr algn="l"/>
            <a:r>
              <a:rPr lang="en-US" altLang="zh-CN" sz="3200" dirty="0">
                <a:solidFill>
                  <a:srgbClr val="FF0000"/>
                </a:solidFill>
                <a:latin typeface="LarkHackSafariFont"/>
              </a:rPr>
              <a:t>1. [</a:t>
            </a:r>
            <a:r>
              <a:rPr lang="zh-CN" altLang="en-US" sz="3200" dirty="0">
                <a:solidFill>
                  <a:srgbClr val="FF0000"/>
                </a:solidFill>
                <a:effectLst/>
                <a:latin typeface="LarkHackSafariFont"/>
              </a:rPr>
              <a:t>文章</a:t>
            </a:r>
            <a:r>
              <a:rPr lang="en-US" altLang="zh-CN" sz="3200" dirty="0">
                <a:solidFill>
                  <a:srgbClr val="FF0000"/>
                </a:solidFill>
                <a:effectLst/>
                <a:latin typeface="LarkHackSafariFont"/>
              </a:rPr>
              <a:t>]</a:t>
            </a:r>
            <a:r>
              <a:rPr lang="zh-CN" altLang="en-US" sz="3200" dirty="0">
                <a:solidFill>
                  <a:srgbClr val="FF0000"/>
                </a:solidFill>
                <a:latin typeface="LarkHackSafariFont"/>
              </a:rPr>
              <a:t>提到孕吐越严重孩子越聪明没有一点科学依据，说明</a:t>
            </a:r>
            <a:r>
              <a:rPr lang="en-US" altLang="zh-CN" sz="3200" dirty="0">
                <a:solidFill>
                  <a:srgbClr val="FF0000"/>
                </a:solidFill>
                <a:latin typeface="LarkHackSafariFont"/>
              </a:rPr>
              <a:t>[</a:t>
            </a:r>
            <a:r>
              <a:rPr lang="zh-CN" altLang="en-US" sz="3200" dirty="0">
                <a:solidFill>
                  <a:srgbClr val="FF0000"/>
                </a:solidFill>
                <a:effectLst/>
                <a:latin typeface="LarkHackSafariFont"/>
              </a:rPr>
              <a:t>文章</a:t>
            </a:r>
            <a:r>
              <a:rPr lang="en-US" altLang="zh-CN" sz="3200" dirty="0">
                <a:solidFill>
                  <a:srgbClr val="FF0000"/>
                </a:solidFill>
                <a:effectLst/>
                <a:latin typeface="LarkHackSafariFont"/>
              </a:rPr>
              <a:t>]</a:t>
            </a:r>
            <a:r>
              <a:rPr lang="zh-CN" altLang="en-US" sz="3200" dirty="0">
                <a:solidFill>
                  <a:srgbClr val="FF0000"/>
                </a:solidFill>
                <a:latin typeface="LarkHackSafariFont"/>
              </a:rPr>
              <a:t>反对孕吐越严重孩子越聪明。</a:t>
            </a:r>
            <a:r>
              <a:rPr lang="en-US" altLang="zh-CN" sz="3200" dirty="0">
                <a:solidFill>
                  <a:srgbClr val="FF0000"/>
                </a:solidFill>
                <a:latin typeface="LarkHackSafariFont"/>
              </a:rPr>
              <a:t>2. [</a:t>
            </a:r>
            <a:r>
              <a:rPr lang="zh-CN" altLang="en-US" sz="3200" dirty="0">
                <a:solidFill>
                  <a:srgbClr val="FF0000"/>
                </a:solidFill>
                <a:effectLst/>
                <a:latin typeface="LarkHackSafariFont"/>
              </a:rPr>
              <a:t>句子</a:t>
            </a:r>
            <a:r>
              <a:rPr lang="en-US" altLang="zh-CN" sz="3200" dirty="0">
                <a:solidFill>
                  <a:srgbClr val="FF0000"/>
                </a:solidFill>
                <a:latin typeface="LarkHackSafariFont"/>
              </a:rPr>
              <a:t>]</a:t>
            </a:r>
            <a:r>
              <a:rPr lang="zh-CN" altLang="en-US" sz="3200" dirty="0">
                <a:solidFill>
                  <a:srgbClr val="FF0000"/>
                </a:solidFill>
                <a:latin typeface="LarkHackSafariFont"/>
              </a:rPr>
              <a:t>提到孕吐越严重孩子越聪明，说明句子支持孕吐越严重孩子越聪明。</a:t>
            </a:r>
            <a:r>
              <a:rPr lang="en-US" altLang="zh-CN" sz="3200" dirty="0">
                <a:solidFill>
                  <a:srgbClr val="FF0000"/>
                </a:solidFill>
                <a:latin typeface="LarkHackSafariFont"/>
              </a:rPr>
              <a:t>3. </a:t>
            </a:r>
            <a:r>
              <a:rPr lang="zh-CN" altLang="en-US" sz="3200" dirty="0">
                <a:solidFill>
                  <a:srgbClr val="FF0000"/>
                </a:solidFill>
                <a:latin typeface="LarkHackSafariFont"/>
              </a:rPr>
              <a:t>所以</a:t>
            </a:r>
            <a:r>
              <a:rPr lang="en-US" altLang="zh-CN" sz="3200" dirty="0">
                <a:solidFill>
                  <a:srgbClr val="FF0000"/>
                </a:solidFill>
                <a:latin typeface="LarkHackSafariFont"/>
              </a:rPr>
              <a:t>[</a:t>
            </a:r>
            <a:r>
              <a:rPr lang="zh-CN" altLang="en-US" sz="3200" dirty="0">
                <a:solidFill>
                  <a:srgbClr val="FF0000"/>
                </a:solidFill>
                <a:effectLst/>
                <a:latin typeface="LarkHackSafariFont"/>
              </a:rPr>
              <a:t>文章</a:t>
            </a:r>
            <a:r>
              <a:rPr lang="en-US" altLang="zh-CN" sz="3200" dirty="0">
                <a:solidFill>
                  <a:srgbClr val="FF0000"/>
                </a:solidFill>
                <a:effectLst/>
                <a:latin typeface="LarkHackSafariFont"/>
              </a:rPr>
              <a:t>]</a:t>
            </a:r>
            <a:r>
              <a:rPr lang="zh-CN" altLang="en-US" sz="3200" dirty="0">
                <a:solidFill>
                  <a:srgbClr val="FF0000"/>
                </a:solidFill>
                <a:latin typeface="LarkHackSafariFont"/>
              </a:rPr>
              <a:t>和</a:t>
            </a:r>
            <a:r>
              <a:rPr lang="en-US" altLang="zh-CN" sz="3200" dirty="0">
                <a:solidFill>
                  <a:srgbClr val="FF0000"/>
                </a:solidFill>
                <a:latin typeface="LarkHackSafariFont"/>
              </a:rPr>
              <a:t>[</a:t>
            </a:r>
            <a:r>
              <a:rPr lang="zh-CN" altLang="en-US" sz="3200" dirty="0">
                <a:solidFill>
                  <a:srgbClr val="FF0000"/>
                </a:solidFill>
                <a:effectLst/>
                <a:latin typeface="LarkHackSafariFont"/>
              </a:rPr>
              <a:t>句子</a:t>
            </a:r>
            <a:r>
              <a:rPr lang="en-US" altLang="zh-CN" sz="3200" dirty="0">
                <a:solidFill>
                  <a:srgbClr val="FF0000"/>
                </a:solidFill>
                <a:latin typeface="LarkHackSafariFont"/>
              </a:rPr>
              <a:t>]</a:t>
            </a:r>
            <a:r>
              <a:rPr lang="zh-CN" altLang="en-US" sz="3200" dirty="0">
                <a:solidFill>
                  <a:srgbClr val="FF0000"/>
                </a:solidFill>
                <a:latin typeface="LarkHackSafariFont"/>
              </a:rPr>
              <a:t>呈相反意见，是对</a:t>
            </a:r>
            <a:r>
              <a:rPr lang="en-US" altLang="zh-CN" sz="3200" dirty="0">
                <a:solidFill>
                  <a:srgbClr val="FF0000"/>
                </a:solidFill>
                <a:latin typeface="LarkHackSafariFont"/>
              </a:rPr>
              <a:t>[</a:t>
            </a:r>
            <a:r>
              <a:rPr lang="zh-CN" altLang="en-US" sz="3200" dirty="0">
                <a:solidFill>
                  <a:srgbClr val="FF0000"/>
                </a:solidFill>
                <a:effectLst/>
                <a:latin typeface="LarkHackSafariFont"/>
              </a:rPr>
              <a:t>句子</a:t>
            </a:r>
            <a:r>
              <a:rPr lang="en-US" altLang="zh-CN" sz="3200" dirty="0">
                <a:solidFill>
                  <a:srgbClr val="FF0000"/>
                </a:solidFill>
                <a:latin typeface="LarkHackSafariFont"/>
              </a:rPr>
              <a:t>]</a:t>
            </a:r>
            <a:r>
              <a:rPr lang="zh-CN" altLang="en-US" sz="3200" dirty="0">
                <a:solidFill>
                  <a:srgbClr val="FF0000"/>
                </a:solidFill>
                <a:latin typeface="LarkHackSafariFont"/>
              </a:rPr>
              <a:t>的辟谣。</a:t>
            </a:r>
            <a:r>
              <a:rPr lang="en-US" altLang="zh-CN" sz="3200" dirty="0">
                <a:solidFill>
                  <a:srgbClr val="FF0000"/>
                </a:solidFill>
                <a:latin typeface="LarkHackSafariFont"/>
              </a:rPr>
              <a:t>4. [</a:t>
            </a:r>
            <a:r>
              <a:rPr lang="zh-CN" altLang="en-US" sz="3200" dirty="0">
                <a:solidFill>
                  <a:srgbClr val="FF0000"/>
                </a:solidFill>
                <a:effectLst/>
                <a:latin typeface="LarkHackSafariFont"/>
              </a:rPr>
              <a:t>文章</a:t>
            </a:r>
            <a:r>
              <a:rPr lang="en-US" altLang="zh-CN" sz="3200" dirty="0">
                <a:solidFill>
                  <a:srgbClr val="FF0000"/>
                </a:solidFill>
                <a:effectLst/>
                <a:latin typeface="LarkHackSafariFont"/>
              </a:rPr>
              <a:t>]</a:t>
            </a:r>
            <a:r>
              <a:rPr lang="zh-CN" altLang="en-US" sz="3200" dirty="0">
                <a:solidFill>
                  <a:srgbClr val="FF0000"/>
                </a:solidFill>
                <a:latin typeface="LarkHackSafariFont"/>
              </a:rPr>
              <a:t>不能推出</a:t>
            </a:r>
            <a:r>
              <a:rPr lang="en-US" altLang="zh-CN" sz="3200" dirty="0">
                <a:solidFill>
                  <a:srgbClr val="FF0000"/>
                </a:solidFill>
                <a:latin typeface="LarkHackSafariFont"/>
              </a:rPr>
              <a:t>[</a:t>
            </a:r>
            <a:r>
              <a:rPr lang="zh-CN" altLang="en-US" sz="3200" dirty="0">
                <a:solidFill>
                  <a:srgbClr val="FF0000"/>
                </a:solidFill>
                <a:effectLst/>
                <a:latin typeface="LarkHackSafariFont"/>
              </a:rPr>
              <a:t>句子</a:t>
            </a:r>
            <a:r>
              <a:rPr lang="en-US" altLang="zh-CN" sz="3200" dirty="0">
                <a:solidFill>
                  <a:srgbClr val="FF0000"/>
                </a:solidFill>
                <a:latin typeface="LarkHackSafariFont"/>
              </a:rPr>
              <a:t>] </a:t>
            </a:r>
            <a:r>
              <a:rPr lang="zh-CN" altLang="en-US" sz="3200" dirty="0">
                <a:solidFill>
                  <a:srgbClr val="FF0000"/>
                </a:solidFill>
                <a:latin typeface="LarkHackSafariFont"/>
              </a:rPr>
              <a:t>，否。</a:t>
            </a:r>
          </a:p>
        </p:txBody>
      </p:sp>
      <p:sp>
        <p:nvSpPr>
          <p:cNvPr id="4" name="矩形 3">
            <a:extLst>
              <a:ext uri="{FF2B5EF4-FFF2-40B4-BE49-F238E27FC236}">
                <a16:creationId xmlns:a16="http://schemas.microsoft.com/office/drawing/2014/main" id="{154F65FE-8320-78F9-291B-348726966D23}"/>
              </a:ext>
            </a:extLst>
          </p:cNvPr>
          <p:cNvSpPr/>
          <p:nvPr/>
        </p:nvSpPr>
        <p:spPr>
          <a:xfrm>
            <a:off x="283893" y="3425242"/>
            <a:ext cx="23794442" cy="2810306"/>
          </a:xfrm>
          <a:prstGeom prst="rect">
            <a:avLst/>
          </a:prstGeom>
          <a:solidFill>
            <a:srgbClr val="5380BC">
              <a:alpha val="10196"/>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 name="矩形 4">
            <a:extLst>
              <a:ext uri="{FF2B5EF4-FFF2-40B4-BE49-F238E27FC236}">
                <a16:creationId xmlns:a16="http://schemas.microsoft.com/office/drawing/2014/main" id="{D4369A39-E17E-4830-B005-217114ECA3A8}"/>
              </a:ext>
            </a:extLst>
          </p:cNvPr>
          <p:cNvSpPr/>
          <p:nvPr/>
        </p:nvSpPr>
        <p:spPr>
          <a:xfrm>
            <a:off x="305664" y="6235548"/>
            <a:ext cx="23772671" cy="2973766"/>
          </a:xfrm>
          <a:prstGeom prst="rect">
            <a:avLst/>
          </a:prstGeom>
          <a:solidFill>
            <a:srgbClr val="1B4FA6">
              <a:alpha val="14902"/>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矩形 6">
            <a:extLst>
              <a:ext uri="{FF2B5EF4-FFF2-40B4-BE49-F238E27FC236}">
                <a16:creationId xmlns:a16="http://schemas.microsoft.com/office/drawing/2014/main" id="{261FAF8B-2715-17C5-1E18-58FF49CBA7E9}"/>
              </a:ext>
            </a:extLst>
          </p:cNvPr>
          <p:cNvSpPr/>
          <p:nvPr/>
        </p:nvSpPr>
        <p:spPr>
          <a:xfrm>
            <a:off x="305664" y="9209314"/>
            <a:ext cx="23772671" cy="3267084"/>
          </a:xfrm>
          <a:prstGeom prst="rect">
            <a:avLst/>
          </a:prstGeom>
          <a:solidFill>
            <a:srgbClr val="5AB4C1">
              <a:alpha val="15294"/>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6" name="文本框 5">
            <a:extLst>
              <a:ext uri="{FF2B5EF4-FFF2-40B4-BE49-F238E27FC236}">
                <a16:creationId xmlns:a16="http://schemas.microsoft.com/office/drawing/2014/main" id="{BFB6B38E-81EB-7DF2-63CE-79C9D2DFDA74}"/>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训练数据构造</a:t>
            </a:r>
            <a:endParaRPr lang="en-US" altLang="zh-CN" sz="5400" b="1" dirty="0">
              <a:solidFill>
                <a:srgbClr val="353535"/>
              </a:solidFill>
              <a:effectLst/>
            </a:endParaRPr>
          </a:p>
        </p:txBody>
      </p:sp>
      <p:cxnSp>
        <p:nvCxnSpPr>
          <p:cNvPr id="9" name="直线连接符 8">
            <a:extLst>
              <a:ext uri="{FF2B5EF4-FFF2-40B4-BE49-F238E27FC236}">
                <a16:creationId xmlns:a16="http://schemas.microsoft.com/office/drawing/2014/main" id="{6766132E-5875-0A0E-6F7A-28BFA2926401}"/>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8" name="文本框 7">
            <a:extLst>
              <a:ext uri="{FF2B5EF4-FFF2-40B4-BE49-F238E27FC236}">
                <a16:creationId xmlns:a16="http://schemas.microsoft.com/office/drawing/2014/main" id="{8C067E52-DA2F-E1DB-6B64-FFEFFDA17C2F}"/>
              </a:ext>
            </a:extLst>
          </p:cNvPr>
          <p:cNvSpPr txBox="1"/>
          <p:nvPr/>
        </p:nvSpPr>
        <p:spPr>
          <a:xfrm>
            <a:off x="916129" y="2561619"/>
            <a:ext cx="500297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altLang="zh-CN" sz="4000" b="1" dirty="0">
                <a:solidFill>
                  <a:schemeClr val="bg2">
                    <a:lumMod val="10000"/>
                  </a:schemeClr>
                </a:solidFill>
                <a:latin typeface="SimHei" panose="02010609060101010101" pitchFamily="49" charset="-122"/>
                <a:ea typeface="SimHei" panose="02010609060101010101" pitchFamily="49" charset="-122"/>
              </a:rPr>
              <a:t>few</a:t>
            </a:r>
            <a:r>
              <a:rPr lang="zh-CN" altLang="en-US" sz="4000" b="1" dirty="0">
                <a:solidFill>
                  <a:schemeClr val="bg2">
                    <a:lumMod val="10000"/>
                  </a:schemeClr>
                </a:solidFill>
                <a:latin typeface="SimHei" panose="02010609060101010101" pitchFamily="49" charset="-122"/>
                <a:ea typeface="SimHei" panose="02010609060101010101" pitchFamily="49" charset="-122"/>
              </a:rPr>
              <a:t> </a:t>
            </a:r>
            <a:r>
              <a:rPr lang="en-US" altLang="zh-CN" sz="4000" b="1" dirty="0">
                <a:solidFill>
                  <a:schemeClr val="bg2">
                    <a:lumMod val="10000"/>
                  </a:schemeClr>
                </a:solidFill>
                <a:latin typeface="SimHei" panose="02010609060101010101" pitchFamily="49" charset="-122"/>
                <a:ea typeface="SimHei" panose="02010609060101010101" pitchFamily="49" charset="-122"/>
              </a:rPr>
              <a:t>shot</a:t>
            </a:r>
            <a:r>
              <a:rPr lang="zh-CN" altLang="en-US" sz="4000" b="1" dirty="0">
                <a:solidFill>
                  <a:schemeClr val="bg2">
                    <a:lumMod val="10000"/>
                  </a:schemeClr>
                </a:solidFill>
                <a:latin typeface="SimHei" panose="02010609060101010101" pitchFamily="49" charset="-122"/>
                <a:ea typeface="SimHei" panose="02010609060101010101" pitchFamily="49" charset="-122"/>
              </a:rPr>
              <a:t> </a:t>
            </a:r>
            <a:r>
              <a:rPr lang="en-US" altLang="zh-CN" sz="4000" b="1" dirty="0">
                <a:solidFill>
                  <a:schemeClr val="bg2">
                    <a:lumMod val="10000"/>
                  </a:schemeClr>
                </a:solidFill>
                <a:latin typeface="SimHei" panose="02010609060101010101" pitchFamily="49" charset="-122"/>
                <a:ea typeface="SimHei" panose="02010609060101010101" pitchFamily="49" charset="-122"/>
              </a:rPr>
              <a:t>prompt</a:t>
            </a:r>
            <a:r>
              <a:rPr lang="zh-CN" altLang="en-US" sz="4000" b="1" dirty="0">
                <a:solidFill>
                  <a:schemeClr val="bg2">
                    <a:lumMod val="10000"/>
                  </a:schemeClr>
                </a:solidFill>
                <a:latin typeface="SimHei" panose="02010609060101010101" pitchFamily="49" charset="-122"/>
                <a:ea typeface="SimHei" panose="02010609060101010101" pitchFamily="49" charset="-122"/>
              </a:rPr>
              <a:t>构造</a:t>
            </a:r>
          </a:p>
        </p:txBody>
      </p:sp>
      <p:sp>
        <p:nvSpPr>
          <p:cNvPr id="2" name="文本框 1">
            <a:extLst>
              <a:ext uri="{FF2B5EF4-FFF2-40B4-BE49-F238E27FC236}">
                <a16:creationId xmlns:a16="http://schemas.microsoft.com/office/drawing/2014/main" id="{DAFBADB4-83A6-1F1D-112D-19B206E09304}"/>
              </a:ext>
            </a:extLst>
          </p:cNvPr>
          <p:cNvSpPr txBox="1"/>
          <p:nvPr/>
        </p:nvSpPr>
        <p:spPr>
          <a:xfrm>
            <a:off x="11148585" y="2561619"/>
            <a:ext cx="12192000"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600" dirty="0">
                <a:solidFill>
                  <a:srgbClr val="3159B4"/>
                </a:solidFill>
                <a:latin typeface="LarkHackSafariFont"/>
              </a:rPr>
              <a:t>使用</a:t>
            </a:r>
            <a:r>
              <a:rPr lang="en-US" altLang="zh-CN" sz="3600" dirty="0">
                <a:solidFill>
                  <a:srgbClr val="3159B4"/>
                </a:solidFill>
                <a:latin typeface="LarkHackSafariFont"/>
              </a:rPr>
              <a:t>COT</a:t>
            </a:r>
            <a:r>
              <a:rPr lang="zh-CN" altLang="en-US" sz="3600" dirty="0">
                <a:solidFill>
                  <a:srgbClr val="3159B4"/>
                </a:solidFill>
                <a:latin typeface="LarkHackSafariFont"/>
              </a:rPr>
              <a:t>：总结 </a:t>
            </a:r>
            <a:r>
              <a:rPr lang="en-US" altLang="zh-CN" sz="3600" dirty="0">
                <a:solidFill>
                  <a:srgbClr val="3159B4"/>
                </a:solidFill>
                <a:latin typeface="LarkHackSafariFont"/>
              </a:rPr>
              <a:t>+</a:t>
            </a:r>
            <a:r>
              <a:rPr lang="zh-CN" altLang="en-US" sz="3600" dirty="0">
                <a:solidFill>
                  <a:srgbClr val="3159B4"/>
                </a:solidFill>
                <a:latin typeface="LarkHackSafariFont"/>
              </a:rPr>
              <a:t> 判断 能提高模型效果</a:t>
            </a:r>
          </a:p>
        </p:txBody>
      </p:sp>
      <p:sp>
        <p:nvSpPr>
          <p:cNvPr id="12" name="文本框 11">
            <a:extLst>
              <a:ext uri="{FF2B5EF4-FFF2-40B4-BE49-F238E27FC236}">
                <a16:creationId xmlns:a16="http://schemas.microsoft.com/office/drawing/2014/main" id="{EDB9B7BD-FEC9-A916-320E-CD6076CDA2A3}"/>
              </a:ext>
            </a:extLst>
          </p:cNvPr>
          <p:cNvSpPr txBox="1"/>
          <p:nvPr/>
        </p:nvSpPr>
        <p:spPr>
          <a:xfrm>
            <a:off x="18551727" y="1938410"/>
            <a:ext cx="5526608" cy="1200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3600" dirty="0">
                <a:solidFill>
                  <a:srgbClr val="353535"/>
                </a:solidFill>
                <a:latin typeface="LarkHackSafariFont"/>
              </a:rPr>
              <a:t>p/r/f: 0.31</a:t>
            </a:r>
            <a:r>
              <a:rPr lang="zh-CN" altLang="en-US" sz="3600" dirty="0">
                <a:solidFill>
                  <a:srgbClr val="353535"/>
                </a:solidFill>
                <a:latin typeface="LarkHackSafariFont"/>
              </a:rPr>
              <a:t> </a:t>
            </a:r>
            <a:r>
              <a:rPr lang="en-US" altLang="zh-CN" sz="3600" dirty="0">
                <a:solidFill>
                  <a:srgbClr val="353535"/>
                </a:solidFill>
                <a:latin typeface="LarkHackSafariFont"/>
              </a:rPr>
              <a:t>0.91</a:t>
            </a:r>
            <a:r>
              <a:rPr lang="zh-CN" altLang="en-US" sz="3600" dirty="0">
                <a:solidFill>
                  <a:srgbClr val="353535"/>
                </a:solidFill>
                <a:latin typeface="LarkHackSafariFont"/>
              </a:rPr>
              <a:t> </a:t>
            </a:r>
            <a:r>
              <a:rPr lang="en-US" altLang="zh-CN" sz="3600" dirty="0">
                <a:solidFill>
                  <a:srgbClr val="353535"/>
                </a:solidFill>
                <a:latin typeface="LarkHackSafariFont"/>
              </a:rPr>
              <a:t>0.46</a:t>
            </a:r>
          </a:p>
          <a:p>
            <a:r>
              <a:rPr lang="en-US" altLang="zh-CN" sz="3600" dirty="0">
                <a:solidFill>
                  <a:srgbClr val="353535"/>
                </a:solidFill>
                <a:latin typeface="LarkHackSafariFont"/>
              </a:rPr>
              <a:t>p/r/f: 0.37</a:t>
            </a:r>
            <a:r>
              <a:rPr lang="zh-CN" altLang="en-US" sz="3600" dirty="0">
                <a:solidFill>
                  <a:srgbClr val="353535"/>
                </a:solidFill>
                <a:latin typeface="LarkHackSafariFont"/>
              </a:rPr>
              <a:t> </a:t>
            </a:r>
            <a:r>
              <a:rPr lang="en-US" altLang="zh-CN" sz="3600" dirty="0">
                <a:solidFill>
                  <a:srgbClr val="353535"/>
                </a:solidFill>
                <a:latin typeface="LarkHackSafariFont"/>
              </a:rPr>
              <a:t>0.84</a:t>
            </a:r>
            <a:r>
              <a:rPr lang="zh-CN" altLang="en-US" sz="3600" dirty="0">
                <a:solidFill>
                  <a:srgbClr val="353535"/>
                </a:solidFill>
                <a:latin typeface="LarkHackSafariFont"/>
              </a:rPr>
              <a:t> </a:t>
            </a:r>
            <a:r>
              <a:rPr lang="en-US" altLang="zh-CN" sz="3600" dirty="0">
                <a:solidFill>
                  <a:srgbClr val="353535"/>
                </a:solidFill>
                <a:latin typeface="LarkHackSafariFont"/>
              </a:rPr>
              <a:t>0.51</a:t>
            </a:r>
            <a:endParaRPr lang="zh-CN" altLang="en-US" sz="3600" dirty="0">
              <a:solidFill>
                <a:srgbClr val="353535"/>
              </a:solidFill>
              <a:latin typeface="LarkHackSafariFont"/>
            </a:endParaRPr>
          </a:p>
        </p:txBody>
      </p:sp>
    </p:spTree>
    <p:extLst>
      <p:ext uri="{BB962C8B-B14F-4D97-AF65-F5344CB8AC3E}">
        <p14:creationId xmlns:p14="http://schemas.microsoft.com/office/powerpoint/2010/main" val="164198192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461090" y="2716386"/>
            <a:ext cx="14408528" cy="5151264"/>
          </a:xfrm>
          <a:prstGeom prst="rect">
            <a:avLst/>
          </a:prstGeom>
          <a:solidFill>
            <a:srgbClr val="4FB2B6">
              <a:alpha val="7059"/>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5" name="矩形 74"/>
          <p:cNvSpPr/>
          <p:nvPr/>
        </p:nvSpPr>
        <p:spPr>
          <a:xfrm>
            <a:off x="9713883" y="8149966"/>
            <a:ext cx="13902942" cy="4921542"/>
          </a:xfrm>
          <a:prstGeom prst="rect">
            <a:avLst/>
          </a:prstGeom>
          <a:solidFill>
            <a:schemeClr val="bg1"/>
          </a:solidFill>
          <a:ln w="28575"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oAutofit/>
          </a:bodyPr>
          <a:lstStyle/>
          <a:p>
            <a:pPr algn="just"/>
            <a:r>
              <a:rPr lang="en-US" altLang="zh-CN" sz="2800" dirty="0">
                <a:solidFill>
                  <a:schemeClr val="bg2">
                    <a:lumMod val="10000"/>
                  </a:schemeClr>
                </a:solidFill>
                <a:latin typeface="LarkHackSafariFont"/>
              </a:rPr>
              <a:t>[</a:t>
            </a:r>
            <a:r>
              <a:rPr lang="zh-CN" altLang="en-US" sz="2800" dirty="0">
                <a:solidFill>
                  <a:schemeClr val="bg2">
                    <a:lumMod val="10000"/>
                  </a:schemeClr>
                </a:solidFill>
                <a:latin typeface="LarkHackSafariFont"/>
              </a:rPr>
              <a:t>文章</a:t>
            </a:r>
            <a:r>
              <a:rPr lang="en-US" altLang="zh-CN" sz="2800" dirty="0">
                <a:solidFill>
                  <a:schemeClr val="bg2">
                    <a:lumMod val="10000"/>
                  </a:schemeClr>
                </a:solidFill>
                <a:latin typeface="LarkHackSafariFont"/>
              </a:rPr>
              <a:t>]</a:t>
            </a:r>
            <a:r>
              <a:rPr lang="en-US" altLang="zh-CN" sz="2800" dirty="0">
                <a:solidFill>
                  <a:schemeClr val="bg2">
                    <a:lumMod val="10000"/>
                  </a:schemeClr>
                </a:solidFill>
              </a:rPr>
              <a:t> </a:t>
            </a:r>
            <a:r>
              <a:rPr lang="zh-CN" altLang="en-US" sz="2800" dirty="0">
                <a:solidFill>
                  <a:schemeClr val="bg2">
                    <a:lumMod val="10000"/>
                  </a:schemeClr>
                </a:solidFill>
                <a:effectLst/>
                <a:latin typeface="LarkHackSafariFont"/>
              </a:rPr>
              <a:t>生姜还有杀灭口腔致病菌和肠道致病菌的作用，用生姜水含漱治疗口臭和牙周炎，有一定的疗效。 大院姜农佘丰收正在收获成熟的生姜 六、 白姜的吃法和注意事项 铜陵白姜吃法很多，有喝姜汤（姜汁），吃姜粥等，糖冰姜、姜茶、姜炒制菜肴的食用更是司空见惯。既能使味道鲜美，又有助于开胃健脾，促进食欲，帮助消化。</a:t>
            </a:r>
            <a:endParaRPr lang="en-US" altLang="zh-CN" sz="2800" dirty="0">
              <a:solidFill>
                <a:schemeClr val="bg2">
                  <a:lumMod val="10000"/>
                </a:schemeClr>
              </a:solidFill>
              <a:effectLst/>
              <a:latin typeface="LarkHackSafariFont"/>
            </a:endParaRPr>
          </a:p>
          <a:p>
            <a:pPr algn="just"/>
            <a:r>
              <a:rPr kumimoji="0" lang="en-US" altLang="zh-CN"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a:t>
            </a: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句子</a:t>
            </a:r>
            <a:r>
              <a:rPr kumimoji="0" lang="en-US" altLang="zh-CN"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a:t>
            </a: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 </a:t>
            </a:r>
            <a:r>
              <a:rPr lang="en-US" altLang="zh-CN" sz="2800" dirty="0">
                <a:solidFill>
                  <a:schemeClr val="bg2">
                    <a:lumMod val="10000"/>
                  </a:schemeClr>
                </a:solidFill>
                <a:latin typeface="LarkHackSafariFont"/>
              </a:rPr>
              <a:t> </a:t>
            </a:r>
            <a:r>
              <a:rPr lang="zh-CN" altLang="en-US" sz="2800" dirty="0">
                <a:solidFill>
                  <a:schemeClr val="bg2">
                    <a:lumMod val="10000"/>
                  </a:schemeClr>
                </a:solidFill>
                <a:latin typeface="LarkHackSafariFont"/>
              </a:rPr>
              <a:t>生姜水漱口治疗牙周炎</a:t>
            </a:r>
            <a:endParaRPr lang="en-US" altLang="zh-CN" sz="2800" dirty="0">
              <a:solidFill>
                <a:schemeClr val="bg2">
                  <a:lumMod val="10000"/>
                </a:schemeClr>
              </a:solidFill>
              <a:latin typeface="LarkHackSafariFont"/>
            </a:endParaRPr>
          </a:p>
          <a:p>
            <a:pPr algn="just"/>
            <a:endParaRPr lang="en-US" altLang="zh-CN" sz="2800" dirty="0">
              <a:solidFill>
                <a:schemeClr val="bg2">
                  <a:lumMod val="10000"/>
                </a:schemeClr>
              </a:solidFill>
              <a:latin typeface="LarkHackSafariFont"/>
            </a:endParaRPr>
          </a:p>
          <a:p>
            <a:pPr algn="just"/>
            <a:r>
              <a:rPr lang="zh-CN" altLang="en-US" sz="2800" dirty="0">
                <a:solidFill>
                  <a:schemeClr val="bg2">
                    <a:lumMod val="10000"/>
                  </a:schemeClr>
                </a:solidFill>
                <a:latin typeface="LarkHackSafariFont"/>
              </a:rPr>
              <a:t>判断依据</a:t>
            </a:r>
            <a:r>
              <a:rPr lang="zh-CN" altLang="en-GB" sz="2800" dirty="0">
                <a:solidFill>
                  <a:schemeClr val="bg2">
                    <a:lumMod val="10000"/>
                  </a:schemeClr>
                </a:solidFill>
                <a:latin typeface="LarkHackSafariFont"/>
              </a:rPr>
              <a:t>：</a:t>
            </a:r>
            <a:endParaRPr lang="en-US" altLang="zh-CN" sz="2800" dirty="0">
              <a:solidFill>
                <a:schemeClr val="bg2">
                  <a:lumMod val="10000"/>
                </a:schemeClr>
              </a:solidFill>
              <a:latin typeface="LarkHackSafariFont"/>
            </a:endParaRPr>
          </a:p>
          <a:p>
            <a:pPr marL="514350" indent="-514350" algn="just">
              <a:buAutoNum type="arabicPeriod"/>
            </a:pPr>
            <a:r>
              <a:rPr lang="en-US" altLang="zh-CN" sz="2800" dirty="0">
                <a:solidFill>
                  <a:schemeClr val="bg2">
                    <a:lumMod val="10000"/>
                  </a:schemeClr>
                </a:solidFill>
                <a:latin typeface="LarkHackSafariFont"/>
              </a:rPr>
              <a:t>[</a:t>
            </a:r>
            <a:r>
              <a:rPr lang="zh-CN" altLang="en-US" sz="2800" dirty="0">
                <a:solidFill>
                  <a:schemeClr val="bg2">
                    <a:lumMod val="10000"/>
                  </a:schemeClr>
                </a:solidFill>
                <a:latin typeface="LarkHackSafariFont"/>
              </a:rPr>
              <a:t>文章</a:t>
            </a:r>
            <a:r>
              <a:rPr lang="en-US" altLang="zh-CN" sz="2800" dirty="0">
                <a:solidFill>
                  <a:schemeClr val="bg2">
                    <a:lumMod val="10000"/>
                  </a:schemeClr>
                </a:solidFill>
                <a:latin typeface="LarkHackSafariFont"/>
              </a:rPr>
              <a:t>]</a:t>
            </a:r>
            <a:r>
              <a:rPr lang="zh-CN" altLang="en-US" sz="2800" dirty="0">
                <a:solidFill>
                  <a:schemeClr val="bg2">
                    <a:lumMod val="10000"/>
                  </a:schemeClr>
                </a:solidFill>
                <a:latin typeface="LarkHackSafariFont"/>
              </a:rPr>
              <a:t>提到用生姜水含漱治疗口臭和牙周炎，有一定的疗效。</a:t>
            </a:r>
            <a:endParaRPr lang="en-US" altLang="zh-CN" sz="2800" dirty="0">
              <a:solidFill>
                <a:schemeClr val="bg2">
                  <a:lumMod val="10000"/>
                </a:schemeClr>
              </a:solidFill>
              <a:latin typeface="LarkHackSafariFont"/>
            </a:endParaRPr>
          </a:p>
          <a:p>
            <a:pPr marL="514350" indent="-514350" algn="just">
              <a:buAutoNum type="arabicPeriod"/>
            </a:pPr>
            <a:r>
              <a:rPr lang="en-US" altLang="zh-CN" sz="2800" dirty="0">
                <a:solidFill>
                  <a:schemeClr val="bg2">
                    <a:lumMod val="10000"/>
                  </a:schemeClr>
                </a:solidFill>
                <a:latin typeface="LarkHackSafariFont"/>
              </a:rPr>
              <a:t>[</a:t>
            </a:r>
            <a:r>
              <a:rPr lang="zh-CN" altLang="en-US" sz="2800" dirty="0">
                <a:solidFill>
                  <a:schemeClr val="bg2">
                    <a:lumMod val="10000"/>
                  </a:schemeClr>
                </a:solidFill>
                <a:latin typeface="LarkHackSafariFont"/>
              </a:rPr>
              <a:t>句子</a:t>
            </a:r>
            <a:r>
              <a:rPr lang="en-US" altLang="zh-CN" sz="2800" dirty="0">
                <a:solidFill>
                  <a:schemeClr val="bg2">
                    <a:lumMod val="10000"/>
                  </a:schemeClr>
                </a:solidFill>
                <a:latin typeface="LarkHackSafariFont"/>
              </a:rPr>
              <a:t>]</a:t>
            </a:r>
            <a:r>
              <a:rPr lang="zh-CN" altLang="en-US" sz="2800" dirty="0">
                <a:solidFill>
                  <a:schemeClr val="bg2">
                    <a:lumMod val="10000"/>
                  </a:schemeClr>
                </a:solidFill>
                <a:latin typeface="LarkHackSafariFont"/>
              </a:rPr>
              <a:t>提到生姜水漱口治疗牙周炎。</a:t>
            </a:r>
            <a:endParaRPr lang="en-US" altLang="zh-CN" sz="2800" dirty="0">
              <a:solidFill>
                <a:schemeClr val="bg2">
                  <a:lumMod val="10000"/>
                </a:schemeClr>
              </a:solidFill>
              <a:latin typeface="LarkHackSafariFont"/>
            </a:endParaRPr>
          </a:p>
          <a:p>
            <a:pPr marL="514350" indent="-514350" algn="just">
              <a:buAutoNum type="arabicPeriod"/>
            </a:pPr>
            <a:r>
              <a:rPr lang="zh-CN" altLang="en-US" sz="2800" dirty="0">
                <a:solidFill>
                  <a:schemeClr val="bg2">
                    <a:lumMod val="10000"/>
                  </a:schemeClr>
                </a:solidFill>
                <a:latin typeface="LarkHackSafariFont"/>
              </a:rPr>
              <a:t>用生姜水含漱治疗口臭和牙周炎可以视为生姜水漱口治疗牙周炎的具体应用。</a:t>
            </a:r>
            <a:endParaRPr lang="en-US" altLang="zh-CN" sz="2800" dirty="0">
              <a:solidFill>
                <a:schemeClr val="bg2">
                  <a:lumMod val="10000"/>
                </a:schemeClr>
              </a:solidFill>
              <a:latin typeface="LarkHackSafariFont"/>
            </a:endParaRPr>
          </a:p>
          <a:p>
            <a:pPr marL="514350" indent="-514350" algn="just">
              <a:buAutoNum type="arabicPeriod"/>
            </a:pPr>
            <a:r>
              <a:rPr lang="en-US" altLang="zh-CN" sz="2800" dirty="0">
                <a:solidFill>
                  <a:schemeClr val="bg2">
                    <a:lumMod val="10000"/>
                  </a:schemeClr>
                </a:solidFill>
                <a:latin typeface="LarkHackSafariFont"/>
              </a:rPr>
              <a:t>[</a:t>
            </a:r>
            <a:r>
              <a:rPr lang="zh-CN" altLang="en-US" sz="2800" dirty="0">
                <a:solidFill>
                  <a:schemeClr val="bg2">
                    <a:lumMod val="10000"/>
                  </a:schemeClr>
                </a:solidFill>
                <a:latin typeface="LarkHackSafariFont"/>
              </a:rPr>
              <a:t>文章</a:t>
            </a:r>
            <a:r>
              <a:rPr lang="en-US" altLang="zh-CN" sz="2800" dirty="0">
                <a:solidFill>
                  <a:schemeClr val="bg2">
                    <a:lumMod val="10000"/>
                  </a:schemeClr>
                </a:solidFill>
                <a:latin typeface="LarkHackSafariFont"/>
              </a:rPr>
              <a:t>]</a:t>
            </a:r>
            <a:r>
              <a:rPr lang="zh-CN" altLang="en-US" sz="2800" dirty="0">
                <a:solidFill>
                  <a:schemeClr val="bg2">
                    <a:lumMod val="10000"/>
                  </a:schemeClr>
                </a:solidFill>
                <a:latin typeface="LarkHackSafariFont"/>
              </a:rPr>
              <a:t>可以推出</a:t>
            </a:r>
            <a:r>
              <a:rPr lang="en-US" altLang="zh-CN" sz="2800" dirty="0">
                <a:solidFill>
                  <a:schemeClr val="bg2">
                    <a:lumMod val="10000"/>
                  </a:schemeClr>
                </a:solidFill>
                <a:latin typeface="LarkHackSafariFont"/>
              </a:rPr>
              <a:t>[</a:t>
            </a:r>
            <a:r>
              <a:rPr lang="zh-CN" altLang="en-US" sz="2800" dirty="0">
                <a:solidFill>
                  <a:schemeClr val="bg2">
                    <a:lumMod val="10000"/>
                  </a:schemeClr>
                </a:solidFill>
                <a:latin typeface="LarkHackSafariFont"/>
              </a:rPr>
              <a:t>句子</a:t>
            </a:r>
            <a:r>
              <a:rPr lang="en-US" altLang="zh-CN" sz="2800" dirty="0">
                <a:solidFill>
                  <a:schemeClr val="bg2">
                    <a:lumMod val="10000"/>
                  </a:schemeClr>
                </a:solidFill>
                <a:latin typeface="LarkHackSafariFont"/>
              </a:rPr>
              <a:t>]</a:t>
            </a:r>
            <a:r>
              <a:rPr lang="zh-CN" altLang="en-US" sz="2800" dirty="0">
                <a:solidFill>
                  <a:schemeClr val="bg2">
                    <a:lumMod val="10000"/>
                  </a:schemeClr>
                </a:solidFill>
                <a:latin typeface="LarkHackSafariFont"/>
              </a:rPr>
              <a:t> ，是。</a:t>
            </a:r>
          </a:p>
        </p:txBody>
      </p:sp>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11" name="文本框 10"/>
          <p:cNvSpPr txBox="1"/>
          <p:nvPr/>
        </p:nvSpPr>
        <p:spPr>
          <a:xfrm>
            <a:off x="9795254" y="2970557"/>
            <a:ext cx="14074366"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pPr>
            <a:r>
              <a:rPr lang="zh-CN" altLang="en-US" sz="3600" dirty="0">
                <a:solidFill>
                  <a:schemeClr val="bg2">
                    <a:lumMod val="10000"/>
                  </a:schemeClr>
                </a:solidFill>
              </a:rPr>
              <a:t>优先构建测试集，为尝试</a:t>
            </a:r>
            <a:r>
              <a:rPr lang="en-US" altLang="zh-CN" sz="3600" dirty="0">
                <a:solidFill>
                  <a:schemeClr val="bg2">
                    <a:lumMod val="10000"/>
                  </a:schemeClr>
                </a:solidFill>
              </a:rPr>
              <a:t>prompt</a:t>
            </a:r>
            <a:r>
              <a:rPr lang="zh-CN" altLang="en-US" sz="3600" dirty="0">
                <a:solidFill>
                  <a:schemeClr val="bg2">
                    <a:lumMod val="10000"/>
                  </a:schemeClr>
                </a:solidFill>
              </a:rPr>
              <a:t>写法和模型训练迭代提高指标支持。</a:t>
            </a:r>
            <a:endParaRPr lang="en-US" altLang="zh-CN" sz="3600" dirty="0">
              <a:solidFill>
                <a:schemeClr val="bg2">
                  <a:lumMod val="10000"/>
                </a:schemeClr>
              </a:solidFill>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数据分布：</a:t>
            </a:r>
            <a:endParaRPr kumimoji="0" lang="en-US" altLang="zh-CN"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571500" marR="0" indent="-5715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正负例比例近似</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1:1</a:t>
            </a:r>
          </a:p>
          <a:p>
            <a:pPr marL="571500" marR="0" indent="-571500" algn="l" defTabSz="2438400"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solidFill>
                  <a:schemeClr val="bg2">
                    <a:lumMod val="10000"/>
                  </a:schemeClr>
                </a:solidFill>
              </a:rPr>
              <a:t>正例按线上召回率采样进且打压</a:t>
            </a:r>
            <a:r>
              <a:rPr lang="en-US" altLang="zh-CN" sz="3200" dirty="0">
                <a:solidFill>
                  <a:schemeClr val="bg2">
                    <a:lumMod val="10000"/>
                  </a:schemeClr>
                </a:solidFill>
              </a:rPr>
              <a:t>case</a:t>
            </a:r>
            <a:r>
              <a:rPr lang="zh-CN" altLang="en-US" sz="3200" dirty="0">
                <a:solidFill>
                  <a:schemeClr val="bg2">
                    <a:lumMod val="10000"/>
                  </a:schemeClr>
                </a:solidFill>
              </a:rPr>
              <a:t>和漏招</a:t>
            </a:r>
            <a:r>
              <a:rPr lang="en-US" altLang="zh-CN" sz="3200" dirty="0">
                <a:solidFill>
                  <a:schemeClr val="bg2">
                    <a:lumMod val="10000"/>
                  </a:schemeClr>
                </a:solidFill>
              </a:rPr>
              <a:t>case</a:t>
            </a:r>
          </a:p>
          <a:p>
            <a:pPr marL="571500" marR="0" indent="-571500" algn="l" defTabSz="2438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负例包括进审且不打压</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case</a:t>
            </a: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和未进审</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case</a:t>
            </a:r>
            <a:r>
              <a:rPr lang="en-US" altLang="zh-CN" sz="3200" dirty="0">
                <a:solidFill>
                  <a:schemeClr val="bg2">
                    <a:lumMod val="10000"/>
                  </a:schemeClr>
                </a:solidFill>
              </a:rPr>
              <a:t> (</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3:2)</a:t>
            </a:r>
            <a:endPar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4" name="文本框 3"/>
          <p:cNvSpPr txBox="1"/>
          <p:nvPr/>
        </p:nvSpPr>
        <p:spPr>
          <a:xfrm>
            <a:off x="9795254" y="6068040"/>
            <a:ext cx="1230465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pPr>
            <a:r>
              <a:rPr lang="zh-CN" altLang="en-US" sz="3200" b="0" i="0" u="none" strike="noStrike" cap="none" spc="0" baseline="0" dirty="0">
                <a:solidFill>
                  <a:schemeClr val="bg2">
                    <a:lumMod val="10000"/>
                  </a:schemeClr>
                </a:solidFill>
                <a:uFillTx/>
                <a:latin typeface="+mn-lt"/>
                <a:ea typeface="+mn-ea"/>
                <a:cs typeface="+mn-cs"/>
                <a:sym typeface="Helvetica Neue" panose="02000503000000020004"/>
              </a:rPr>
              <a:t>请判断</a:t>
            </a:r>
            <a:r>
              <a:rPr lang="en-US" altLang="zh-CN" sz="3200" dirty="0">
                <a:solidFill>
                  <a:schemeClr val="bg2">
                    <a:lumMod val="10000"/>
                  </a:schemeClr>
                </a:solidFill>
              </a:rPr>
              <a:t>[</a:t>
            </a:r>
            <a:r>
              <a:rPr lang="zh-CN" altLang="en-US" sz="3200" dirty="0">
                <a:solidFill>
                  <a:schemeClr val="bg2">
                    <a:lumMod val="10000"/>
                  </a:schemeClr>
                </a:solidFill>
              </a:rPr>
              <a:t>文章</a:t>
            </a:r>
            <a:r>
              <a:rPr lang="en-US" altLang="zh-CN" sz="3200" dirty="0">
                <a:solidFill>
                  <a:schemeClr val="bg2">
                    <a:lumMod val="10000"/>
                  </a:schemeClr>
                </a:solidFill>
              </a:rPr>
              <a:t>]</a:t>
            </a:r>
            <a:r>
              <a:rPr lang="zh-CN" altLang="en-US" sz="3200" dirty="0">
                <a:solidFill>
                  <a:schemeClr val="bg2">
                    <a:lumMod val="10000"/>
                  </a:schemeClr>
                </a:solidFill>
              </a:rPr>
              <a:t>是否能推出</a:t>
            </a:r>
            <a:r>
              <a:rPr lang="en-US" altLang="zh-CN" sz="3200" dirty="0">
                <a:solidFill>
                  <a:schemeClr val="bg2">
                    <a:lumMod val="10000"/>
                  </a:schemeClr>
                </a:solidFill>
              </a:rPr>
              <a:t>[</a:t>
            </a:r>
            <a:r>
              <a:rPr lang="zh-CN" altLang="en-US" sz="3200" dirty="0">
                <a:solidFill>
                  <a:schemeClr val="bg2">
                    <a:lumMod val="10000"/>
                  </a:schemeClr>
                </a:solidFill>
              </a:rPr>
              <a:t>句子</a:t>
            </a:r>
            <a:r>
              <a:rPr lang="en-US" altLang="zh-CN" sz="3200" dirty="0">
                <a:solidFill>
                  <a:schemeClr val="bg2">
                    <a:lumMod val="10000"/>
                  </a:schemeClr>
                </a:solidFill>
              </a:rPr>
              <a:t>]</a:t>
            </a:r>
            <a:r>
              <a:rPr lang="zh-CN" altLang="en-US" sz="3200" dirty="0">
                <a:solidFill>
                  <a:schemeClr val="bg2">
                    <a:lumMod val="10000"/>
                  </a:schemeClr>
                </a:solidFill>
              </a:rPr>
              <a:t>，先解释原因，然后回答“是”或“否”。</a:t>
            </a:r>
            <a:br>
              <a:rPr lang="en-US" altLang="zh-CN" sz="3200" dirty="0">
                <a:solidFill>
                  <a:schemeClr val="bg2">
                    <a:lumMod val="10000"/>
                  </a:schemeClr>
                </a:solidFill>
              </a:rPr>
            </a:br>
            <a:r>
              <a:rPr lang="en-US" altLang="zh-CN" sz="3200" dirty="0">
                <a:solidFill>
                  <a:schemeClr val="bg2">
                    <a:lumMod val="10000"/>
                  </a:schemeClr>
                </a:solidFill>
              </a:rPr>
              <a:t>[</a:t>
            </a:r>
            <a:r>
              <a:rPr lang="zh-CN" altLang="en-US" sz="3200" dirty="0">
                <a:solidFill>
                  <a:schemeClr val="bg2">
                    <a:lumMod val="10000"/>
                  </a:schemeClr>
                </a:solidFill>
              </a:rPr>
              <a:t>文章</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dirty="0">
                <a:solidFill>
                  <a:schemeClr val="bg2">
                    <a:lumMod val="10000"/>
                  </a:schemeClr>
                </a:solidFill>
              </a:rPr>
              <a:t>xxx</a:t>
            </a:r>
          </a:p>
          <a:p>
            <a:pPr marL="0" marR="0" indent="0" algn="l" defTabSz="24384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a:t>
            </a: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句子</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a:t>
            </a:r>
            <a:r>
              <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 </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xxx</a:t>
            </a:r>
            <a:endPar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6" name="文本框 5">
            <a:extLst>
              <a:ext uri="{FF2B5EF4-FFF2-40B4-BE49-F238E27FC236}">
                <a16:creationId xmlns:a16="http://schemas.microsoft.com/office/drawing/2014/main" id="{BFB6B38E-81EB-7DF2-63CE-79C9D2DFDA74}"/>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训练数据构造</a:t>
            </a:r>
            <a:endParaRPr lang="en-US" altLang="zh-CN" sz="5400" b="1" dirty="0">
              <a:solidFill>
                <a:srgbClr val="353535"/>
              </a:solidFill>
              <a:effectLst/>
            </a:endParaRPr>
          </a:p>
        </p:txBody>
      </p:sp>
      <p:cxnSp>
        <p:nvCxnSpPr>
          <p:cNvPr id="9" name="直线连接符 8">
            <a:extLst>
              <a:ext uri="{FF2B5EF4-FFF2-40B4-BE49-F238E27FC236}">
                <a16:creationId xmlns:a16="http://schemas.microsoft.com/office/drawing/2014/main" id="{6766132E-5875-0A0E-6F7A-28BFA2926401}"/>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24" name="矩形 23">
            <a:extLst>
              <a:ext uri="{FF2B5EF4-FFF2-40B4-BE49-F238E27FC236}">
                <a16:creationId xmlns:a16="http://schemas.microsoft.com/office/drawing/2014/main" id="{1915C7AA-4791-A5E3-29E8-40D385951D60}"/>
              </a:ext>
            </a:extLst>
          </p:cNvPr>
          <p:cNvSpPr/>
          <p:nvPr/>
        </p:nvSpPr>
        <p:spPr>
          <a:xfrm>
            <a:off x="1841843" y="3720188"/>
            <a:ext cx="4475627" cy="1172162"/>
          </a:xfrm>
          <a:prstGeom prst="rect">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构建和业务场景数据</a:t>
            </a:r>
            <a:endPar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分布相近的测试集</a:t>
            </a:r>
          </a:p>
        </p:txBody>
      </p:sp>
      <p:sp>
        <p:nvSpPr>
          <p:cNvPr id="25" name="矩形 24">
            <a:extLst>
              <a:ext uri="{FF2B5EF4-FFF2-40B4-BE49-F238E27FC236}">
                <a16:creationId xmlns:a16="http://schemas.microsoft.com/office/drawing/2014/main" id="{E210065B-9A79-7D6F-12EF-422D24166A89}"/>
              </a:ext>
            </a:extLst>
          </p:cNvPr>
          <p:cNvSpPr/>
          <p:nvPr/>
        </p:nvSpPr>
        <p:spPr>
          <a:xfrm>
            <a:off x="1841844" y="5381782"/>
            <a:ext cx="4475628" cy="1172162"/>
          </a:xfrm>
          <a:prstGeom prst="rect">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构建</a:t>
            </a:r>
            <a:r>
              <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few</a:t>
            </a: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 </a:t>
            </a:r>
            <a:r>
              <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shot</a:t>
            </a: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 </a:t>
            </a:r>
            <a:r>
              <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prompt</a:t>
            </a:r>
          </a:p>
        </p:txBody>
      </p:sp>
      <p:sp>
        <p:nvSpPr>
          <p:cNvPr id="26" name="菱形 25">
            <a:extLst>
              <a:ext uri="{FF2B5EF4-FFF2-40B4-BE49-F238E27FC236}">
                <a16:creationId xmlns:a16="http://schemas.microsoft.com/office/drawing/2014/main" id="{50DF7F38-4987-D2BB-59EF-950216E48FC4}"/>
              </a:ext>
            </a:extLst>
          </p:cNvPr>
          <p:cNvSpPr/>
          <p:nvPr/>
        </p:nvSpPr>
        <p:spPr>
          <a:xfrm>
            <a:off x="1841842" y="6999707"/>
            <a:ext cx="4475627" cy="1705270"/>
          </a:xfrm>
          <a:prstGeom prst="diamond">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a:r>
              <a:rPr lang="zh-CN" altLang="en-US"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在开源大模型测试效果</a:t>
            </a:r>
            <a:endPar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27" name="肘形连接符 26">
            <a:extLst>
              <a:ext uri="{FF2B5EF4-FFF2-40B4-BE49-F238E27FC236}">
                <a16:creationId xmlns:a16="http://schemas.microsoft.com/office/drawing/2014/main" id="{8792BBC9-E66B-74F9-E2F1-C5BEEDF26051}"/>
              </a:ext>
            </a:extLst>
          </p:cNvPr>
          <p:cNvCxnSpPr>
            <a:stCxn id="26" idx="3"/>
          </p:cNvCxnSpPr>
          <p:nvPr/>
        </p:nvCxnSpPr>
        <p:spPr>
          <a:xfrm flipV="1">
            <a:off x="6317469" y="5967863"/>
            <a:ext cx="1474809" cy="1884479"/>
          </a:xfrm>
          <a:prstGeom prst="bentConnector2">
            <a:avLst/>
          </a:prstGeom>
          <a:noFill/>
          <a:ln w="1905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 name="直线箭头连接符 27">
            <a:extLst>
              <a:ext uri="{FF2B5EF4-FFF2-40B4-BE49-F238E27FC236}">
                <a16:creationId xmlns:a16="http://schemas.microsoft.com/office/drawing/2014/main" id="{A18E444E-2BCB-CFE0-8B27-35C546A4ABD4}"/>
              </a:ext>
            </a:extLst>
          </p:cNvPr>
          <p:cNvCxnSpPr>
            <a:endCxn id="25" idx="3"/>
          </p:cNvCxnSpPr>
          <p:nvPr/>
        </p:nvCxnSpPr>
        <p:spPr>
          <a:xfrm flipH="1">
            <a:off x="6317472" y="5967863"/>
            <a:ext cx="1474807" cy="0"/>
          </a:xfrm>
          <a:prstGeom prst="straightConnector1">
            <a:avLst/>
          </a:prstGeom>
          <a:noFill/>
          <a:ln w="190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 name="文本框 28">
            <a:extLst>
              <a:ext uri="{FF2B5EF4-FFF2-40B4-BE49-F238E27FC236}">
                <a16:creationId xmlns:a16="http://schemas.microsoft.com/office/drawing/2014/main" id="{B6E56A38-EAE0-8D56-3B14-0A4691DA191C}"/>
              </a:ext>
            </a:extLst>
          </p:cNvPr>
          <p:cNvSpPr txBox="1"/>
          <p:nvPr/>
        </p:nvSpPr>
        <p:spPr>
          <a:xfrm>
            <a:off x="6253395" y="6867161"/>
            <a:ext cx="1538883" cy="964367"/>
          </a:xfrm>
          <a:prstGeom prst="rect">
            <a:avLst/>
          </a:prstGeom>
          <a:noFill/>
          <a:ln w="190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效果不好</a:t>
            </a:r>
            <a:endParaRPr kumimoji="0" lang="en-US" altLang="zh-CN"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ctr" defTabSz="2438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重新构建</a:t>
            </a:r>
          </a:p>
        </p:txBody>
      </p:sp>
      <p:cxnSp>
        <p:nvCxnSpPr>
          <p:cNvPr id="30" name="直线箭头连接符 29">
            <a:extLst>
              <a:ext uri="{FF2B5EF4-FFF2-40B4-BE49-F238E27FC236}">
                <a16:creationId xmlns:a16="http://schemas.microsoft.com/office/drawing/2014/main" id="{6E639A54-3CD8-ACC2-58B1-1F4AF49636C2}"/>
              </a:ext>
            </a:extLst>
          </p:cNvPr>
          <p:cNvCxnSpPr>
            <a:stCxn id="24" idx="2"/>
            <a:endCxn id="25" idx="0"/>
          </p:cNvCxnSpPr>
          <p:nvPr/>
        </p:nvCxnSpPr>
        <p:spPr>
          <a:xfrm>
            <a:off x="4079657" y="4892350"/>
            <a:ext cx="1" cy="489432"/>
          </a:xfrm>
          <a:prstGeom prst="straightConnector1">
            <a:avLst/>
          </a:prstGeom>
          <a:noFill/>
          <a:ln w="190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直线箭头连接符 31">
            <a:extLst>
              <a:ext uri="{FF2B5EF4-FFF2-40B4-BE49-F238E27FC236}">
                <a16:creationId xmlns:a16="http://schemas.microsoft.com/office/drawing/2014/main" id="{33339BAE-1704-B3EE-2A52-AA2BE6AC1264}"/>
              </a:ext>
            </a:extLst>
          </p:cNvPr>
          <p:cNvCxnSpPr>
            <a:stCxn id="25" idx="2"/>
            <a:endCxn id="26" idx="0"/>
          </p:cNvCxnSpPr>
          <p:nvPr/>
        </p:nvCxnSpPr>
        <p:spPr>
          <a:xfrm flipH="1">
            <a:off x="4079656" y="6553944"/>
            <a:ext cx="2" cy="445763"/>
          </a:xfrm>
          <a:prstGeom prst="straightConnector1">
            <a:avLst/>
          </a:prstGeom>
          <a:noFill/>
          <a:ln w="190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4" name="直线箭头连接符 33">
            <a:extLst>
              <a:ext uri="{FF2B5EF4-FFF2-40B4-BE49-F238E27FC236}">
                <a16:creationId xmlns:a16="http://schemas.microsoft.com/office/drawing/2014/main" id="{3FEBB5A9-42EB-6EE3-DF85-B5E0BBA1A97B}"/>
              </a:ext>
            </a:extLst>
          </p:cNvPr>
          <p:cNvCxnSpPr>
            <a:stCxn id="26" idx="2"/>
            <a:endCxn id="35" idx="0"/>
          </p:cNvCxnSpPr>
          <p:nvPr/>
        </p:nvCxnSpPr>
        <p:spPr>
          <a:xfrm>
            <a:off x="4079656" y="8704977"/>
            <a:ext cx="1" cy="489432"/>
          </a:xfrm>
          <a:prstGeom prst="straightConnector1">
            <a:avLst/>
          </a:prstGeom>
          <a:noFill/>
          <a:ln w="190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矩形 34">
            <a:extLst>
              <a:ext uri="{FF2B5EF4-FFF2-40B4-BE49-F238E27FC236}">
                <a16:creationId xmlns:a16="http://schemas.microsoft.com/office/drawing/2014/main" id="{7A8CBC3E-ED60-7C13-3E93-001E7960DE4D}"/>
              </a:ext>
            </a:extLst>
          </p:cNvPr>
          <p:cNvSpPr/>
          <p:nvPr/>
        </p:nvSpPr>
        <p:spPr>
          <a:xfrm>
            <a:off x="1841843" y="9194409"/>
            <a:ext cx="4475628" cy="1172162"/>
          </a:xfrm>
          <a:prstGeom prst="rect">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使用</a:t>
            </a:r>
            <a:r>
              <a:rPr lang="en-US" altLang="zh-CN"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GPT-4</a:t>
            </a:r>
            <a:r>
              <a:rPr lang="zh-CN" altLang="en-US"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批量</a:t>
            </a:r>
            <a:endParaRPr lang="en-US" altLang="zh-CN"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生成训练数据</a:t>
            </a:r>
            <a:endPar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6" name="文本框 35">
            <a:extLst>
              <a:ext uri="{FF2B5EF4-FFF2-40B4-BE49-F238E27FC236}">
                <a16:creationId xmlns:a16="http://schemas.microsoft.com/office/drawing/2014/main" id="{C1D972FF-E76C-751B-0650-D40514CA3F9F}"/>
              </a:ext>
            </a:extLst>
          </p:cNvPr>
          <p:cNvSpPr txBox="1"/>
          <p:nvPr/>
        </p:nvSpPr>
        <p:spPr>
          <a:xfrm>
            <a:off x="4079656" y="8703223"/>
            <a:ext cx="1179810" cy="533479"/>
          </a:xfrm>
          <a:prstGeom prst="rect">
            <a:avLst/>
          </a:prstGeom>
          <a:noFill/>
          <a:ln w="190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效果好</a:t>
            </a:r>
            <a:endParaRPr kumimoji="0" lang="en-US" altLang="zh-CN"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555280" y="6468772"/>
            <a:ext cx="7160653" cy="67403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文章</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生育无限制</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马来西亚不仅没有计划生育规定，而且政府鼓励多生、优生。想生就生，不受限制。拿到红卡后新生儿将自动获得大马国籍。 </a:t>
            </a:r>
            <a:endParaRPr lang="en-US" altLang="zh-CN" sz="2800" dirty="0">
              <a:solidFill>
                <a:schemeClr val="bg2">
                  <a:lumMod val="10000"/>
                </a:schemeClr>
              </a:solidFill>
              <a:effectLst/>
              <a:latin typeface="LarkHackSafariFont"/>
            </a:endParaRPr>
          </a:p>
          <a:p>
            <a:pPr algn="l"/>
            <a:r>
              <a:rPr lang="en-US" altLang="zh-CN" sz="2800" dirty="0">
                <a:solidFill>
                  <a:schemeClr val="bg2">
                    <a:lumMod val="10000"/>
                  </a:schemeClr>
                </a:solidFill>
                <a:effectLst/>
              </a:rPr>
              <a:t>【</a:t>
            </a:r>
            <a:r>
              <a:rPr lang="zh-CN" altLang="en-US" sz="2800" dirty="0">
                <a:solidFill>
                  <a:schemeClr val="bg2">
                    <a:lumMod val="10000"/>
                  </a:schemeClr>
                </a:solidFill>
                <a:effectLst/>
              </a:rPr>
              <a:t>谣言点</a:t>
            </a:r>
            <a:r>
              <a:rPr lang="en-US" altLang="zh-CN" sz="2800" dirty="0">
                <a:solidFill>
                  <a:schemeClr val="bg2">
                    <a:lumMod val="10000"/>
                  </a:schemeClr>
                </a:solidFill>
                <a:effectLst/>
              </a:rPr>
              <a:t>】</a:t>
            </a:r>
            <a:r>
              <a:rPr lang="zh-CN" altLang="en-US" sz="2800" dirty="0">
                <a:solidFill>
                  <a:schemeClr val="bg2">
                    <a:lumMod val="10000"/>
                  </a:schemeClr>
                </a:solidFill>
                <a:effectLst/>
                <a:latin typeface="LarkHackSafariFont"/>
              </a:rPr>
              <a:t>在马来西亚出生的孩子就可拥有马来西亚护照或国籍</a:t>
            </a:r>
            <a:endParaRPr lang="zh-CN" altLang="en-US" sz="2800" dirty="0">
              <a:solidFill>
                <a:schemeClr val="bg2">
                  <a:lumMod val="10000"/>
                </a:schemeClr>
              </a:solidFill>
              <a:effectLst/>
            </a:endParaRPr>
          </a:p>
          <a:p>
            <a:pPr algn="l"/>
            <a:r>
              <a:rPr lang="zh-CN" altLang="en-GB" sz="2800" dirty="0">
                <a:solidFill>
                  <a:schemeClr val="bg2">
                    <a:lumMod val="10000"/>
                  </a:schemeClr>
                </a:solidFill>
                <a:effectLst/>
                <a:latin typeface="LarkHackSafariFont"/>
              </a:rPr>
              <a:t>判断依据：</a:t>
            </a:r>
            <a:endParaRPr lang="en-US" altLang="zh-CN" sz="2800" dirty="0">
              <a:solidFill>
                <a:schemeClr val="bg2">
                  <a:lumMod val="10000"/>
                </a:schemeClr>
              </a:solidFill>
              <a:effectLst/>
              <a:latin typeface="LarkHackSafariFont"/>
            </a:endParaRPr>
          </a:p>
          <a:p>
            <a:pPr marL="457200" indent="-457200" algn="l">
              <a:buAutoNum type="arabicPeriod"/>
            </a:pP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文章</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提到拿到马来西亚红卡后新生儿将自动获得大马国籍。</a:t>
            </a:r>
            <a:endParaRPr lang="en-US" altLang="zh-CN" sz="2800" dirty="0">
              <a:solidFill>
                <a:schemeClr val="bg2">
                  <a:lumMod val="10000"/>
                </a:schemeClr>
              </a:solidFill>
              <a:effectLst/>
              <a:latin typeface="LarkHackSafariFont"/>
            </a:endParaRPr>
          </a:p>
          <a:p>
            <a:pPr marL="457200" indent="-457200" algn="l">
              <a:buAutoNum type="arabicPeriod"/>
            </a:pP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句子</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提到在马来西亚出生的孩子就可拥有马来西亚护照或国籍。</a:t>
            </a:r>
            <a:endParaRPr lang="en-US" altLang="zh-CN" sz="2800" dirty="0">
              <a:solidFill>
                <a:schemeClr val="bg2">
                  <a:lumMod val="10000"/>
                </a:schemeClr>
              </a:solidFill>
              <a:effectLst/>
              <a:latin typeface="LarkHackSafariFont"/>
            </a:endParaRPr>
          </a:p>
          <a:p>
            <a:pPr marL="457200" indent="-457200" algn="l">
              <a:buAutoNum type="arabicPeriod"/>
            </a:pPr>
            <a:r>
              <a:rPr lang="zh-CN" altLang="en-US" sz="3200" dirty="0">
                <a:solidFill>
                  <a:srgbClr val="FF0000"/>
                </a:solidFill>
                <a:effectLst/>
                <a:latin typeface="LarkHackSafariFont"/>
              </a:rPr>
              <a:t>不是所有新生儿都能拿到马来西亚国籍，只有父母拿到红卡后，新生儿才能拥有马来西亚国籍。</a:t>
            </a:r>
            <a:endParaRPr lang="en-US" altLang="zh-CN" sz="3200" dirty="0">
              <a:solidFill>
                <a:srgbClr val="FF0000"/>
              </a:solidFill>
              <a:effectLst/>
              <a:latin typeface="LarkHackSafariFont"/>
            </a:endParaRPr>
          </a:p>
          <a:p>
            <a:pPr marL="457200" indent="-457200" algn="l">
              <a:buAutoNum type="arabicPeriod"/>
            </a:pP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文章</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不能推出</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句子</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，否。</a:t>
            </a:r>
            <a:endParaRPr lang="zh-CN" altLang="en-US" sz="2800" dirty="0">
              <a:solidFill>
                <a:schemeClr val="bg2">
                  <a:lumMod val="10000"/>
                </a:schemeClr>
              </a:solidFill>
              <a:effectLst/>
            </a:endParaRPr>
          </a:p>
        </p:txBody>
      </p:sp>
      <p:sp>
        <p:nvSpPr>
          <p:cNvPr id="10" name="文本框 9"/>
          <p:cNvSpPr txBox="1"/>
          <p:nvPr/>
        </p:nvSpPr>
        <p:spPr>
          <a:xfrm>
            <a:off x="16478934" y="6468772"/>
            <a:ext cx="7160653" cy="6186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文章</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生育无限制</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马来西亚不仅没有计划生育规定，而且政府鼓励多生、优生。想生就生，不受限制。</a:t>
            </a:r>
            <a:r>
              <a:rPr lang="zh-CN" altLang="en-US" sz="3200" dirty="0">
                <a:solidFill>
                  <a:srgbClr val="FF0000"/>
                </a:solidFill>
                <a:effectLst/>
                <a:latin typeface="LarkHackSafariFont"/>
              </a:rPr>
              <a:t>所有</a:t>
            </a:r>
            <a:r>
              <a:rPr lang="zh-CN" altLang="en-US" sz="2800" dirty="0">
                <a:solidFill>
                  <a:schemeClr val="bg2">
                    <a:lumMod val="10000"/>
                  </a:schemeClr>
                </a:solidFill>
                <a:effectLst/>
                <a:latin typeface="LarkHackSafariFont"/>
              </a:rPr>
              <a:t>新生儿将自动获得大马国籍。 </a:t>
            </a:r>
            <a:endParaRPr lang="en-US" altLang="zh-CN" sz="2800" dirty="0">
              <a:solidFill>
                <a:schemeClr val="bg2">
                  <a:lumMod val="10000"/>
                </a:schemeClr>
              </a:solidFill>
              <a:effectLst/>
              <a:latin typeface="LarkHackSafariFont"/>
            </a:endParaRPr>
          </a:p>
          <a:p>
            <a:pPr algn="l"/>
            <a:r>
              <a:rPr lang="en-US" altLang="zh-CN" sz="2800" dirty="0">
                <a:solidFill>
                  <a:schemeClr val="bg2">
                    <a:lumMod val="10000"/>
                  </a:schemeClr>
                </a:solidFill>
                <a:effectLst/>
              </a:rPr>
              <a:t>【</a:t>
            </a:r>
            <a:r>
              <a:rPr lang="zh-CN" altLang="en-US" sz="2800" dirty="0">
                <a:solidFill>
                  <a:schemeClr val="bg2">
                    <a:lumMod val="10000"/>
                  </a:schemeClr>
                </a:solidFill>
                <a:effectLst/>
              </a:rPr>
              <a:t>谣言点</a:t>
            </a:r>
            <a:r>
              <a:rPr lang="en-US" altLang="zh-CN" sz="2800" dirty="0">
                <a:solidFill>
                  <a:schemeClr val="bg2">
                    <a:lumMod val="10000"/>
                  </a:schemeClr>
                </a:solidFill>
                <a:effectLst/>
              </a:rPr>
              <a:t>】</a:t>
            </a:r>
            <a:r>
              <a:rPr lang="zh-CN" altLang="en-US" sz="2800" dirty="0">
                <a:solidFill>
                  <a:schemeClr val="bg2">
                    <a:lumMod val="10000"/>
                  </a:schemeClr>
                </a:solidFill>
                <a:effectLst/>
                <a:latin typeface="LarkHackSafariFont"/>
              </a:rPr>
              <a:t>在马来西亚出生的孩子就可拥有马来西亚护照或国籍</a:t>
            </a:r>
            <a:endParaRPr lang="zh-CN" altLang="en-US" sz="2800" dirty="0">
              <a:solidFill>
                <a:schemeClr val="bg2">
                  <a:lumMod val="10000"/>
                </a:schemeClr>
              </a:solidFill>
              <a:effectLst/>
            </a:endParaRPr>
          </a:p>
          <a:p>
            <a:pPr algn="l"/>
            <a:r>
              <a:rPr lang="zh-CN" altLang="en-GB" sz="2800" dirty="0">
                <a:solidFill>
                  <a:schemeClr val="bg2">
                    <a:lumMod val="10000"/>
                  </a:schemeClr>
                </a:solidFill>
                <a:effectLst/>
                <a:latin typeface="LarkHackSafariFont"/>
              </a:rPr>
              <a:t>判断依据：</a:t>
            </a:r>
            <a:endParaRPr lang="en-US" altLang="zh-CN" sz="2800" dirty="0">
              <a:solidFill>
                <a:schemeClr val="bg2">
                  <a:lumMod val="10000"/>
                </a:schemeClr>
              </a:solidFill>
              <a:effectLst/>
              <a:latin typeface="LarkHackSafariFont"/>
            </a:endParaRPr>
          </a:p>
          <a:p>
            <a:pPr marL="457200" indent="-457200" algn="l">
              <a:buAutoNum type="arabicPeriod"/>
            </a:pPr>
            <a:r>
              <a:rPr lang="en-GB"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文章</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提到拿到马来西亚红卡后新生儿将自动获得大马国籍。</a:t>
            </a:r>
            <a:endParaRPr lang="en-US" altLang="zh-CN" sz="2800" dirty="0">
              <a:solidFill>
                <a:schemeClr val="bg2">
                  <a:lumMod val="10000"/>
                </a:schemeClr>
              </a:solidFill>
              <a:effectLst/>
              <a:latin typeface="LarkHackSafariFont"/>
            </a:endParaRPr>
          </a:p>
          <a:p>
            <a:pPr marL="457200" indent="-457200" algn="l">
              <a:buAutoNum type="arabicPeriod"/>
            </a:pP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句子</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提到在马来西亚出生的孩子就可拥有马来西亚护照或国籍。</a:t>
            </a:r>
            <a:endParaRPr lang="en-US" altLang="zh-CN" sz="2800" dirty="0">
              <a:solidFill>
                <a:schemeClr val="bg2">
                  <a:lumMod val="10000"/>
                </a:schemeClr>
              </a:solidFill>
              <a:effectLst/>
              <a:latin typeface="LarkHackSafariFont"/>
            </a:endParaRPr>
          </a:p>
          <a:p>
            <a:pPr marL="457200" indent="-457200" algn="l">
              <a:buAutoNum type="arabicPeriod"/>
            </a:pPr>
            <a:r>
              <a:rPr lang="zh-CN" altLang="en-US" sz="2800" dirty="0">
                <a:solidFill>
                  <a:schemeClr val="bg2">
                    <a:lumMod val="10000"/>
                  </a:schemeClr>
                </a:solidFill>
                <a:effectLst/>
                <a:latin typeface="LarkHackSafariFont"/>
              </a:rPr>
              <a:t>拥有马来西亚国籍意味着可以拥有马来西亚护照。</a:t>
            </a:r>
            <a:endParaRPr lang="en-US" altLang="zh-CN" sz="2800" dirty="0">
              <a:solidFill>
                <a:schemeClr val="bg2">
                  <a:lumMod val="10000"/>
                </a:schemeClr>
              </a:solidFill>
              <a:effectLst/>
              <a:latin typeface="LarkHackSafariFont"/>
            </a:endParaRPr>
          </a:p>
          <a:p>
            <a:pPr marL="457200" indent="-457200" algn="l">
              <a:buAutoNum type="arabicPeriod"/>
            </a:pPr>
            <a:r>
              <a:rPr lang="en-US" altLang="zh-CN" sz="2800" dirty="0">
                <a:solidFill>
                  <a:schemeClr val="bg2">
                    <a:lumMod val="10000"/>
                  </a:schemeClr>
                </a:solidFill>
                <a:latin typeface="LarkHackSafariFont"/>
              </a:rPr>
              <a:t>【</a:t>
            </a:r>
            <a:r>
              <a:rPr lang="zh-CN" altLang="en-US" sz="2800" dirty="0">
                <a:solidFill>
                  <a:schemeClr val="bg2">
                    <a:lumMod val="10000"/>
                  </a:schemeClr>
                </a:solidFill>
                <a:effectLst/>
                <a:latin typeface="LarkHackSafariFont"/>
              </a:rPr>
              <a:t>文章</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可以推出</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句子</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，是。</a:t>
            </a:r>
            <a:endParaRPr lang="zh-CN" altLang="en-US" sz="2800" dirty="0">
              <a:solidFill>
                <a:schemeClr val="bg2">
                  <a:lumMod val="10000"/>
                </a:schemeClr>
              </a:solidFill>
              <a:effectLst/>
            </a:endParaRPr>
          </a:p>
        </p:txBody>
      </p:sp>
      <p:grpSp>
        <p:nvGrpSpPr>
          <p:cNvPr id="12" name="组合 11"/>
          <p:cNvGrpSpPr/>
          <p:nvPr/>
        </p:nvGrpSpPr>
        <p:grpSpPr>
          <a:xfrm>
            <a:off x="9542719" y="2363758"/>
            <a:ext cx="13785107" cy="3600986"/>
            <a:chOff x="9819166" y="2611484"/>
            <a:chExt cx="13785107" cy="3600986"/>
          </a:xfrm>
        </p:grpSpPr>
        <p:sp>
          <p:nvSpPr>
            <p:cNvPr id="6" name="文本框 5"/>
            <p:cNvSpPr txBox="1"/>
            <p:nvPr/>
          </p:nvSpPr>
          <p:spPr>
            <a:xfrm>
              <a:off x="9819166" y="2611484"/>
              <a:ext cx="13785107" cy="3600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文章</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生育无限制</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马来西亚不仅没有计划生育规定，而且政府鼓励多生、优生。想生就生，不受限制。拿到红卡后新生儿将自动获得大马国籍。 </a:t>
              </a:r>
              <a:endParaRPr lang="en-US" altLang="zh-CN" sz="2800" dirty="0">
                <a:solidFill>
                  <a:schemeClr val="bg2">
                    <a:lumMod val="10000"/>
                  </a:schemeClr>
                </a:solidFill>
                <a:effectLst/>
                <a:latin typeface="LarkHackSafariFont"/>
              </a:endParaRPr>
            </a:p>
            <a:p>
              <a:pPr algn="l"/>
              <a:r>
                <a:rPr lang="en-US" altLang="zh-CN" sz="2800" dirty="0">
                  <a:solidFill>
                    <a:schemeClr val="bg2">
                      <a:lumMod val="10000"/>
                    </a:schemeClr>
                  </a:solidFill>
                  <a:effectLst/>
                </a:rPr>
                <a:t>【</a:t>
              </a:r>
              <a:r>
                <a:rPr lang="zh-CN" altLang="en-US" sz="2800" dirty="0">
                  <a:solidFill>
                    <a:schemeClr val="bg2">
                      <a:lumMod val="10000"/>
                    </a:schemeClr>
                  </a:solidFill>
                  <a:effectLst/>
                </a:rPr>
                <a:t>谣言点</a:t>
              </a:r>
              <a:r>
                <a:rPr lang="en-US" altLang="zh-CN" sz="2800" dirty="0">
                  <a:solidFill>
                    <a:schemeClr val="bg2">
                      <a:lumMod val="10000"/>
                    </a:schemeClr>
                  </a:solidFill>
                  <a:effectLst/>
                </a:rPr>
                <a:t>】</a:t>
              </a:r>
              <a:r>
                <a:rPr lang="zh-CN" altLang="en-US" sz="2800" dirty="0">
                  <a:solidFill>
                    <a:schemeClr val="bg2">
                      <a:lumMod val="10000"/>
                    </a:schemeClr>
                  </a:solidFill>
                  <a:effectLst/>
                  <a:latin typeface="LarkHackSafariFont"/>
                </a:rPr>
                <a:t>在马来西亚出生的孩子就可拥有马来西亚护照或国籍</a:t>
              </a:r>
              <a:endParaRPr lang="zh-CN" altLang="en-US" sz="2800" dirty="0">
                <a:solidFill>
                  <a:schemeClr val="bg2">
                    <a:lumMod val="10000"/>
                  </a:schemeClr>
                </a:solidFill>
                <a:effectLst/>
              </a:endParaRPr>
            </a:p>
            <a:p>
              <a:pPr algn="l"/>
              <a:r>
                <a:rPr lang="zh-CN" altLang="en-GB" sz="2800" dirty="0">
                  <a:solidFill>
                    <a:schemeClr val="bg2">
                      <a:lumMod val="10000"/>
                    </a:schemeClr>
                  </a:solidFill>
                  <a:effectLst/>
                  <a:latin typeface="LarkHackSafariFont"/>
                </a:rPr>
                <a:t>判断依据：</a:t>
              </a:r>
              <a:endParaRPr lang="en-US" altLang="zh-CN" sz="2800" dirty="0">
                <a:solidFill>
                  <a:schemeClr val="bg2">
                    <a:lumMod val="10000"/>
                  </a:schemeClr>
                </a:solidFill>
                <a:effectLst/>
                <a:latin typeface="LarkHackSafariFont"/>
              </a:endParaRPr>
            </a:p>
            <a:p>
              <a:pPr marL="457200" indent="-457200" algn="l">
                <a:buAutoNum type="arabicPeriod"/>
              </a:pPr>
              <a:r>
                <a:rPr lang="en-GB"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文章</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提到拿到马来西亚红卡后新生儿将自动获得大马国籍。</a:t>
              </a:r>
              <a:endParaRPr lang="en-US" altLang="zh-CN" sz="2800" dirty="0">
                <a:solidFill>
                  <a:schemeClr val="bg2">
                    <a:lumMod val="10000"/>
                  </a:schemeClr>
                </a:solidFill>
                <a:effectLst/>
                <a:latin typeface="LarkHackSafariFont"/>
              </a:endParaRPr>
            </a:p>
            <a:p>
              <a:pPr marL="457200" indent="-457200" algn="l">
                <a:buAutoNum type="arabicPeriod"/>
              </a:pP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句子</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提到在马来西亚出生的孩子就可拥有马来西亚护照或国籍。</a:t>
              </a:r>
              <a:endParaRPr lang="en-US" altLang="zh-CN" sz="2800" dirty="0">
                <a:solidFill>
                  <a:schemeClr val="bg2">
                    <a:lumMod val="10000"/>
                  </a:schemeClr>
                </a:solidFill>
                <a:effectLst/>
                <a:latin typeface="LarkHackSafariFont"/>
              </a:endParaRPr>
            </a:p>
            <a:p>
              <a:pPr marL="457200" indent="-457200" algn="l">
                <a:buAutoNum type="arabicPeriod"/>
              </a:pPr>
              <a:r>
                <a:rPr lang="zh-CN" altLang="en-US" sz="3200" strike="sngStrike" dirty="0">
                  <a:solidFill>
                    <a:srgbClr val="FF0000"/>
                  </a:solidFill>
                  <a:effectLst/>
                  <a:latin typeface="LarkHackSafariFont"/>
                </a:rPr>
                <a:t>拥有马来西亚国籍意味着可以拥有马来西亚护照。</a:t>
              </a:r>
              <a:endParaRPr lang="en-US" altLang="zh-CN" sz="3200" strike="sngStrike" dirty="0">
                <a:solidFill>
                  <a:srgbClr val="FF0000"/>
                </a:solidFill>
                <a:effectLst/>
                <a:latin typeface="LarkHackSafariFont"/>
              </a:endParaRPr>
            </a:p>
            <a:p>
              <a:pPr marL="457200" indent="-457200" algn="l">
                <a:buAutoNum type="arabicPeriod"/>
              </a:pPr>
              <a:r>
                <a:rPr lang="en-US" altLang="zh-CN" sz="2800" dirty="0">
                  <a:solidFill>
                    <a:schemeClr val="bg2">
                      <a:lumMod val="10000"/>
                    </a:schemeClr>
                  </a:solidFill>
                  <a:latin typeface="LarkHackSafariFont"/>
                </a:rPr>
                <a:t>【</a:t>
              </a:r>
              <a:r>
                <a:rPr lang="zh-CN" altLang="en-US" sz="2800" dirty="0">
                  <a:solidFill>
                    <a:schemeClr val="bg2">
                      <a:lumMod val="10000"/>
                    </a:schemeClr>
                  </a:solidFill>
                  <a:effectLst/>
                  <a:latin typeface="LarkHackSafariFont"/>
                </a:rPr>
                <a:t>文章</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可以推出</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句子</a:t>
              </a:r>
              <a:r>
                <a:rPr lang="en-US" altLang="zh-CN" sz="2800" dirty="0">
                  <a:solidFill>
                    <a:schemeClr val="bg2">
                      <a:lumMod val="10000"/>
                    </a:schemeClr>
                  </a:solidFill>
                  <a:effectLst/>
                  <a:latin typeface="LarkHackSafariFont"/>
                </a:rPr>
                <a:t>】</a:t>
              </a:r>
              <a:r>
                <a:rPr lang="zh-CN" altLang="en-US" sz="2800" dirty="0">
                  <a:solidFill>
                    <a:schemeClr val="bg2">
                      <a:lumMod val="10000"/>
                    </a:schemeClr>
                  </a:solidFill>
                  <a:effectLst/>
                  <a:latin typeface="LarkHackSafariFont"/>
                </a:rPr>
                <a:t>，是。</a:t>
              </a:r>
              <a:endParaRPr lang="zh-CN" altLang="en-US" sz="2800" dirty="0">
                <a:solidFill>
                  <a:schemeClr val="bg2">
                    <a:lumMod val="10000"/>
                  </a:schemeClr>
                </a:solidFill>
                <a:effectLst/>
              </a:endParaRPr>
            </a:p>
          </p:txBody>
        </p:sp>
        <p:sp>
          <p:nvSpPr>
            <p:cNvPr id="11" name="乘 10"/>
            <p:cNvSpPr/>
            <p:nvPr/>
          </p:nvSpPr>
          <p:spPr>
            <a:xfrm>
              <a:off x="21131393" y="3996871"/>
              <a:ext cx="2000055" cy="2151033"/>
            </a:xfrm>
            <a:prstGeom prst="mathMultiply">
              <a:avLst>
                <a:gd name="adj1" fmla="val 13951"/>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13" name="文本框 12"/>
          <p:cNvSpPr txBox="1"/>
          <p:nvPr/>
        </p:nvSpPr>
        <p:spPr>
          <a:xfrm>
            <a:off x="16753836" y="691798"/>
            <a:ext cx="625812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2">
                    <a:lumMod val="10000"/>
                  </a:schemeClr>
                </a:solidFill>
                <a:effectLst/>
                <a:highlight>
                  <a:srgbClr val="FFFF00"/>
                </a:highlight>
                <a:uFillTx/>
                <a:latin typeface="+mn-lt"/>
                <a:ea typeface="+mn-ea"/>
                <a:cs typeface="+mn-cs"/>
                <a:sym typeface="Helvetica Neue" panose="02000503000000020004"/>
              </a:rPr>
              <a:t>帮助模型更好地理解业务判断尺度</a:t>
            </a:r>
            <a:endParaRPr kumimoji="0" lang="en-US" altLang="zh-CN" sz="3200" b="1" i="0" u="none" strike="noStrike" cap="none" spc="0" normalizeH="0" baseline="0" dirty="0">
              <a:ln>
                <a:noFill/>
              </a:ln>
              <a:solidFill>
                <a:schemeClr val="bg2">
                  <a:lumMod val="10000"/>
                </a:schemeClr>
              </a:solidFill>
              <a:effectLst/>
              <a:highlight>
                <a:srgbClr val="FFFF00"/>
              </a:highlight>
              <a:uFillTx/>
              <a:latin typeface="+mn-lt"/>
              <a:ea typeface="+mn-ea"/>
              <a:cs typeface="+mn-cs"/>
              <a:sym typeface="Helvetica Neue" panose="02000503000000020004"/>
            </a:endParaRPr>
          </a:p>
          <a:p>
            <a:pPr marL="0" marR="0" indent="0" algn="ctr" defTabSz="24384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2">
                    <a:lumMod val="10000"/>
                  </a:schemeClr>
                </a:solidFill>
                <a:effectLst/>
                <a:highlight>
                  <a:srgbClr val="FFFF00"/>
                </a:highlight>
                <a:uFillTx/>
                <a:latin typeface="+mn-lt"/>
                <a:ea typeface="+mn-ea"/>
                <a:cs typeface="+mn-cs"/>
                <a:sym typeface="Helvetica Neue" panose="02000503000000020004"/>
              </a:rPr>
              <a:t>提升解决疑难问题的能力</a:t>
            </a:r>
          </a:p>
        </p:txBody>
      </p:sp>
      <p:sp>
        <p:nvSpPr>
          <p:cNvPr id="16" name="Xxxxxxxxxx"/>
          <p:cNvSpPr txBox="1"/>
          <p:nvPr/>
        </p:nvSpPr>
        <p:spPr>
          <a:xfrm>
            <a:off x="916131" y="1262646"/>
            <a:ext cx="6611719" cy="857881"/>
          </a:xfrm>
          <a:prstGeom prst="rect">
            <a:avLst/>
          </a:prstGeom>
          <a:ln w="12700">
            <a:miter lim="400000"/>
          </a:ln>
        </p:spPr>
        <p:txBody>
          <a:bodyPr lIns="50800" tIns="50800" rIns="50800" bIns="50800" anchor="ctr">
            <a:noAutofit/>
          </a:bodyPr>
          <a:lstStyle>
            <a:lvl1pPr marL="0" marR="0" indent="0" algn="ctr" defTabSz="825500" rtl="0" latinLnBrk="0">
              <a:lnSpc>
                <a:spcPct val="100000"/>
              </a:lnSpc>
              <a:spcBef>
                <a:spcPts val="0"/>
              </a:spcBef>
              <a:spcAft>
                <a:spcPts val="0"/>
              </a:spcAft>
              <a:buClrTx/>
              <a:buSzTx/>
              <a:buFontTx/>
              <a:buNone/>
              <a:defRPr sz="5000" b="1" i="0" u="none" strike="noStrike" cap="none" spc="0" baseline="0">
                <a:solidFill>
                  <a:srgbClr val="5E5E5E"/>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9pPr>
          </a:lstStyle>
          <a:p>
            <a:pPr algn="l" hangingPunct="1"/>
            <a:r>
              <a:rPr lang="zh-CN" altLang="en-US" sz="6000" dirty="0">
                <a:solidFill>
                  <a:schemeClr val="bg2">
                    <a:lumMod val="10000"/>
                  </a:schemeClr>
                </a:solidFill>
              </a:rPr>
              <a:t>通用审核模型</a:t>
            </a:r>
            <a:endParaRPr lang="en-US" altLang="zh-CN" sz="6000" dirty="0">
              <a:solidFill>
                <a:schemeClr val="bg2">
                  <a:lumMod val="10000"/>
                </a:schemeClr>
              </a:solidFill>
            </a:endParaRPr>
          </a:p>
        </p:txBody>
      </p:sp>
      <p:cxnSp>
        <p:nvCxnSpPr>
          <p:cNvPr id="5" name="直线箭头连接符 4"/>
          <p:cNvCxnSpPr/>
          <p:nvPr/>
        </p:nvCxnSpPr>
        <p:spPr>
          <a:xfrm flipH="1">
            <a:off x="12823902" y="5307980"/>
            <a:ext cx="1092820" cy="5824713"/>
          </a:xfrm>
          <a:prstGeom prst="straightConnector1">
            <a:avLst/>
          </a:prstGeom>
          <a:noFill/>
          <a:ln w="381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直线箭头连接符 7"/>
          <p:cNvCxnSpPr/>
          <p:nvPr/>
        </p:nvCxnSpPr>
        <p:spPr>
          <a:xfrm>
            <a:off x="13916722" y="5307980"/>
            <a:ext cx="5843239" cy="2325303"/>
          </a:xfrm>
          <a:prstGeom prst="straightConnector1">
            <a:avLst/>
          </a:prstGeom>
          <a:noFill/>
          <a:ln w="381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文本框 1">
            <a:extLst>
              <a:ext uri="{FF2B5EF4-FFF2-40B4-BE49-F238E27FC236}">
                <a16:creationId xmlns:a16="http://schemas.microsoft.com/office/drawing/2014/main" id="{0B8802C2-E3C3-8907-2145-5543996956DB}"/>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训练数据构造</a:t>
            </a:r>
            <a:endParaRPr lang="en-US" altLang="zh-CN" sz="5400" b="1" dirty="0">
              <a:solidFill>
                <a:srgbClr val="353535"/>
              </a:solidFill>
              <a:effectLst/>
            </a:endParaRPr>
          </a:p>
        </p:txBody>
      </p:sp>
      <p:cxnSp>
        <p:nvCxnSpPr>
          <p:cNvPr id="3" name="直线连接符 2">
            <a:extLst>
              <a:ext uri="{FF2B5EF4-FFF2-40B4-BE49-F238E27FC236}">
                <a16:creationId xmlns:a16="http://schemas.microsoft.com/office/drawing/2014/main" id="{5373E2F4-6A0F-B50B-CC86-214B6BCA5D27}"/>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4" name="矩形 3">
            <a:extLst>
              <a:ext uri="{FF2B5EF4-FFF2-40B4-BE49-F238E27FC236}">
                <a16:creationId xmlns:a16="http://schemas.microsoft.com/office/drawing/2014/main" id="{7AC36E4D-FC9B-C2A9-06BB-15A170724FA2}"/>
              </a:ext>
            </a:extLst>
          </p:cNvPr>
          <p:cNvSpPr/>
          <p:nvPr/>
        </p:nvSpPr>
        <p:spPr>
          <a:xfrm>
            <a:off x="1841843" y="3720188"/>
            <a:ext cx="4475627" cy="1172162"/>
          </a:xfrm>
          <a:prstGeom prst="rect">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构建和业务场景数据</a:t>
            </a:r>
            <a:endPar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分布相近的测试集</a:t>
            </a:r>
          </a:p>
        </p:txBody>
      </p:sp>
      <p:sp>
        <p:nvSpPr>
          <p:cNvPr id="7" name="矩形 6">
            <a:extLst>
              <a:ext uri="{FF2B5EF4-FFF2-40B4-BE49-F238E27FC236}">
                <a16:creationId xmlns:a16="http://schemas.microsoft.com/office/drawing/2014/main" id="{03A2682F-D405-65EA-1E2A-2F9C97B16AA5}"/>
              </a:ext>
            </a:extLst>
          </p:cNvPr>
          <p:cNvSpPr/>
          <p:nvPr/>
        </p:nvSpPr>
        <p:spPr>
          <a:xfrm>
            <a:off x="1841844" y="5381782"/>
            <a:ext cx="4475628" cy="1172162"/>
          </a:xfrm>
          <a:prstGeom prst="rect">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构建</a:t>
            </a:r>
            <a:r>
              <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few</a:t>
            </a: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 </a:t>
            </a:r>
            <a:r>
              <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shot</a:t>
            </a: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 </a:t>
            </a:r>
            <a:r>
              <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prompt</a:t>
            </a:r>
          </a:p>
        </p:txBody>
      </p:sp>
      <p:sp>
        <p:nvSpPr>
          <p:cNvPr id="14" name="菱形 13">
            <a:extLst>
              <a:ext uri="{FF2B5EF4-FFF2-40B4-BE49-F238E27FC236}">
                <a16:creationId xmlns:a16="http://schemas.microsoft.com/office/drawing/2014/main" id="{544F07EE-D861-05BD-0976-0A19C462D047}"/>
              </a:ext>
            </a:extLst>
          </p:cNvPr>
          <p:cNvSpPr/>
          <p:nvPr/>
        </p:nvSpPr>
        <p:spPr>
          <a:xfrm>
            <a:off x="1841842" y="6999707"/>
            <a:ext cx="4475627" cy="1705270"/>
          </a:xfrm>
          <a:prstGeom prst="diamond">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a:r>
              <a:rPr lang="zh-CN" altLang="en-US"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在开源大模型测试效果</a:t>
            </a:r>
            <a:endPar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15" name="肘形连接符 14">
            <a:extLst>
              <a:ext uri="{FF2B5EF4-FFF2-40B4-BE49-F238E27FC236}">
                <a16:creationId xmlns:a16="http://schemas.microsoft.com/office/drawing/2014/main" id="{D7FA8B14-F9C4-D13A-AA70-7F11186DC718}"/>
              </a:ext>
            </a:extLst>
          </p:cNvPr>
          <p:cNvCxnSpPr>
            <a:stCxn id="14" idx="3"/>
          </p:cNvCxnSpPr>
          <p:nvPr/>
        </p:nvCxnSpPr>
        <p:spPr>
          <a:xfrm flipV="1">
            <a:off x="6317469" y="5967863"/>
            <a:ext cx="1474809" cy="1884479"/>
          </a:xfrm>
          <a:prstGeom prst="bentConnector2">
            <a:avLst/>
          </a:prstGeom>
          <a:noFill/>
          <a:ln w="1905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直线箭头连接符 16">
            <a:extLst>
              <a:ext uri="{FF2B5EF4-FFF2-40B4-BE49-F238E27FC236}">
                <a16:creationId xmlns:a16="http://schemas.microsoft.com/office/drawing/2014/main" id="{8AF45592-1D76-6C8C-B5DC-44900A5DAEE9}"/>
              </a:ext>
            </a:extLst>
          </p:cNvPr>
          <p:cNvCxnSpPr>
            <a:endCxn id="7" idx="3"/>
          </p:cNvCxnSpPr>
          <p:nvPr/>
        </p:nvCxnSpPr>
        <p:spPr>
          <a:xfrm flipH="1">
            <a:off x="6317472" y="5967863"/>
            <a:ext cx="1474807" cy="0"/>
          </a:xfrm>
          <a:prstGeom prst="straightConnector1">
            <a:avLst/>
          </a:prstGeom>
          <a:noFill/>
          <a:ln w="190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文本框 30">
            <a:extLst>
              <a:ext uri="{FF2B5EF4-FFF2-40B4-BE49-F238E27FC236}">
                <a16:creationId xmlns:a16="http://schemas.microsoft.com/office/drawing/2014/main" id="{401D40E3-02E1-F87E-B524-F27A86BE11CE}"/>
              </a:ext>
            </a:extLst>
          </p:cNvPr>
          <p:cNvSpPr txBox="1"/>
          <p:nvPr/>
        </p:nvSpPr>
        <p:spPr>
          <a:xfrm>
            <a:off x="6253395" y="6867161"/>
            <a:ext cx="1538883" cy="964367"/>
          </a:xfrm>
          <a:prstGeom prst="rect">
            <a:avLst/>
          </a:prstGeom>
          <a:noFill/>
          <a:ln w="190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效果不好</a:t>
            </a:r>
            <a:endParaRPr kumimoji="0" lang="en-US" altLang="zh-CN"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ctr" defTabSz="2438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重新构建</a:t>
            </a:r>
          </a:p>
        </p:txBody>
      </p:sp>
      <p:cxnSp>
        <p:nvCxnSpPr>
          <p:cNvPr id="33" name="直线箭头连接符 32">
            <a:extLst>
              <a:ext uri="{FF2B5EF4-FFF2-40B4-BE49-F238E27FC236}">
                <a16:creationId xmlns:a16="http://schemas.microsoft.com/office/drawing/2014/main" id="{413A4FCA-F98D-94C5-F998-056B5F299EC1}"/>
              </a:ext>
            </a:extLst>
          </p:cNvPr>
          <p:cNvCxnSpPr>
            <a:stCxn id="4" idx="2"/>
            <a:endCxn id="7" idx="0"/>
          </p:cNvCxnSpPr>
          <p:nvPr/>
        </p:nvCxnSpPr>
        <p:spPr>
          <a:xfrm>
            <a:off x="4079657" y="4892350"/>
            <a:ext cx="1" cy="489432"/>
          </a:xfrm>
          <a:prstGeom prst="straightConnector1">
            <a:avLst/>
          </a:prstGeom>
          <a:noFill/>
          <a:ln w="190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直线箭头连接符 34">
            <a:extLst>
              <a:ext uri="{FF2B5EF4-FFF2-40B4-BE49-F238E27FC236}">
                <a16:creationId xmlns:a16="http://schemas.microsoft.com/office/drawing/2014/main" id="{677E3B84-DFC1-3E06-4C31-CC8C46C936B1}"/>
              </a:ext>
            </a:extLst>
          </p:cNvPr>
          <p:cNvCxnSpPr>
            <a:stCxn id="7" idx="2"/>
            <a:endCxn id="14" idx="0"/>
          </p:cNvCxnSpPr>
          <p:nvPr/>
        </p:nvCxnSpPr>
        <p:spPr>
          <a:xfrm flipH="1">
            <a:off x="4079656" y="6553944"/>
            <a:ext cx="2" cy="445763"/>
          </a:xfrm>
          <a:prstGeom prst="straightConnector1">
            <a:avLst/>
          </a:prstGeom>
          <a:noFill/>
          <a:ln w="190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直线箭头连接符 35">
            <a:extLst>
              <a:ext uri="{FF2B5EF4-FFF2-40B4-BE49-F238E27FC236}">
                <a16:creationId xmlns:a16="http://schemas.microsoft.com/office/drawing/2014/main" id="{49B2830A-FC0B-0C59-FDE1-592C1A4B342B}"/>
              </a:ext>
            </a:extLst>
          </p:cNvPr>
          <p:cNvCxnSpPr>
            <a:stCxn id="14" idx="2"/>
            <a:endCxn id="37" idx="0"/>
          </p:cNvCxnSpPr>
          <p:nvPr/>
        </p:nvCxnSpPr>
        <p:spPr>
          <a:xfrm>
            <a:off x="4079656" y="8704977"/>
            <a:ext cx="1" cy="489432"/>
          </a:xfrm>
          <a:prstGeom prst="straightConnector1">
            <a:avLst/>
          </a:prstGeom>
          <a:noFill/>
          <a:ln w="190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7" name="矩形 36">
            <a:extLst>
              <a:ext uri="{FF2B5EF4-FFF2-40B4-BE49-F238E27FC236}">
                <a16:creationId xmlns:a16="http://schemas.microsoft.com/office/drawing/2014/main" id="{A21C8963-AD11-10CD-5F0E-D59265F009B2}"/>
              </a:ext>
            </a:extLst>
          </p:cNvPr>
          <p:cNvSpPr/>
          <p:nvPr/>
        </p:nvSpPr>
        <p:spPr>
          <a:xfrm>
            <a:off x="1841843" y="9194409"/>
            <a:ext cx="4475628" cy="1172162"/>
          </a:xfrm>
          <a:prstGeom prst="rect">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使用</a:t>
            </a:r>
            <a:r>
              <a:rPr lang="en-US" altLang="zh-CN"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GPT-4</a:t>
            </a:r>
            <a:r>
              <a:rPr lang="zh-CN" altLang="en-US"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批量</a:t>
            </a:r>
            <a:endParaRPr lang="en-US" altLang="zh-CN"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生成训练数据</a:t>
            </a:r>
            <a:endPar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 name="文本框 37">
            <a:extLst>
              <a:ext uri="{FF2B5EF4-FFF2-40B4-BE49-F238E27FC236}">
                <a16:creationId xmlns:a16="http://schemas.microsoft.com/office/drawing/2014/main" id="{1184D03C-0B63-EAF4-9F8B-19A788AFFC69}"/>
              </a:ext>
            </a:extLst>
          </p:cNvPr>
          <p:cNvSpPr txBox="1"/>
          <p:nvPr/>
        </p:nvSpPr>
        <p:spPr>
          <a:xfrm>
            <a:off x="4079656" y="8703223"/>
            <a:ext cx="1179810" cy="533479"/>
          </a:xfrm>
          <a:prstGeom prst="rect">
            <a:avLst/>
          </a:prstGeom>
          <a:noFill/>
          <a:ln w="190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效果好</a:t>
            </a:r>
            <a:endParaRPr kumimoji="0" lang="en-US" altLang="zh-CN" sz="28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39" name="矩形 38">
            <a:extLst>
              <a:ext uri="{FF2B5EF4-FFF2-40B4-BE49-F238E27FC236}">
                <a16:creationId xmlns:a16="http://schemas.microsoft.com/office/drawing/2014/main" id="{DC304A81-1E9C-E86C-A75F-80B4E4ED9B5E}"/>
              </a:ext>
            </a:extLst>
          </p:cNvPr>
          <p:cNvSpPr/>
          <p:nvPr/>
        </p:nvSpPr>
        <p:spPr>
          <a:xfrm>
            <a:off x="1771601" y="10856003"/>
            <a:ext cx="4616108" cy="1172162"/>
          </a:xfrm>
          <a:prstGeom prst="rect">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2">
                    <a:lumMod val="10000"/>
                  </a:schemeClr>
                </a:solidFill>
                <a:latin typeface="Helvetica Neue Medium" panose="02000503000000020004"/>
                <a:ea typeface="Helvetica Neue Medium" panose="02000503000000020004"/>
                <a:cs typeface="Helvetica Neue Medium" panose="02000503000000020004"/>
                <a:sym typeface="Helvetica Neue Medium" panose="02000503000000020004"/>
              </a:rPr>
              <a:t>人工复查并针对错误数据构建语义相近正反样例</a:t>
            </a:r>
            <a:endParaRPr kumimoji="0" lang="en-US" altLang="zh-CN" sz="3200" b="0" i="0" u="none" strike="noStrike" cap="none" spc="0" normalizeH="0" baseline="0" dirty="0">
              <a:solidFill>
                <a:schemeClr val="bg2">
                  <a:lumMod val="10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40" name="直线箭头连接符 39">
            <a:extLst>
              <a:ext uri="{FF2B5EF4-FFF2-40B4-BE49-F238E27FC236}">
                <a16:creationId xmlns:a16="http://schemas.microsoft.com/office/drawing/2014/main" id="{B5566C1B-9A5F-4AFC-C8CF-93BDD64D4BDC}"/>
              </a:ext>
            </a:extLst>
          </p:cNvPr>
          <p:cNvCxnSpPr>
            <a:stCxn id="37" idx="2"/>
            <a:endCxn id="39" idx="0"/>
          </p:cNvCxnSpPr>
          <p:nvPr/>
        </p:nvCxnSpPr>
        <p:spPr>
          <a:xfrm flipH="1">
            <a:off x="4079655" y="10366571"/>
            <a:ext cx="2" cy="489432"/>
          </a:xfrm>
          <a:prstGeom prst="straightConnector1">
            <a:avLst/>
          </a:prstGeom>
          <a:noFill/>
          <a:ln w="190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6" name="文本框 5">
            <a:extLst>
              <a:ext uri="{FF2B5EF4-FFF2-40B4-BE49-F238E27FC236}">
                <a16:creationId xmlns:a16="http://schemas.microsoft.com/office/drawing/2014/main" id="{49ACC3E2-82C0-359E-D6B7-706D926127F7}"/>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rPr>
              <a:t>实验</a:t>
            </a:r>
            <a:r>
              <a:rPr lang="zh-CN" altLang="en-US" sz="5400" b="1" dirty="0">
                <a:solidFill>
                  <a:srgbClr val="353535"/>
                </a:solidFill>
                <a:effectLst/>
              </a:rPr>
              <a:t>结果</a:t>
            </a:r>
            <a:endParaRPr lang="en-US" altLang="zh-CN" sz="5400" b="1" dirty="0">
              <a:solidFill>
                <a:srgbClr val="353535"/>
              </a:solidFill>
              <a:effectLst/>
            </a:endParaRPr>
          </a:p>
        </p:txBody>
      </p:sp>
      <p:cxnSp>
        <p:nvCxnSpPr>
          <p:cNvPr id="7" name="直线连接符 6">
            <a:extLst>
              <a:ext uri="{FF2B5EF4-FFF2-40B4-BE49-F238E27FC236}">
                <a16:creationId xmlns:a16="http://schemas.microsoft.com/office/drawing/2014/main" id="{CF3DA140-5B15-A379-843C-ECF031B6AB22}"/>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2" name="表格 4">
            <a:extLst>
              <a:ext uri="{FF2B5EF4-FFF2-40B4-BE49-F238E27FC236}">
                <a16:creationId xmlns:a16="http://schemas.microsoft.com/office/drawing/2014/main" id="{A9636DA0-D9A9-7E25-1592-56CD5EEEA007}"/>
              </a:ext>
            </a:extLst>
          </p:cNvPr>
          <p:cNvGraphicFramePr>
            <a:graphicFrameLocks noGrp="1"/>
          </p:cNvGraphicFramePr>
          <p:nvPr>
            <p:extLst>
              <p:ext uri="{D42A27DB-BD31-4B8C-83A1-F6EECF244321}">
                <p14:modId xmlns:p14="http://schemas.microsoft.com/office/powerpoint/2010/main" val="378109063"/>
              </p:ext>
            </p:extLst>
          </p:nvPr>
        </p:nvGraphicFramePr>
        <p:xfrm>
          <a:off x="1600654" y="4044927"/>
          <a:ext cx="14989177" cy="7560045"/>
        </p:xfrm>
        <a:graphic>
          <a:graphicData uri="http://schemas.openxmlformats.org/drawingml/2006/table">
            <a:tbl>
              <a:tblPr firstRow="1" bandRow="1">
                <a:tableStyleId>{5940675A-B579-460E-94D1-54222C63F5DA}</a:tableStyleId>
              </a:tblPr>
              <a:tblGrid>
                <a:gridCol w="1400963">
                  <a:extLst>
                    <a:ext uri="{9D8B030D-6E8A-4147-A177-3AD203B41FA5}">
                      <a16:colId xmlns:a16="http://schemas.microsoft.com/office/drawing/2014/main" val="3443256803"/>
                    </a:ext>
                  </a:extLst>
                </a:gridCol>
                <a:gridCol w="6708441">
                  <a:extLst>
                    <a:ext uri="{9D8B030D-6E8A-4147-A177-3AD203B41FA5}">
                      <a16:colId xmlns:a16="http://schemas.microsoft.com/office/drawing/2014/main" val="20000"/>
                    </a:ext>
                  </a:extLst>
                </a:gridCol>
                <a:gridCol w="2656114">
                  <a:extLst>
                    <a:ext uri="{9D8B030D-6E8A-4147-A177-3AD203B41FA5}">
                      <a16:colId xmlns:a16="http://schemas.microsoft.com/office/drawing/2014/main" val="20001"/>
                    </a:ext>
                  </a:extLst>
                </a:gridCol>
                <a:gridCol w="1872343">
                  <a:extLst>
                    <a:ext uri="{9D8B030D-6E8A-4147-A177-3AD203B41FA5}">
                      <a16:colId xmlns:a16="http://schemas.microsoft.com/office/drawing/2014/main" val="20002"/>
                    </a:ext>
                  </a:extLst>
                </a:gridCol>
                <a:gridCol w="2351316">
                  <a:extLst>
                    <a:ext uri="{9D8B030D-6E8A-4147-A177-3AD203B41FA5}">
                      <a16:colId xmlns:a16="http://schemas.microsoft.com/office/drawing/2014/main" val="20003"/>
                    </a:ext>
                  </a:extLst>
                </a:gridCol>
              </a:tblGrid>
              <a:tr h="683085">
                <a:tc>
                  <a:txBody>
                    <a:bodyPr/>
                    <a:lstStyle/>
                    <a:p>
                      <a:pPr algn="ctr"/>
                      <a:r>
                        <a:rPr lang="en-US" altLang="zh-CN" sz="3200" b="1" dirty="0">
                          <a:solidFill>
                            <a:schemeClr val="bg2">
                              <a:lumMod val="10000"/>
                            </a:schemeClr>
                          </a:solidFill>
                        </a:rPr>
                        <a:t>No</a:t>
                      </a:r>
                      <a:endParaRPr lang="zh-CN" altLang="en-US" sz="3200" b="1" dirty="0">
                        <a:solidFill>
                          <a:schemeClr val="bg2">
                            <a:lumMod val="10000"/>
                          </a:schemeClr>
                        </a:solidFill>
                      </a:endParaRP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3200" b="1" dirty="0">
                          <a:solidFill>
                            <a:schemeClr val="bg2">
                              <a:lumMod val="10000"/>
                            </a:schemeClr>
                          </a:solidFill>
                        </a:rPr>
                        <a:t>model</a:t>
                      </a:r>
                      <a:endParaRPr lang="zh-CN" altLang="en-US" sz="3200" b="1" dirty="0">
                        <a:solidFill>
                          <a:schemeClr val="bg2">
                            <a:lumMod val="10000"/>
                          </a:schemeClr>
                        </a:solidFill>
                      </a:endParaRP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3200" b="1" dirty="0">
                          <a:solidFill>
                            <a:schemeClr val="bg2">
                              <a:lumMod val="10000"/>
                            </a:schemeClr>
                          </a:solidFill>
                        </a:rPr>
                        <a:t>precision</a:t>
                      </a:r>
                      <a:endParaRPr lang="zh-CN" altLang="en-US" sz="3200" b="1" dirty="0">
                        <a:solidFill>
                          <a:schemeClr val="bg2">
                            <a:lumMod val="10000"/>
                          </a:schemeClr>
                        </a:solidFill>
                      </a:endParaRP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3200" b="1" dirty="0">
                          <a:solidFill>
                            <a:schemeClr val="bg2">
                              <a:lumMod val="10000"/>
                            </a:schemeClr>
                          </a:solidFill>
                        </a:rPr>
                        <a:t>recall</a:t>
                      </a:r>
                      <a:endParaRPr lang="zh-CN" altLang="en-US" sz="3200" b="1" dirty="0">
                        <a:solidFill>
                          <a:schemeClr val="bg2">
                            <a:lumMod val="10000"/>
                          </a:schemeClr>
                        </a:solidFill>
                      </a:endParaRP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3200" b="1" dirty="0">
                          <a:solidFill>
                            <a:schemeClr val="bg2">
                              <a:lumMod val="10000"/>
                            </a:schemeClr>
                          </a:solidFill>
                        </a:rPr>
                        <a:t>F1</a:t>
                      </a:r>
                      <a:r>
                        <a:rPr lang="zh-CN" altLang="en-US" sz="3200" b="1" dirty="0">
                          <a:solidFill>
                            <a:schemeClr val="bg2">
                              <a:lumMod val="10000"/>
                            </a:schemeClr>
                          </a:solidFill>
                        </a:rPr>
                        <a:t> </a:t>
                      </a:r>
                      <a:r>
                        <a:rPr lang="en-US" altLang="zh-CN" sz="3200" b="1" dirty="0">
                          <a:solidFill>
                            <a:schemeClr val="bg2">
                              <a:lumMod val="10000"/>
                            </a:schemeClr>
                          </a:solidFill>
                        </a:rPr>
                        <a:t>score</a:t>
                      </a:r>
                      <a:endParaRPr lang="zh-CN" altLang="en-US" sz="3200" b="1" dirty="0">
                        <a:solidFill>
                          <a:schemeClr val="bg2">
                            <a:lumMod val="10000"/>
                          </a:schemeClr>
                        </a:solidFill>
                      </a:endParaRP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83085">
                <a:tc>
                  <a:txBody>
                    <a:bodyPr/>
                    <a:lstStyle/>
                    <a:p>
                      <a:pPr algn="ctr" fontAlgn="ctr" latinLnBrk="0"/>
                      <a:r>
                        <a:rPr lang="en-US" altLang="zh-CN" sz="3200" b="0" i="0" dirty="0">
                          <a:solidFill>
                            <a:schemeClr val="bg2">
                              <a:lumMod val="10000"/>
                            </a:schemeClr>
                          </a:solidFill>
                          <a:effectLst/>
                        </a:rPr>
                        <a:t>1</a:t>
                      </a:r>
                      <a:endParaRPr lang="zh-CN" altLang="en-US" sz="3200" b="0" i="0" dirty="0">
                        <a:solidFill>
                          <a:schemeClr val="bg2">
                            <a:lumMod val="10000"/>
                          </a:schemeClr>
                        </a:solidFill>
                        <a:effectLst/>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ctr" latinLnBrk="0"/>
                      <a:r>
                        <a:rPr lang="en-GB" altLang="zh-CN" sz="3200" b="0" i="0" dirty="0">
                          <a:solidFill>
                            <a:schemeClr val="bg2">
                              <a:lumMod val="10000"/>
                            </a:schemeClr>
                          </a:solidFill>
                          <a:effectLst/>
                        </a:rPr>
                        <a:t>GPT</a:t>
                      </a:r>
                      <a:r>
                        <a:rPr lang="en-US" altLang="zh-CN" sz="3200" b="0" i="0" dirty="0">
                          <a:solidFill>
                            <a:schemeClr val="bg2">
                              <a:lumMod val="10000"/>
                            </a:schemeClr>
                          </a:solidFill>
                          <a:effectLst/>
                        </a:rPr>
                        <a:t>4</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5</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prompt</a:t>
                      </a:r>
                      <a:endParaRPr lang="en-GB" sz="3200" b="0" i="0" dirty="0">
                        <a:solidFill>
                          <a:schemeClr val="bg2">
                            <a:lumMod val="10000"/>
                          </a:schemeClr>
                        </a:solidFill>
                        <a:effectLst/>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0.70</a:t>
                      </a: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0.90</a:t>
                      </a: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0.788</a:t>
                      </a: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83085">
                <a:tc>
                  <a:txBody>
                    <a:bodyPr/>
                    <a:lstStyle/>
                    <a:p>
                      <a:pPr marL="0" marR="0" lvl="0" indent="0" algn="ctr"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2</a:t>
                      </a:r>
                      <a:endParaRPr lang="zh-CN" altLang="en-US"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ctr" latinLnBrk="0"/>
                      <a:r>
                        <a:rPr lang="en-US" altLang="zh-CN" sz="3200" b="0" i="0" dirty="0">
                          <a:solidFill>
                            <a:schemeClr val="bg2">
                              <a:lumMod val="10000"/>
                            </a:schemeClr>
                          </a:solidFill>
                          <a:effectLst/>
                        </a:rPr>
                        <a:t>llama30b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170</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prompt</a:t>
                      </a:r>
                      <a:endParaRPr lang="zh-CN" altLang="en-US"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0.67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0.63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0.649</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0159632"/>
                  </a:ext>
                </a:extLst>
              </a:tr>
              <a:tr h="683085">
                <a:tc>
                  <a:txBody>
                    <a:bodyPr/>
                    <a:lstStyle/>
                    <a:p>
                      <a:pPr marL="0" marR="0" lvl="0" indent="0" algn="ctr"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3</a:t>
                      </a:r>
                      <a:endParaRPr lang="zh-CN" altLang="en-US"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llama13b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1k</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prompt</a:t>
                      </a:r>
                      <a:endParaRPr lang="zh-CN" altLang="en-US"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0.68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0.68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0.676</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83085">
                <a:tc>
                  <a:txBody>
                    <a:bodyPr/>
                    <a:lstStyle/>
                    <a:p>
                      <a:pPr marL="0" marR="0" lvl="0" indent="0" algn="ctr"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4</a:t>
                      </a:r>
                      <a:endParaRPr lang="zh-CN" altLang="en-US"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llama13b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2k</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prompt</a:t>
                      </a:r>
                      <a:endParaRPr lang="zh-CN" altLang="en-US"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0.63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0.87</a:t>
                      </a:r>
                    </a:p>
                  </a:txBody>
                  <a:tcPr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0.732</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83085">
                <a:tc>
                  <a:txBody>
                    <a:bodyPr/>
                    <a:lstStyle/>
                    <a:p>
                      <a:pPr algn="ctr" fontAlgn="ctr" latinLnBrk="0"/>
                      <a:r>
                        <a:rPr lang="en-US" altLang="zh-CN" sz="3200" b="0" i="0" dirty="0">
                          <a:solidFill>
                            <a:schemeClr val="bg2">
                              <a:lumMod val="10000"/>
                            </a:schemeClr>
                          </a:solidFill>
                          <a:effectLst/>
                        </a:rPr>
                        <a:t>5</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llama30b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2k</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prompt</a:t>
                      </a:r>
                      <a:endParaRPr lang="zh-CN" altLang="en-US"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0.66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0.763</a:t>
                      </a:r>
                    </a:p>
                  </a:txBody>
                  <a:tcPr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83085">
                <a:tc>
                  <a:txBody>
                    <a:bodyPr/>
                    <a:lstStyle/>
                    <a:p>
                      <a:pPr marL="0" marR="0" lvl="0" indent="0" algn="ctr"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6</a:t>
                      </a:r>
                      <a:endParaRPr lang="en-GB"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ctr" latinLnBrk="0"/>
                      <a:r>
                        <a:rPr lang="en-GB" sz="3200" b="0" i="0" dirty="0">
                          <a:solidFill>
                            <a:schemeClr val="bg2">
                              <a:lumMod val="10000"/>
                            </a:schemeClr>
                          </a:solidFill>
                          <a:effectLst/>
                        </a:rPr>
                        <a:t>llama</a:t>
                      </a:r>
                      <a:r>
                        <a:rPr lang="en-US" altLang="zh-CN" sz="3200" b="0" i="0" dirty="0">
                          <a:solidFill>
                            <a:schemeClr val="bg2">
                              <a:lumMod val="10000"/>
                            </a:schemeClr>
                          </a:solidFill>
                          <a:effectLst/>
                        </a:rPr>
                        <a:t>30b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4k</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prompt</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0.84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0.766</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683085">
                <a:tc>
                  <a:txBody>
                    <a:bodyPr/>
                    <a:lstStyle/>
                    <a:p>
                      <a:pPr algn="ctr" fontAlgn="ctr" latinLnBrk="0"/>
                      <a:r>
                        <a:rPr lang="en-US" altLang="zh-CN" sz="3200" b="0" i="0" dirty="0">
                          <a:solidFill>
                            <a:schemeClr val="bg2">
                              <a:lumMod val="10000"/>
                            </a:schemeClr>
                          </a:solidFill>
                          <a:effectLst/>
                        </a:rPr>
                        <a:t>7</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584200" rtl="0" eaLnBrk="1" fontAlgn="ctr" latinLnBrk="0" hangingPunct="1">
                        <a:lnSpc>
                          <a:spcPct val="100000"/>
                        </a:lnSpc>
                        <a:spcBef>
                          <a:spcPts val="0"/>
                        </a:spcBef>
                        <a:spcAft>
                          <a:spcPts val="0"/>
                        </a:spcAft>
                        <a:buClrTx/>
                        <a:buSzTx/>
                        <a:buFontTx/>
                        <a:buNone/>
                        <a:tabLst/>
                        <a:defRPr/>
                      </a:pPr>
                      <a:r>
                        <a:rPr lang="en-GB" altLang="zh-CN" sz="3200" b="0" i="0" dirty="0">
                          <a:solidFill>
                            <a:schemeClr val="bg2">
                              <a:lumMod val="10000"/>
                            </a:schemeClr>
                          </a:solidFill>
                          <a:effectLst/>
                        </a:rPr>
                        <a:t>llama</a:t>
                      </a:r>
                      <a:r>
                        <a:rPr lang="en-US" altLang="zh-CN" sz="3200" b="0" i="0" dirty="0">
                          <a:solidFill>
                            <a:schemeClr val="bg2">
                              <a:lumMod val="10000"/>
                            </a:schemeClr>
                          </a:solidFill>
                          <a:effectLst/>
                        </a:rPr>
                        <a:t>65b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4k</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prompt</a:t>
                      </a:r>
                      <a:endParaRPr lang="en-GB"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0.69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0.89</a:t>
                      </a:r>
                    </a:p>
                  </a:txBody>
                  <a:tcPr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0.777</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683085">
                <a:tc>
                  <a:txBody>
                    <a:bodyPr/>
                    <a:lstStyle/>
                    <a:p>
                      <a:pPr algn="ctr" fontAlgn="ctr" latinLnBrk="0"/>
                      <a:r>
                        <a:rPr lang="en-US" altLang="zh-CN" sz="3200" b="0" i="0" dirty="0">
                          <a:solidFill>
                            <a:schemeClr val="bg2">
                              <a:lumMod val="10000"/>
                            </a:schemeClr>
                          </a:solidFill>
                          <a:effectLst/>
                        </a:rPr>
                        <a:t>8</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ctr" latinLnBrk="0"/>
                      <a:r>
                        <a:rPr lang="en-GB" sz="3200" b="0" i="0" dirty="0">
                          <a:solidFill>
                            <a:schemeClr val="bg2">
                              <a:lumMod val="10000"/>
                            </a:schemeClr>
                          </a:solidFill>
                          <a:effectLst/>
                        </a:rPr>
                        <a:t>llama</a:t>
                      </a:r>
                      <a:r>
                        <a:rPr lang="en-US" altLang="zh-CN" sz="3200" b="0" i="0" dirty="0">
                          <a:solidFill>
                            <a:schemeClr val="bg2">
                              <a:lumMod val="10000"/>
                            </a:schemeClr>
                          </a:solidFill>
                          <a:effectLst/>
                        </a:rPr>
                        <a:t>-plus</a:t>
                      </a:r>
                      <a:r>
                        <a:rPr lang="en-GB" sz="3200" b="0" i="0" dirty="0">
                          <a:solidFill>
                            <a:schemeClr val="bg2">
                              <a:lumMod val="10000"/>
                            </a:schemeClr>
                          </a:solidFill>
                          <a:effectLst/>
                        </a:rPr>
                        <a:t>13b 0505</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4k</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prompt</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0.73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0. 80</a:t>
                      </a:r>
                    </a:p>
                  </a:txBody>
                  <a:tcPr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latinLnBrk="0"/>
                      <a:r>
                        <a:rPr lang="en-US" altLang="zh-CN" sz="3200" b="0" i="0" dirty="0">
                          <a:solidFill>
                            <a:schemeClr val="bg2">
                              <a:lumMod val="10000"/>
                            </a:schemeClr>
                          </a:solidFill>
                          <a:effectLst/>
                        </a:rPr>
                        <a:t>0.760</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706140">
                <a:tc>
                  <a:txBody>
                    <a:bodyPr/>
                    <a:lstStyle/>
                    <a:p>
                      <a:pPr algn="ctr" fontAlgn="ctr" latinLnBrk="0"/>
                      <a:r>
                        <a:rPr lang="en-US" altLang="zh-CN" sz="3200" b="0" i="0" dirty="0">
                          <a:solidFill>
                            <a:schemeClr val="bg2">
                              <a:lumMod val="10000"/>
                            </a:schemeClr>
                          </a:solidFill>
                          <a:effectLst/>
                        </a:rPr>
                        <a:t>9</a:t>
                      </a:r>
                      <a:endParaRPr lang="en-GB" sz="3200" b="0" i="0" dirty="0">
                        <a:solidFill>
                          <a:schemeClr val="bg2">
                            <a:lumMod val="10000"/>
                          </a:schemeClr>
                        </a:solidFill>
                        <a:effectLst/>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584200" rtl="0" eaLnBrk="1" fontAlgn="ctr" latinLnBrk="0" hangingPunct="1">
                        <a:lnSpc>
                          <a:spcPct val="100000"/>
                        </a:lnSpc>
                        <a:spcBef>
                          <a:spcPts val="0"/>
                        </a:spcBef>
                        <a:spcAft>
                          <a:spcPts val="0"/>
                        </a:spcAft>
                        <a:buClrTx/>
                        <a:buSzTx/>
                        <a:buFontTx/>
                        <a:buNone/>
                        <a:tabLst/>
                        <a:defRPr/>
                      </a:pPr>
                      <a:r>
                        <a:rPr lang="en-GB" altLang="zh-CN" sz="3200" b="0" i="0" dirty="0">
                          <a:solidFill>
                            <a:schemeClr val="bg2">
                              <a:lumMod val="10000"/>
                            </a:schemeClr>
                          </a:solidFill>
                          <a:effectLst/>
                        </a:rPr>
                        <a:t>gpt2lab</a:t>
                      </a:r>
                      <a:r>
                        <a:rPr lang="zh-CN" altLang="en-US" sz="3200" b="0" i="0" dirty="0">
                          <a:solidFill>
                            <a:schemeClr val="bg2">
                              <a:lumMod val="10000"/>
                            </a:schemeClr>
                          </a:solidFill>
                          <a:effectLst/>
                        </a:rPr>
                        <a:t> </a:t>
                      </a:r>
                      <a:r>
                        <a:rPr lang="en-GB" altLang="zh-CN" sz="3200" b="0" i="0" dirty="0">
                          <a:solidFill>
                            <a:schemeClr val="bg2">
                              <a:lumMod val="10000"/>
                            </a:schemeClr>
                          </a:solidFill>
                          <a:effectLst/>
                        </a:rPr>
                        <a:t>13b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4k</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prompt</a:t>
                      </a:r>
                      <a:endParaRPr lang="en-GB" altLang="zh-CN" sz="3200" b="0" i="0" dirty="0">
                        <a:solidFill>
                          <a:schemeClr val="bg2">
                            <a:lumMod val="10000"/>
                          </a:schemeClr>
                        </a:solidFill>
                        <a:effectLst/>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0.72</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0.79</a:t>
                      </a:r>
                    </a:p>
                  </a:txBody>
                  <a:tcPr anchor="ctr">
                    <a:lnL w="12700" cmpd="sng">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584200" rtl="0" eaLnBrk="1" fontAlgn="ctr" latinLnBrk="0" hangingPunct="1">
                        <a:lnSpc>
                          <a:spcPct val="100000"/>
                        </a:lnSpc>
                        <a:spcBef>
                          <a:spcPts val="0"/>
                        </a:spcBef>
                        <a:spcAft>
                          <a:spcPts val="0"/>
                        </a:spcAft>
                        <a:buClrTx/>
                        <a:buSzTx/>
                        <a:buFontTx/>
                        <a:buNone/>
                        <a:tabLst/>
                        <a:defRPr/>
                      </a:pPr>
                      <a:r>
                        <a:rPr lang="en-US" altLang="zh-CN" sz="3200" b="0" i="0" dirty="0">
                          <a:solidFill>
                            <a:schemeClr val="bg2">
                              <a:lumMod val="10000"/>
                            </a:schemeClr>
                          </a:solidFill>
                          <a:effectLst/>
                        </a:rPr>
                        <a:t>0.756</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0140041"/>
                  </a:ext>
                </a:extLst>
              </a:tr>
              <a:tr h="706140">
                <a:tc>
                  <a:txBody>
                    <a:bodyPr/>
                    <a:lstStyle/>
                    <a:p>
                      <a:pPr algn="ctr" fontAlgn="ctr" latinLnBrk="0"/>
                      <a:r>
                        <a:rPr lang="en-US" altLang="zh-CN" sz="3200" b="0" i="0" dirty="0">
                          <a:solidFill>
                            <a:schemeClr val="bg2">
                              <a:lumMod val="10000"/>
                            </a:schemeClr>
                          </a:solidFill>
                          <a:effectLst/>
                        </a:rPr>
                        <a:t>10</a:t>
                      </a:r>
                      <a:endParaRPr lang="en-GB" sz="3200" b="0" i="0" dirty="0">
                        <a:solidFill>
                          <a:schemeClr val="bg2">
                            <a:lumMod val="10000"/>
                          </a:schemeClr>
                        </a:solidFill>
                        <a:effectLst/>
                      </a:endParaRPr>
                    </a:p>
                  </a:txBody>
                  <a:tcPr anchor="ctr">
                    <a:lnL w="12700" cmpd="sng">
                      <a:noFill/>
                    </a:lnL>
                    <a:lnR w="12700" cmpd="sng">
                      <a:noFill/>
                    </a:lnR>
                    <a:lnT w="12700" cmpd="sng">
                      <a:noFill/>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l" defTabSz="584200" rtl="0" eaLnBrk="1" fontAlgn="ctr" latinLnBrk="0" hangingPunct="1">
                        <a:lnSpc>
                          <a:spcPct val="100000"/>
                        </a:lnSpc>
                        <a:spcBef>
                          <a:spcPts val="0"/>
                        </a:spcBef>
                        <a:spcAft>
                          <a:spcPts val="0"/>
                        </a:spcAft>
                        <a:buClrTx/>
                        <a:buSzTx/>
                        <a:buFontTx/>
                        <a:buNone/>
                        <a:tabLst/>
                        <a:defRPr/>
                      </a:pPr>
                      <a:r>
                        <a:rPr lang="en-GB" altLang="zh-CN" sz="3200" b="0" i="0" dirty="0">
                          <a:solidFill>
                            <a:schemeClr val="bg2">
                              <a:lumMod val="10000"/>
                            </a:schemeClr>
                          </a:solidFill>
                          <a:effectLst/>
                        </a:rPr>
                        <a:t>gpt2lab</a:t>
                      </a:r>
                      <a:r>
                        <a:rPr lang="zh-CN" altLang="en-US" sz="3200" b="0" i="0" dirty="0">
                          <a:solidFill>
                            <a:schemeClr val="bg2">
                              <a:lumMod val="10000"/>
                            </a:schemeClr>
                          </a:solidFill>
                          <a:effectLst/>
                        </a:rPr>
                        <a:t> </a:t>
                      </a:r>
                      <a:r>
                        <a:rPr lang="en-GB" altLang="zh-CN" sz="3200" b="0" i="0" dirty="0">
                          <a:solidFill>
                            <a:schemeClr val="bg2">
                              <a:lumMod val="10000"/>
                            </a:schemeClr>
                          </a:solidFill>
                          <a:effectLst/>
                        </a:rPr>
                        <a:t>13b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2k</a:t>
                      </a:r>
                      <a:r>
                        <a:rPr lang="zh-CN" altLang="en-US" sz="3200" b="0" i="0" dirty="0">
                          <a:solidFill>
                            <a:schemeClr val="bg2">
                              <a:lumMod val="10000"/>
                            </a:schemeClr>
                          </a:solidFill>
                          <a:effectLst/>
                        </a:rPr>
                        <a:t> </a:t>
                      </a:r>
                      <a:r>
                        <a:rPr lang="en-US" altLang="zh-CN" sz="3200" b="1" i="0" dirty="0">
                          <a:solidFill>
                            <a:schemeClr val="bg2">
                              <a:lumMod val="10000"/>
                            </a:schemeClr>
                          </a:solidFill>
                          <a:effectLst/>
                        </a:rPr>
                        <a:t>high</a:t>
                      </a:r>
                      <a:r>
                        <a:rPr lang="zh-CN" altLang="en-US" sz="3200" b="1" i="0" dirty="0">
                          <a:solidFill>
                            <a:schemeClr val="bg2">
                              <a:lumMod val="10000"/>
                            </a:schemeClr>
                          </a:solidFill>
                          <a:effectLst/>
                        </a:rPr>
                        <a:t> </a:t>
                      </a:r>
                      <a:r>
                        <a:rPr lang="en-US" altLang="zh-CN" sz="3200" b="1" i="0" dirty="0">
                          <a:solidFill>
                            <a:schemeClr val="bg2">
                              <a:lumMod val="10000"/>
                            </a:schemeClr>
                          </a:solidFill>
                          <a:effectLst/>
                        </a:rPr>
                        <a:t>quality</a:t>
                      </a:r>
                      <a:r>
                        <a:rPr lang="zh-CN" altLang="en-US" sz="3200" b="1" i="0" dirty="0">
                          <a:solidFill>
                            <a:schemeClr val="bg2">
                              <a:lumMod val="10000"/>
                            </a:schemeClr>
                          </a:solidFill>
                          <a:effectLst/>
                        </a:rPr>
                        <a:t> </a:t>
                      </a:r>
                      <a:r>
                        <a:rPr lang="en-US" altLang="zh-CN" sz="3200" b="0" i="0" dirty="0">
                          <a:solidFill>
                            <a:schemeClr val="bg2">
                              <a:lumMod val="10000"/>
                            </a:schemeClr>
                          </a:solidFill>
                          <a:effectLst/>
                        </a:rPr>
                        <a:t>prompt</a:t>
                      </a:r>
                      <a:endParaRPr lang="en-GB" altLang="zh-CN" sz="3200" b="0" i="0" dirty="0">
                        <a:solidFill>
                          <a:schemeClr val="bg2">
                            <a:lumMod val="10000"/>
                          </a:schemeClr>
                        </a:solidFill>
                        <a:effectLst/>
                      </a:endParaRPr>
                    </a:p>
                  </a:txBody>
                  <a:tcPr anchor="ctr">
                    <a:lnL w="12700" cmpd="sng">
                      <a:noFill/>
                    </a:lnL>
                    <a:lnR w="12700" cmpd="sng">
                      <a:noFill/>
                    </a:lnR>
                    <a:lnT w="12700" cmpd="sng">
                      <a:noFill/>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ctr" latinLnBrk="0"/>
                      <a:r>
                        <a:rPr lang="en-US" altLang="zh-CN" sz="3200" b="0" i="0" dirty="0">
                          <a:solidFill>
                            <a:schemeClr val="bg2">
                              <a:lumMod val="10000"/>
                            </a:schemeClr>
                          </a:solidFill>
                          <a:effectLst/>
                        </a:rPr>
                        <a:t>0.71</a:t>
                      </a:r>
                    </a:p>
                  </a:txBody>
                  <a:tcPr anchor="ctr">
                    <a:lnL w="12700" cmpd="sng">
                      <a:noFill/>
                    </a:lnL>
                    <a:lnR w="12700" cmpd="sng">
                      <a:noFill/>
                    </a:lnR>
                    <a:lnT w="12700" cmpd="sng">
                      <a:noFill/>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ctr" latinLnBrk="0"/>
                      <a:r>
                        <a:rPr lang="en-US" altLang="zh-CN" sz="3200" b="0" i="0" dirty="0">
                          <a:solidFill>
                            <a:schemeClr val="bg2">
                              <a:lumMod val="10000"/>
                            </a:schemeClr>
                          </a:solidFill>
                          <a:effectLst/>
                        </a:rPr>
                        <a:t>0.87</a:t>
                      </a:r>
                    </a:p>
                  </a:txBody>
                  <a:tcPr anchor="ctr">
                    <a:lnL w="12700" cmpd="sng">
                      <a:noFill/>
                    </a:lnL>
                    <a:lnR w="28575" cap="flat" cmpd="sng" algn="ctr">
                      <a:noFill/>
                      <a:prstDash val="solid"/>
                      <a:round/>
                      <a:headEnd type="none" w="med" len="med"/>
                      <a:tailEnd type="none" w="med" len="med"/>
                    </a:lnR>
                    <a:lnT w="12700" cmpd="sng">
                      <a:noFill/>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ctr" latinLnBrk="0"/>
                      <a:r>
                        <a:rPr lang="en-US" altLang="zh-CN" sz="3200" b="0" i="0" dirty="0">
                          <a:solidFill>
                            <a:schemeClr val="bg2">
                              <a:lumMod val="10000"/>
                            </a:schemeClr>
                          </a:solidFill>
                          <a:effectLst/>
                        </a:rPr>
                        <a:t>0.782</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11"/>
                  </a:ext>
                </a:extLst>
              </a:tr>
            </a:tbl>
          </a:graphicData>
        </a:graphic>
      </p:graphicFrame>
      <p:sp>
        <p:nvSpPr>
          <p:cNvPr id="5" name="文本框 4">
            <a:extLst>
              <a:ext uri="{FF2B5EF4-FFF2-40B4-BE49-F238E27FC236}">
                <a16:creationId xmlns:a16="http://schemas.microsoft.com/office/drawing/2014/main" id="{655B100A-8748-EC47-1350-B6AF4E370CD5}"/>
              </a:ext>
            </a:extLst>
          </p:cNvPr>
          <p:cNvSpPr txBox="1"/>
          <p:nvPr/>
        </p:nvSpPr>
        <p:spPr>
          <a:xfrm>
            <a:off x="17678402" y="7838486"/>
            <a:ext cx="5104944" cy="1754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742950" indent="-742950" algn="l">
              <a:buFont typeface="+mj-lt"/>
              <a:buAutoNum type="arabicPeriod"/>
            </a:pPr>
            <a:r>
              <a:rPr lang="zh-CN" altLang="en-US" sz="3600" dirty="0">
                <a:solidFill>
                  <a:srgbClr val="353535"/>
                </a:solidFill>
                <a:effectLst/>
                <a:latin typeface="LarkHackSafariFont"/>
              </a:rPr>
              <a:t>训练数据量增加</a:t>
            </a:r>
            <a:endParaRPr lang="en-US" altLang="zh-CN" sz="3600" dirty="0">
              <a:solidFill>
                <a:srgbClr val="353535"/>
              </a:solidFill>
              <a:effectLst/>
              <a:latin typeface="LarkHackSafariFont"/>
            </a:endParaRPr>
          </a:p>
          <a:p>
            <a:pPr marL="742950" indent="-742950" algn="l">
              <a:buFont typeface="+mj-lt"/>
              <a:buAutoNum type="arabicPeriod"/>
            </a:pPr>
            <a:r>
              <a:rPr lang="zh-CN" altLang="en-US" sz="3600" dirty="0">
                <a:solidFill>
                  <a:srgbClr val="353535"/>
                </a:solidFill>
                <a:latin typeface="LarkHackSafariFont"/>
              </a:rPr>
              <a:t>模型参数量增加</a:t>
            </a:r>
            <a:endParaRPr lang="en-US" altLang="zh-CN" sz="3600" dirty="0">
              <a:solidFill>
                <a:srgbClr val="353535"/>
              </a:solidFill>
              <a:effectLst/>
              <a:latin typeface="LarkHackSafariFont"/>
            </a:endParaRPr>
          </a:p>
          <a:p>
            <a:pPr marL="742950" indent="-742950" algn="l">
              <a:buFont typeface="+mj-lt"/>
              <a:buAutoNum type="arabicPeriod"/>
            </a:pPr>
            <a:r>
              <a:rPr lang="zh-CN" altLang="en-US" sz="3600" dirty="0">
                <a:solidFill>
                  <a:srgbClr val="353535"/>
                </a:solidFill>
                <a:latin typeface="LarkHackSafariFont"/>
              </a:rPr>
              <a:t>提高训练数据的质量</a:t>
            </a:r>
            <a:endParaRPr lang="zh-CN" altLang="en-US" sz="3600" dirty="0"/>
          </a:p>
        </p:txBody>
      </p:sp>
      <p:sp>
        <p:nvSpPr>
          <p:cNvPr id="8" name="文本框 7">
            <a:extLst>
              <a:ext uri="{FF2B5EF4-FFF2-40B4-BE49-F238E27FC236}">
                <a16:creationId xmlns:a16="http://schemas.microsoft.com/office/drawing/2014/main" id="{8F798F8B-3145-9256-6254-5052AED6AD97}"/>
              </a:ext>
            </a:extLst>
          </p:cNvPr>
          <p:cNvSpPr txBox="1"/>
          <p:nvPr/>
        </p:nvSpPr>
        <p:spPr>
          <a:xfrm>
            <a:off x="916130" y="2817168"/>
            <a:ext cx="7115762"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4000" b="1" dirty="0">
                <a:solidFill>
                  <a:schemeClr val="bg2">
                    <a:lumMod val="10000"/>
                  </a:schemeClr>
                </a:solidFill>
                <a:latin typeface="SimHei" panose="02010609060101010101" pitchFamily="49" charset="-122"/>
                <a:ea typeface="SimHei" panose="02010609060101010101" pitchFamily="49" charset="-122"/>
              </a:rPr>
              <a:t>训练数据和模型参数量的影响</a:t>
            </a:r>
            <a:endParaRPr lang="en-US" altLang="zh-CN" sz="4000" b="1" dirty="0">
              <a:solidFill>
                <a:schemeClr val="bg2">
                  <a:lumMod val="10000"/>
                </a:schemeClr>
              </a:solidFill>
              <a:latin typeface="SimHei" panose="02010609060101010101" pitchFamily="49" charset="-122"/>
              <a:ea typeface="SimHei" panose="02010609060101010101" pitchFamily="49" charset="-122"/>
            </a:endParaRPr>
          </a:p>
        </p:txBody>
      </p:sp>
      <p:sp>
        <p:nvSpPr>
          <p:cNvPr id="4" name="文本框 3">
            <a:extLst>
              <a:ext uri="{FF2B5EF4-FFF2-40B4-BE49-F238E27FC236}">
                <a16:creationId xmlns:a16="http://schemas.microsoft.com/office/drawing/2014/main" id="{DF2CB88C-D03A-CBE3-D5A0-09F0109CFBDC}"/>
              </a:ext>
            </a:extLst>
          </p:cNvPr>
          <p:cNvSpPr txBox="1"/>
          <p:nvPr/>
        </p:nvSpPr>
        <p:spPr>
          <a:xfrm>
            <a:off x="17813180" y="5599974"/>
            <a:ext cx="4835387"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4000" b="1" dirty="0">
                <a:solidFill>
                  <a:srgbClr val="353535"/>
                </a:solidFill>
                <a:effectLst/>
                <a:latin typeface="LarkHackSafariFont"/>
              </a:rPr>
              <a:t>模型效果的提升</a:t>
            </a:r>
            <a:endParaRPr lang="en-US" altLang="zh-CN" sz="4000" b="1" dirty="0">
              <a:solidFill>
                <a:srgbClr val="353535"/>
              </a:solidFill>
              <a:effectLst/>
              <a:latin typeface="LarkHackSafariFont"/>
            </a:endParaRPr>
          </a:p>
        </p:txBody>
      </p:sp>
      <p:cxnSp>
        <p:nvCxnSpPr>
          <p:cNvPr id="11" name="直线箭头连接符 10">
            <a:extLst>
              <a:ext uri="{FF2B5EF4-FFF2-40B4-BE49-F238E27FC236}">
                <a16:creationId xmlns:a16="http://schemas.microsoft.com/office/drawing/2014/main" id="{446F4A5E-D564-B9F8-7898-39F3FEE1E92F}"/>
              </a:ext>
            </a:extLst>
          </p:cNvPr>
          <p:cNvCxnSpPr>
            <a:stCxn id="4" idx="2"/>
            <a:endCxn id="5" idx="0"/>
          </p:cNvCxnSpPr>
          <p:nvPr/>
        </p:nvCxnSpPr>
        <p:spPr>
          <a:xfrm>
            <a:off x="20230874" y="6307860"/>
            <a:ext cx="0" cy="1530626"/>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3" name="文本框 12">
            <a:extLst>
              <a:ext uri="{FF2B5EF4-FFF2-40B4-BE49-F238E27FC236}">
                <a16:creationId xmlns:a16="http://schemas.microsoft.com/office/drawing/2014/main" id="{844BB600-F36C-5B09-3E17-6B94F3F7B8CF}"/>
              </a:ext>
            </a:extLst>
          </p:cNvPr>
          <p:cNvSpPr txBox="1"/>
          <p:nvPr/>
        </p:nvSpPr>
        <p:spPr>
          <a:xfrm>
            <a:off x="20230873" y="6780785"/>
            <a:ext cx="1654865"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3200" b="1" dirty="0">
                <a:solidFill>
                  <a:srgbClr val="FF0000"/>
                </a:solidFill>
                <a:effectLst/>
                <a:latin typeface="LarkHackSafariFont"/>
              </a:rPr>
              <a:t>得益于</a:t>
            </a:r>
            <a:endParaRPr lang="zh-CN" altLang="en-US" sz="3200" b="1" dirty="0">
              <a:solidFill>
                <a:srgbClr val="FF0000"/>
              </a:solidFill>
            </a:endParaRPr>
          </a:p>
        </p:txBody>
      </p:sp>
    </p:spTree>
    <p:extLst>
      <p:ext uri="{BB962C8B-B14F-4D97-AF65-F5344CB8AC3E}">
        <p14:creationId xmlns:p14="http://schemas.microsoft.com/office/powerpoint/2010/main" val="371574092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1" y="1262646"/>
            <a:ext cx="5824911" cy="857881"/>
          </a:xfrm>
          <a:prstGeom prst="rect">
            <a:avLst/>
          </a:prstGeom>
        </p:spPr>
        <p:txBody>
          <a:bodyPr/>
          <a:lstStyle/>
          <a:p>
            <a:pPr algn="l"/>
            <a:r>
              <a:rPr lang="zh-CN" altLang="en-US" sz="6600" b="1" dirty="0">
                <a:solidFill>
                  <a:schemeClr val="bg2">
                    <a:lumMod val="10000"/>
                  </a:schemeClr>
                </a:solidFill>
                <a:effectLst/>
              </a:rPr>
              <a:t>个人简介</a:t>
            </a:r>
            <a:endParaRPr lang="en-US" altLang="zh-CN" sz="6600" b="1" dirty="0">
              <a:solidFill>
                <a:schemeClr val="bg2">
                  <a:lumMod val="10000"/>
                </a:schemeClr>
              </a:solidFill>
              <a:effectLst/>
            </a:endParaRPr>
          </a:p>
        </p:txBody>
      </p:sp>
      <p:grpSp>
        <p:nvGrpSpPr>
          <p:cNvPr id="21" name="组合 20">
            <a:extLst>
              <a:ext uri="{FF2B5EF4-FFF2-40B4-BE49-F238E27FC236}">
                <a16:creationId xmlns:a16="http://schemas.microsoft.com/office/drawing/2014/main" id="{57ED414E-F0BA-6BFC-CF45-10DE018A9FFE}"/>
              </a:ext>
            </a:extLst>
          </p:cNvPr>
          <p:cNvGrpSpPr/>
          <p:nvPr/>
        </p:nvGrpSpPr>
        <p:grpSpPr>
          <a:xfrm>
            <a:off x="916131" y="2790302"/>
            <a:ext cx="22118968" cy="3363860"/>
            <a:chOff x="1054454" y="3198862"/>
            <a:chExt cx="22118968" cy="3363860"/>
          </a:xfrm>
        </p:grpSpPr>
        <p:pic>
          <p:nvPicPr>
            <p:cNvPr id="17" name="图片 16">
              <a:extLst>
                <a:ext uri="{FF2B5EF4-FFF2-40B4-BE49-F238E27FC236}">
                  <a16:creationId xmlns:a16="http://schemas.microsoft.com/office/drawing/2014/main" id="{D089EF75-8658-C88E-D9FB-70B4170265E0}"/>
                </a:ext>
              </a:extLst>
            </p:cNvPr>
            <p:cNvPicPr>
              <a:picLocks noChangeAspect="1"/>
            </p:cNvPicPr>
            <p:nvPr/>
          </p:nvPicPr>
          <p:blipFill rotWithShape="1">
            <a:blip r:embed="rId3"/>
            <a:srcRect b="92444"/>
            <a:stretch/>
          </p:blipFill>
          <p:spPr>
            <a:xfrm>
              <a:off x="1054454" y="3198862"/>
              <a:ext cx="22118968" cy="653291"/>
            </a:xfrm>
            <a:prstGeom prst="rect">
              <a:avLst/>
            </a:prstGeom>
          </p:spPr>
        </p:pic>
        <p:grpSp>
          <p:nvGrpSpPr>
            <p:cNvPr id="20" name="组合 19">
              <a:extLst>
                <a:ext uri="{FF2B5EF4-FFF2-40B4-BE49-F238E27FC236}">
                  <a16:creationId xmlns:a16="http://schemas.microsoft.com/office/drawing/2014/main" id="{C3CA9692-06F4-353C-C197-DEE6E4E59457}"/>
                </a:ext>
              </a:extLst>
            </p:cNvPr>
            <p:cNvGrpSpPr/>
            <p:nvPr/>
          </p:nvGrpSpPr>
          <p:grpSpPr>
            <a:xfrm>
              <a:off x="1054454" y="3871942"/>
              <a:ext cx="22118968" cy="2690780"/>
              <a:chOff x="1054454" y="3871942"/>
              <a:chExt cx="22118968" cy="2690780"/>
            </a:xfrm>
          </p:grpSpPr>
          <p:pic>
            <p:nvPicPr>
              <p:cNvPr id="18" name="图片 17">
                <a:extLst>
                  <a:ext uri="{FF2B5EF4-FFF2-40B4-BE49-F238E27FC236}">
                    <a16:creationId xmlns:a16="http://schemas.microsoft.com/office/drawing/2014/main" id="{457A47F7-0DB7-A5E9-FC61-66B7A2DFE318}"/>
                  </a:ext>
                </a:extLst>
              </p:cNvPr>
              <p:cNvPicPr>
                <a:picLocks noChangeAspect="1"/>
              </p:cNvPicPr>
              <p:nvPr/>
            </p:nvPicPr>
            <p:blipFill rotWithShape="1">
              <a:blip r:embed="rId3"/>
              <a:srcRect t="69568" b="216"/>
              <a:stretch/>
            </p:blipFill>
            <p:spPr>
              <a:xfrm>
                <a:off x="1054454" y="3871942"/>
                <a:ext cx="22118968" cy="2612463"/>
              </a:xfrm>
              <a:prstGeom prst="rect">
                <a:avLst/>
              </a:prstGeom>
            </p:spPr>
          </p:pic>
          <p:pic>
            <p:nvPicPr>
              <p:cNvPr id="19" name="图片 18">
                <a:extLst>
                  <a:ext uri="{FF2B5EF4-FFF2-40B4-BE49-F238E27FC236}">
                    <a16:creationId xmlns:a16="http://schemas.microsoft.com/office/drawing/2014/main" id="{01442CD9-8374-AEDB-024C-85FAFBE362D6}"/>
                  </a:ext>
                </a:extLst>
              </p:cNvPr>
              <p:cNvPicPr>
                <a:picLocks noChangeAspect="1"/>
              </p:cNvPicPr>
              <p:nvPr/>
            </p:nvPicPr>
            <p:blipFill>
              <a:blip r:embed="rId4"/>
              <a:stretch>
                <a:fillRect/>
              </a:stretch>
            </p:blipFill>
            <p:spPr>
              <a:xfrm>
                <a:off x="14243565" y="5946592"/>
                <a:ext cx="8694256" cy="616130"/>
              </a:xfrm>
              <a:prstGeom prst="rect">
                <a:avLst/>
              </a:prstGeom>
            </p:spPr>
          </p:pic>
        </p:grpSp>
      </p:grpSp>
      <p:grpSp>
        <p:nvGrpSpPr>
          <p:cNvPr id="4" name="组合 3">
            <a:extLst>
              <a:ext uri="{FF2B5EF4-FFF2-40B4-BE49-F238E27FC236}">
                <a16:creationId xmlns:a16="http://schemas.microsoft.com/office/drawing/2014/main" id="{D7959302-81F8-7AD5-6FFD-A0AF5EA91355}"/>
              </a:ext>
            </a:extLst>
          </p:cNvPr>
          <p:cNvGrpSpPr/>
          <p:nvPr/>
        </p:nvGrpSpPr>
        <p:grpSpPr>
          <a:xfrm>
            <a:off x="916131" y="6368167"/>
            <a:ext cx="22275091" cy="5897261"/>
            <a:chOff x="916131" y="6368167"/>
            <a:chExt cx="22275091" cy="5897261"/>
          </a:xfrm>
        </p:grpSpPr>
        <p:grpSp>
          <p:nvGrpSpPr>
            <p:cNvPr id="9" name="组合 8">
              <a:extLst>
                <a:ext uri="{FF2B5EF4-FFF2-40B4-BE49-F238E27FC236}">
                  <a16:creationId xmlns:a16="http://schemas.microsoft.com/office/drawing/2014/main" id="{2258BAC1-B5E5-862E-76B7-1FEBFD873C3A}"/>
                </a:ext>
              </a:extLst>
            </p:cNvPr>
            <p:cNvGrpSpPr/>
            <p:nvPr/>
          </p:nvGrpSpPr>
          <p:grpSpPr>
            <a:xfrm>
              <a:off x="916131" y="6368167"/>
              <a:ext cx="22275091" cy="5897261"/>
              <a:chOff x="916130" y="2605704"/>
              <a:chExt cx="22275091" cy="5897261"/>
            </a:xfrm>
          </p:grpSpPr>
          <p:pic>
            <p:nvPicPr>
              <p:cNvPr id="2" name="图片 1">
                <a:extLst>
                  <a:ext uri="{FF2B5EF4-FFF2-40B4-BE49-F238E27FC236}">
                    <a16:creationId xmlns:a16="http://schemas.microsoft.com/office/drawing/2014/main" id="{6B5AD169-555F-A222-9987-6012B1666FC5}"/>
                  </a:ext>
                </a:extLst>
              </p:cNvPr>
              <p:cNvPicPr>
                <a:picLocks noChangeAspect="1"/>
              </p:cNvPicPr>
              <p:nvPr/>
            </p:nvPicPr>
            <p:blipFill rotWithShape="1">
              <a:blip r:embed="rId5"/>
              <a:srcRect b="35302"/>
              <a:stretch/>
            </p:blipFill>
            <p:spPr>
              <a:xfrm>
                <a:off x="916130" y="2605704"/>
                <a:ext cx="22275091" cy="5740628"/>
              </a:xfrm>
              <a:prstGeom prst="rect">
                <a:avLst/>
              </a:prstGeom>
            </p:spPr>
          </p:pic>
          <p:pic>
            <p:nvPicPr>
              <p:cNvPr id="5" name="图片 4">
                <a:extLst>
                  <a:ext uri="{FF2B5EF4-FFF2-40B4-BE49-F238E27FC236}">
                    <a16:creationId xmlns:a16="http://schemas.microsoft.com/office/drawing/2014/main" id="{5CC2AE13-C5E2-A4F4-1F32-91FF286950A6}"/>
                  </a:ext>
                </a:extLst>
              </p:cNvPr>
              <p:cNvPicPr>
                <a:picLocks noChangeAspect="1"/>
              </p:cNvPicPr>
              <p:nvPr/>
            </p:nvPicPr>
            <p:blipFill>
              <a:blip r:embed="rId4"/>
              <a:stretch>
                <a:fillRect/>
              </a:stretch>
            </p:blipFill>
            <p:spPr>
              <a:xfrm>
                <a:off x="14906152" y="7886835"/>
                <a:ext cx="8128946" cy="616130"/>
              </a:xfrm>
              <a:prstGeom prst="rect">
                <a:avLst/>
              </a:prstGeom>
            </p:spPr>
          </p:pic>
        </p:grpSp>
        <p:pic>
          <p:nvPicPr>
            <p:cNvPr id="3" name="图片 2">
              <a:extLst>
                <a:ext uri="{FF2B5EF4-FFF2-40B4-BE49-F238E27FC236}">
                  <a16:creationId xmlns:a16="http://schemas.microsoft.com/office/drawing/2014/main" id="{4E2D353F-4E55-28D7-8CB6-5F80DF94FE0E}"/>
                </a:ext>
              </a:extLst>
            </p:cNvPr>
            <p:cNvPicPr>
              <a:picLocks noChangeAspect="1"/>
            </p:cNvPicPr>
            <p:nvPr/>
          </p:nvPicPr>
          <p:blipFill>
            <a:blip r:embed="rId6"/>
            <a:stretch>
              <a:fillRect/>
            </a:stretch>
          </p:blipFill>
          <p:spPr>
            <a:xfrm>
              <a:off x="955040" y="10007263"/>
              <a:ext cx="22138423" cy="990809"/>
            </a:xfrm>
            <a:prstGeom prst="rect">
              <a:avLst/>
            </a:prstGeom>
          </p:spPr>
        </p:pic>
      </p:grpSp>
    </p:spTree>
    <p:extLst>
      <p:ext uri="{BB962C8B-B14F-4D97-AF65-F5344CB8AC3E}">
        <p14:creationId xmlns:p14="http://schemas.microsoft.com/office/powerpoint/2010/main" val="235535234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graphicFrame>
        <p:nvGraphicFramePr>
          <p:cNvPr id="4" name="表格 4"/>
          <p:cNvGraphicFramePr>
            <a:graphicFrameLocks noGrp="1"/>
          </p:cNvGraphicFramePr>
          <p:nvPr>
            <p:extLst>
              <p:ext uri="{D42A27DB-BD31-4B8C-83A1-F6EECF244321}">
                <p14:modId xmlns:p14="http://schemas.microsoft.com/office/powerpoint/2010/main" val="2029042929"/>
              </p:ext>
            </p:extLst>
          </p:nvPr>
        </p:nvGraphicFramePr>
        <p:xfrm>
          <a:off x="1409925" y="4221695"/>
          <a:ext cx="21564150" cy="7513935"/>
        </p:xfrm>
        <a:graphic>
          <a:graphicData uri="http://schemas.openxmlformats.org/drawingml/2006/table">
            <a:tbl>
              <a:tblPr firstRow="1" bandRow="1">
                <a:tableStyleId>{5940675A-B579-460E-94D1-54222C63F5DA}</a:tableStyleId>
              </a:tblPr>
              <a:tblGrid>
                <a:gridCol w="1305434">
                  <a:extLst>
                    <a:ext uri="{9D8B030D-6E8A-4147-A177-3AD203B41FA5}">
                      <a16:colId xmlns:a16="http://schemas.microsoft.com/office/drawing/2014/main" val="3805898686"/>
                    </a:ext>
                  </a:extLst>
                </a:gridCol>
                <a:gridCol w="4909860">
                  <a:extLst>
                    <a:ext uri="{9D8B030D-6E8A-4147-A177-3AD203B41FA5}">
                      <a16:colId xmlns:a16="http://schemas.microsoft.com/office/drawing/2014/main" val="20000"/>
                    </a:ext>
                  </a:extLst>
                </a:gridCol>
                <a:gridCol w="2155371">
                  <a:extLst>
                    <a:ext uri="{9D8B030D-6E8A-4147-A177-3AD203B41FA5}">
                      <a16:colId xmlns:a16="http://schemas.microsoft.com/office/drawing/2014/main" val="20001"/>
                    </a:ext>
                  </a:extLst>
                </a:gridCol>
                <a:gridCol w="2264229">
                  <a:extLst>
                    <a:ext uri="{9D8B030D-6E8A-4147-A177-3AD203B41FA5}">
                      <a16:colId xmlns:a16="http://schemas.microsoft.com/office/drawing/2014/main" val="20002"/>
                    </a:ext>
                  </a:extLst>
                </a:gridCol>
                <a:gridCol w="2307771">
                  <a:extLst>
                    <a:ext uri="{9D8B030D-6E8A-4147-A177-3AD203B41FA5}">
                      <a16:colId xmlns:a16="http://schemas.microsoft.com/office/drawing/2014/main" val="20003"/>
                    </a:ext>
                  </a:extLst>
                </a:gridCol>
                <a:gridCol w="8621485">
                  <a:extLst>
                    <a:ext uri="{9D8B030D-6E8A-4147-A177-3AD203B41FA5}">
                      <a16:colId xmlns:a16="http://schemas.microsoft.com/office/drawing/2014/main" val="20004"/>
                    </a:ext>
                  </a:extLst>
                </a:gridCol>
              </a:tblGrid>
              <a:tr h="683085">
                <a:tc>
                  <a:txBody>
                    <a:bodyPr/>
                    <a:lstStyle/>
                    <a:p>
                      <a:pPr algn="ctr"/>
                      <a:r>
                        <a:rPr lang="en-US" altLang="zh-CN" sz="3200" b="1" dirty="0">
                          <a:solidFill>
                            <a:schemeClr val="bg2">
                              <a:lumMod val="10000"/>
                            </a:schemeClr>
                          </a:solidFill>
                        </a:rPr>
                        <a:t>No</a:t>
                      </a:r>
                      <a:endParaRPr lang="zh-CN" altLang="en-US" sz="3200" b="1" dirty="0">
                        <a:solidFill>
                          <a:schemeClr val="bg2">
                            <a:lumMod val="10000"/>
                          </a:schemeClr>
                        </a:solidFill>
                      </a:endParaRP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3200" b="1" dirty="0">
                          <a:solidFill>
                            <a:schemeClr val="bg2">
                              <a:lumMod val="10000"/>
                            </a:schemeClr>
                          </a:solidFill>
                        </a:rPr>
                        <a:t>model</a:t>
                      </a:r>
                      <a:endParaRPr lang="zh-CN" altLang="en-US" sz="3200" b="1" dirty="0">
                        <a:solidFill>
                          <a:schemeClr val="bg2">
                            <a:lumMod val="10000"/>
                          </a:schemeClr>
                        </a:solidFill>
                      </a:endParaRP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3200" b="1">
                          <a:solidFill>
                            <a:schemeClr val="bg2">
                              <a:lumMod val="10000"/>
                            </a:schemeClr>
                          </a:solidFill>
                        </a:rPr>
                        <a:t>precision</a:t>
                      </a:r>
                      <a:endParaRPr lang="zh-CN" altLang="en-US" sz="3200" b="1" dirty="0">
                        <a:solidFill>
                          <a:schemeClr val="bg2">
                            <a:lumMod val="10000"/>
                          </a:schemeClr>
                        </a:solidFill>
                      </a:endParaRP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3200" b="1">
                          <a:solidFill>
                            <a:schemeClr val="bg2">
                              <a:lumMod val="10000"/>
                            </a:schemeClr>
                          </a:solidFill>
                        </a:rPr>
                        <a:t>recall</a:t>
                      </a:r>
                      <a:endParaRPr lang="zh-CN" altLang="en-US" sz="3200" b="1" dirty="0">
                        <a:solidFill>
                          <a:schemeClr val="bg2">
                            <a:lumMod val="10000"/>
                          </a:schemeClr>
                        </a:solidFill>
                      </a:endParaRP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3200" b="1" dirty="0">
                          <a:solidFill>
                            <a:schemeClr val="bg2">
                              <a:lumMod val="10000"/>
                            </a:schemeClr>
                          </a:solidFill>
                        </a:rPr>
                        <a:t>F1</a:t>
                      </a:r>
                      <a:r>
                        <a:rPr lang="zh-CN" altLang="en-US" sz="3200" b="1" dirty="0">
                          <a:solidFill>
                            <a:schemeClr val="bg2">
                              <a:lumMod val="10000"/>
                            </a:schemeClr>
                          </a:solidFill>
                        </a:rPr>
                        <a:t> </a:t>
                      </a:r>
                      <a:r>
                        <a:rPr lang="en-US" altLang="zh-CN" sz="3200" b="1" dirty="0">
                          <a:solidFill>
                            <a:schemeClr val="bg2">
                              <a:lumMod val="10000"/>
                            </a:schemeClr>
                          </a:solidFill>
                        </a:rPr>
                        <a:t>score</a:t>
                      </a:r>
                      <a:endParaRPr lang="zh-CN" altLang="en-US" sz="3200" b="1" dirty="0">
                        <a:solidFill>
                          <a:schemeClr val="bg2">
                            <a:lumMod val="10000"/>
                          </a:schemeClr>
                        </a:solidFill>
                      </a:endParaRP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3200" b="1" dirty="0">
                          <a:solidFill>
                            <a:schemeClr val="bg2">
                              <a:lumMod val="10000"/>
                            </a:schemeClr>
                          </a:solidFill>
                        </a:rPr>
                        <a:t>备注</a:t>
                      </a:r>
                    </a:p>
                  </a:txBody>
                  <a:tcP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83085">
                <a:tc>
                  <a:txBody>
                    <a:bodyPr/>
                    <a:lstStyle/>
                    <a:p>
                      <a:pPr algn="ctr" fontAlgn="ctr" latinLnBrk="0"/>
                      <a:r>
                        <a:rPr lang="en-US" altLang="zh-CN" sz="3200" b="0" i="0" dirty="0">
                          <a:solidFill>
                            <a:schemeClr val="bg2">
                              <a:lumMod val="10000"/>
                            </a:schemeClr>
                          </a:solidFill>
                          <a:effectLst/>
                        </a:rPr>
                        <a:t>1</a:t>
                      </a:r>
                      <a:endParaRPr lang="zh-CN" altLang="en-US" sz="3200" b="0" i="0" dirty="0">
                        <a:solidFill>
                          <a:schemeClr val="bg2">
                            <a:lumMod val="10000"/>
                          </a:schemeClr>
                        </a:solidFill>
                        <a:effectLst/>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ctr" latinLnBrk="0"/>
                      <a:r>
                        <a:rPr lang="en-US" altLang="zh-CN" sz="3200" b="0" i="0" dirty="0">
                          <a:solidFill>
                            <a:schemeClr val="bg2">
                              <a:lumMod val="10000"/>
                            </a:schemeClr>
                          </a:solidFill>
                          <a:effectLst/>
                        </a:rPr>
                        <a:t>online</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albert</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a:t>
                      </a:r>
                      <a:r>
                        <a:rPr lang="zh-CN" altLang="en-US" sz="3200" b="0" i="0" dirty="0">
                          <a:solidFill>
                            <a:schemeClr val="bg2">
                              <a:lumMod val="10000"/>
                            </a:schemeClr>
                          </a:solidFill>
                          <a:effectLst/>
                        </a:rPr>
                        <a:t>中</a:t>
                      </a:r>
                      <a:r>
                        <a:rPr lang="en-US" altLang="zh-CN" sz="3200" b="0" i="0" dirty="0">
                          <a:solidFill>
                            <a:schemeClr val="bg2">
                              <a:lumMod val="10000"/>
                            </a:schemeClr>
                          </a:solidFill>
                          <a:effectLst/>
                        </a:rPr>
                        <a:t>)</a:t>
                      </a:r>
                      <a:endParaRPr lang="zh-CN" altLang="en-US" sz="3200" b="0" i="0" dirty="0">
                        <a:solidFill>
                          <a:schemeClr val="bg2">
                            <a:lumMod val="10000"/>
                          </a:schemeClr>
                        </a:solidFill>
                        <a:effectLst/>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a:solidFill>
                            <a:schemeClr val="bg2">
                              <a:lumMod val="10000"/>
                            </a:schemeClr>
                          </a:solidFill>
                          <a:effectLst/>
                        </a:rPr>
                        <a:t>0.56</a:t>
                      </a:r>
                      <a:endParaRPr lang="en-US" altLang="zh-CN" sz="3200" b="0" i="0" dirty="0">
                        <a:solidFill>
                          <a:schemeClr val="bg2">
                            <a:lumMod val="10000"/>
                          </a:schemeClr>
                        </a:solidFill>
                        <a:effectLst/>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0.96</a:t>
                      </a: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0.706</a:t>
                      </a: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latinLnBrk="0"/>
                      <a:endParaRPr lang="en-US" altLang="zh-CN" sz="3200" b="0" i="0" dirty="0">
                        <a:solidFill>
                          <a:schemeClr val="bg2">
                            <a:lumMod val="10000"/>
                          </a:schemeClr>
                        </a:solidFill>
                        <a:effectLst/>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83085">
                <a:tc>
                  <a:txBody>
                    <a:bodyPr/>
                    <a:lstStyle/>
                    <a:p>
                      <a:pPr algn="ctr" fontAlgn="ctr" latinLnBrk="0"/>
                      <a:r>
                        <a:rPr lang="en-US" altLang="zh-CN" sz="3200" b="0" i="0" dirty="0">
                          <a:solidFill>
                            <a:schemeClr val="bg2">
                              <a:lumMod val="10000"/>
                            </a:schemeClr>
                          </a:solidFill>
                          <a:effectLst/>
                        </a:rPr>
                        <a:t>2</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latinLnBrk="0"/>
                      <a:r>
                        <a:rPr lang="en-GB" sz="3200" b="0" i="0" dirty="0">
                          <a:solidFill>
                            <a:schemeClr val="bg2">
                              <a:lumMod val="10000"/>
                            </a:schemeClr>
                          </a:solidFill>
                          <a:effectLst/>
                        </a:rPr>
                        <a:t>GPT4</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few</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shot</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a:t>
                      </a:r>
                      <a:r>
                        <a:rPr lang="zh-CN" altLang="en-US" sz="3200" b="0" i="0" dirty="0">
                          <a:solidFill>
                            <a:schemeClr val="bg2">
                              <a:lumMod val="10000"/>
                            </a:schemeClr>
                          </a:solidFill>
                          <a:effectLst/>
                        </a:rPr>
                        <a:t>中</a:t>
                      </a:r>
                      <a:r>
                        <a:rPr lang="en-US" altLang="zh-CN" sz="3200" b="0" i="0" dirty="0">
                          <a:solidFill>
                            <a:schemeClr val="bg2">
                              <a:lumMod val="10000"/>
                            </a:schemeClr>
                          </a:solidFill>
                          <a:effectLst/>
                        </a:rPr>
                        <a:t>)</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a:solidFill>
                            <a:schemeClr val="bg2">
                              <a:lumMod val="10000"/>
                            </a:schemeClr>
                          </a:solidFill>
                          <a:effectLst/>
                        </a:rPr>
                        <a:t>0.70</a:t>
                      </a:r>
                      <a:endParaRPr lang="en-US"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0.788</a:t>
                      </a: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latinLnBrk="0"/>
                      <a:endParaRPr lang="en-US"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83085">
                <a:tc>
                  <a:txBody>
                    <a:bodyPr/>
                    <a:lstStyle/>
                    <a:p>
                      <a:pPr algn="ctr" fontAlgn="ctr" latinLnBrk="0"/>
                      <a:r>
                        <a:rPr lang="en-US" altLang="zh-CN" sz="3200" b="0" i="0" dirty="0">
                          <a:solidFill>
                            <a:schemeClr val="bg2">
                              <a:lumMod val="10000"/>
                            </a:schemeClr>
                          </a:solidFill>
                          <a:effectLst/>
                        </a:rPr>
                        <a:t>3</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alpha val="50196"/>
                      </a:schemeClr>
                    </a:solidFill>
                  </a:tcPr>
                </a:tc>
                <a:tc>
                  <a:txBody>
                    <a:bodyPr/>
                    <a:lstStyle/>
                    <a:p>
                      <a:pPr algn="l" fontAlgn="ctr" latinLnBrk="0"/>
                      <a:r>
                        <a:rPr lang="en-GB" sz="3200" b="0" i="0" dirty="0">
                          <a:solidFill>
                            <a:schemeClr val="bg2">
                              <a:lumMod val="10000"/>
                            </a:schemeClr>
                          </a:solidFill>
                          <a:effectLst/>
                        </a:rPr>
                        <a:t>llama13b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a:t>
                      </a:r>
                      <a:r>
                        <a:rPr lang="zh-CN" altLang="en-US" sz="3200" b="0" i="0" dirty="0">
                          <a:solidFill>
                            <a:schemeClr val="bg2">
                              <a:lumMod val="10000"/>
                            </a:schemeClr>
                          </a:solidFill>
                          <a:effectLst/>
                        </a:rPr>
                        <a:t>英</a:t>
                      </a:r>
                      <a:r>
                        <a:rPr lang="en-US" altLang="zh-CN" sz="3200" b="0" i="0" dirty="0">
                          <a:solidFill>
                            <a:schemeClr val="bg2">
                              <a:lumMod val="10000"/>
                            </a:schemeClr>
                          </a:solidFill>
                          <a:effectLst/>
                        </a:rPr>
                        <a:t>)</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alpha val="50196"/>
                      </a:schemeClr>
                    </a:solidFill>
                  </a:tcPr>
                </a:tc>
                <a:tc>
                  <a:txBody>
                    <a:bodyPr/>
                    <a:lstStyle/>
                    <a:p>
                      <a:pPr algn="ctr" fontAlgn="ctr" latinLnBrk="0"/>
                      <a:r>
                        <a:rPr lang="en-US" altLang="zh-CN" sz="3200" b="0" i="0">
                          <a:solidFill>
                            <a:schemeClr val="bg2">
                              <a:lumMod val="10000"/>
                            </a:schemeClr>
                          </a:solidFill>
                          <a:effectLst/>
                        </a:rPr>
                        <a:t>0.70</a:t>
                      </a:r>
                      <a:endParaRPr lang="en-US"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0.77</a:t>
                      </a: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0.733</a:t>
                      </a: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lvl="0" indent="0" algn="l" defTabSz="584200" rtl="0" eaLnBrk="1" fontAlgn="ctr" latinLnBrk="0" hangingPunct="1">
                        <a:lnSpc>
                          <a:spcPct val="100000"/>
                        </a:lnSpc>
                        <a:spcBef>
                          <a:spcPts val="0"/>
                        </a:spcBef>
                        <a:spcAft>
                          <a:spcPts val="0"/>
                        </a:spcAft>
                        <a:buClrTx/>
                        <a:buSzTx/>
                        <a:buFontTx/>
                        <a:buNone/>
                        <a:defRPr/>
                      </a:pPr>
                      <a:r>
                        <a:rPr lang="zh-CN" altLang="en-US" sz="3200" b="0" i="0" u="none" strike="noStrike" cap="none" spc="0" baseline="0" dirty="0">
                          <a:solidFill>
                            <a:srgbClr val="FF0000"/>
                          </a:solidFill>
                          <a:effectLst/>
                          <a:uFillTx/>
                          <a:latin typeface="+mn-lt"/>
                          <a:ea typeface="+mn-ea"/>
                          <a:cs typeface="+mn-cs"/>
                          <a:sym typeface="Helvetica Neue" panose="02000503000000020004"/>
                        </a:rPr>
                        <a:t>谣言库训练数据 翻译成英文</a:t>
                      </a:r>
                      <a:endParaRPr lang="en-GB" altLang="zh-CN" sz="3200" b="0" i="0" u="none" strike="noStrike" cap="none" spc="0" baseline="0" dirty="0">
                        <a:solidFill>
                          <a:srgbClr val="FF0000"/>
                        </a:solidFill>
                        <a:effectLst/>
                        <a:uFillTx/>
                        <a:latin typeface="+mn-lt"/>
                        <a:ea typeface="+mn-ea"/>
                        <a:cs typeface="+mn-cs"/>
                        <a:sym typeface="Helvetica Neue" panose="02000503000000020004"/>
                      </a:endParaRPr>
                    </a:p>
                    <a:p>
                      <a:pPr marL="0" marR="0" lvl="0" indent="0" algn="l" defTabSz="584200" rtl="0" eaLnBrk="1" fontAlgn="ctr" latinLnBrk="0" hangingPunct="1">
                        <a:lnSpc>
                          <a:spcPct val="100000"/>
                        </a:lnSpc>
                        <a:spcBef>
                          <a:spcPts val="0"/>
                        </a:spcBef>
                        <a:spcAft>
                          <a:spcPts val="0"/>
                        </a:spcAft>
                        <a:buClrTx/>
                        <a:buSzTx/>
                        <a:buFontTx/>
                        <a:buNone/>
                        <a:defRPr/>
                      </a:pPr>
                      <a:r>
                        <a:rPr lang="en-GB" altLang="zh-CN" sz="3200" b="0" i="0" dirty="0" err="1">
                          <a:solidFill>
                            <a:schemeClr val="bg2">
                              <a:lumMod val="10000"/>
                            </a:schemeClr>
                          </a:solidFill>
                          <a:effectLst/>
                        </a:rPr>
                        <a:t>原始llama</a:t>
                      </a:r>
                      <a:r>
                        <a:rPr lang="zh-CN" altLang="en-US" sz="3200" b="0" i="0" dirty="0">
                          <a:solidFill>
                            <a:schemeClr val="bg2">
                              <a:lumMod val="10000"/>
                            </a:schemeClr>
                          </a:solidFill>
                          <a:effectLst/>
                        </a:rPr>
                        <a:t>，只能接受英文输入，将中文通过现有翻译后输入，翻译过程有损失。</a:t>
                      </a:r>
                      <a:endParaRPr lang="en-GB" altLang="zh-CN" sz="3200" b="0" i="0" dirty="0">
                        <a:solidFill>
                          <a:schemeClr val="bg2">
                            <a:lumMod val="10000"/>
                          </a:schemeClr>
                        </a:solidFill>
                        <a:effectLst/>
                      </a:endParaRPr>
                    </a:p>
                  </a:txBody>
                  <a:tcPr anchor="ctr">
                    <a:lnL w="28575" cap="flat" cmpd="sng" algn="ctr">
                      <a:solidFill>
                        <a:srgbClr val="FF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83085">
                <a:tc>
                  <a:txBody>
                    <a:bodyPr/>
                    <a:lstStyle/>
                    <a:p>
                      <a:pPr algn="ctr" fontAlgn="ctr" latinLnBrk="0"/>
                      <a:r>
                        <a:rPr lang="en-US" altLang="zh-CN" sz="3200" b="0" i="0" dirty="0">
                          <a:solidFill>
                            <a:schemeClr val="bg2">
                              <a:lumMod val="10000"/>
                            </a:schemeClr>
                          </a:solidFill>
                          <a:effectLst/>
                        </a:rPr>
                        <a:t>4</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alpha val="50196"/>
                      </a:schemeClr>
                    </a:solidFill>
                  </a:tcPr>
                </a:tc>
                <a:tc>
                  <a:txBody>
                    <a:bodyPr/>
                    <a:lstStyle/>
                    <a:p>
                      <a:pPr algn="l" fontAlgn="ctr" latinLnBrk="0"/>
                      <a:r>
                        <a:rPr lang="en-GB" sz="3200" b="0" i="0" dirty="0">
                          <a:solidFill>
                            <a:schemeClr val="bg2">
                              <a:lumMod val="10000"/>
                            </a:schemeClr>
                          </a:solidFill>
                          <a:effectLst/>
                        </a:rPr>
                        <a:t>llama30b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a:t>
                      </a:r>
                      <a:r>
                        <a:rPr lang="zh-CN" altLang="en-US" sz="3200" b="0" i="0" dirty="0">
                          <a:solidFill>
                            <a:schemeClr val="bg2">
                              <a:lumMod val="10000"/>
                            </a:schemeClr>
                          </a:solidFill>
                          <a:effectLst/>
                        </a:rPr>
                        <a:t>英</a:t>
                      </a:r>
                      <a:r>
                        <a:rPr lang="en-US" altLang="zh-CN" sz="3200" b="0" i="0" dirty="0">
                          <a:solidFill>
                            <a:schemeClr val="bg2">
                              <a:lumMod val="10000"/>
                            </a:schemeClr>
                          </a:solidFill>
                          <a:effectLst/>
                        </a:rPr>
                        <a:t>)</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alpha val="50196"/>
                      </a:schemeClr>
                    </a:solidFill>
                  </a:tcPr>
                </a:tc>
                <a:tc>
                  <a:txBody>
                    <a:bodyPr/>
                    <a:lstStyle/>
                    <a:p>
                      <a:pPr algn="ctr" fontAlgn="ctr" latinLnBrk="0"/>
                      <a:r>
                        <a:rPr lang="en-US" altLang="zh-CN" sz="3200" b="0" i="0">
                          <a:solidFill>
                            <a:schemeClr val="bg2">
                              <a:lumMod val="10000"/>
                            </a:schemeClr>
                          </a:solidFill>
                          <a:effectLst/>
                        </a:rPr>
                        <a:t>0.72</a:t>
                      </a:r>
                      <a:endParaRPr lang="en-US"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0.82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0.769</a:t>
                      </a:r>
                    </a:p>
                  </a:txBody>
                  <a:tcPr anchor="ctr">
                    <a:lnL w="12700" cmpd="sng">
                      <a:noFill/>
                    </a:lnL>
                    <a:lnR w="12700" cmpd="sng">
                      <a:noFill/>
                    </a:lnR>
                    <a:lnT w="28575"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zh-CN"/>
                    </a:p>
                  </a:txBody>
                  <a:tcPr anchor="ctr"/>
                </a:tc>
                <a:extLst>
                  <a:ext uri="{0D108BD9-81ED-4DB2-BD59-A6C34878D82A}">
                    <a16:rowId xmlns:a16="http://schemas.microsoft.com/office/drawing/2014/main" val="10004"/>
                  </a:ext>
                </a:extLst>
              </a:tr>
              <a:tr h="683085">
                <a:tc>
                  <a:txBody>
                    <a:bodyPr/>
                    <a:lstStyle/>
                    <a:p>
                      <a:pPr algn="ctr" fontAlgn="ctr" latinLnBrk="0"/>
                      <a:r>
                        <a:rPr lang="en-US" altLang="zh-CN" sz="3200" b="0" i="0" dirty="0">
                          <a:solidFill>
                            <a:schemeClr val="bg2">
                              <a:lumMod val="10000"/>
                            </a:schemeClr>
                          </a:solidFill>
                          <a:effectLst/>
                        </a:rPr>
                        <a:t>5</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alpha val="50196"/>
                      </a:schemeClr>
                    </a:solidFill>
                  </a:tcPr>
                </a:tc>
                <a:tc>
                  <a:txBody>
                    <a:bodyPr/>
                    <a:lstStyle/>
                    <a:p>
                      <a:pPr algn="l" fontAlgn="ctr" latinLnBrk="0"/>
                      <a:r>
                        <a:rPr lang="en-GB" sz="3200" b="0" i="0" dirty="0">
                          <a:solidFill>
                            <a:schemeClr val="bg2">
                              <a:lumMod val="10000"/>
                            </a:schemeClr>
                          </a:solidFill>
                          <a:effectLst/>
                        </a:rPr>
                        <a:t>llama65b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a:t>
                      </a:r>
                      <a:r>
                        <a:rPr lang="zh-CN" altLang="en-US" sz="3200" b="0" i="0" dirty="0">
                          <a:solidFill>
                            <a:schemeClr val="bg2">
                              <a:lumMod val="10000"/>
                            </a:schemeClr>
                          </a:solidFill>
                          <a:effectLst/>
                        </a:rPr>
                        <a:t>英</a:t>
                      </a:r>
                      <a:r>
                        <a:rPr lang="en-US" altLang="zh-CN" sz="3200" b="0" i="0" dirty="0">
                          <a:solidFill>
                            <a:schemeClr val="bg2">
                              <a:lumMod val="10000"/>
                            </a:schemeClr>
                          </a:solidFill>
                          <a:effectLst/>
                        </a:rPr>
                        <a:t>)</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alpha val="50196"/>
                      </a:schemeClr>
                    </a:solidFill>
                  </a:tcPr>
                </a:tc>
                <a:tc>
                  <a:txBody>
                    <a:bodyPr/>
                    <a:lstStyle/>
                    <a:p>
                      <a:pPr algn="ctr" fontAlgn="ctr" latinLnBrk="0"/>
                      <a:r>
                        <a:rPr lang="en-US" altLang="zh-CN" sz="3200" b="0" i="0">
                          <a:solidFill>
                            <a:schemeClr val="bg2">
                              <a:lumMod val="10000"/>
                            </a:schemeClr>
                          </a:solidFill>
                          <a:effectLst/>
                        </a:rPr>
                        <a:t>0.72</a:t>
                      </a:r>
                      <a:endParaRPr lang="en-US"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0.84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0.777</a:t>
                      </a: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p>
                  </a:txBody>
                  <a:tcPr anchor="ctr"/>
                </a:tc>
                <a:extLst>
                  <a:ext uri="{0D108BD9-81ED-4DB2-BD59-A6C34878D82A}">
                    <a16:rowId xmlns:a16="http://schemas.microsoft.com/office/drawing/2014/main" val="10005"/>
                  </a:ext>
                </a:extLst>
              </a:tr>
              <a:tr h="683085">
                <a:tc>
                  <a:txBody>
                    <a:bodyPr/>
                    <a:lstStyle/>
                    <a:p>
                      <a:pPr algn="ctr" fontAlgn="ctr" latinLnBrk="0"/>
                      <a:r>
                        <a:rPr lang="en-US" altLang="zh-CN" sz="3200" b="0" i="0" dirty="0">
                          <a:solidFill>
                            <a:schemeClr val="bg2">
                              <a:lumMod val="10000"/>
                            </a:schemeClr>
                          </a:solidFill>
                          <a:effectLst/>
                        </a:rPr>
                        <a:t>6</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alpha val="50196"/>
                      </a:schemeClr>
                    </a:solidFill>
                  </a:tcPr>
                </a:tc>
                <a:tc>
                  <a:txBody>
                    <a:bodyPr/>
                    <a:lstStyle/>
                    <a:p>
                      <a:pPr algn="l" fontAlgn="ctr" latinLnBrk="0"/>
                      <a:r>
                        <a:rPr lang="en-GB" sz="3200" b="0" i="0" dirty="0">
                          <a:solidFill>
                            <a:schemeClr val="bg2">
                              <a:lumMod val="10000"/>
                            </a:schemeClr>
                          </a:solidFill>
                          <a:effectLst/>
                        </a:rPr>
                        <a:t>llama</a:t>
                      </a:r>
                      <a:r>
                        <a:rPr lang="en-US" altLang="zh-CN" sz="3200" b="0" i="0" dirty="0">
                          <a:solidFill>
                            <a:schemeClr val="bg2">
                              <a:lumMod val="10000"/>
                            </a:schemeClr>
                          </a:solidFill>
                          <a:effectLst/>
                        </a:rPr>
                        <a:t>-plus</a:t>
                      </a:r>
                      <a:r>
                        <a:rPr lang="zh-CN" altLang="en-US" sz="3200" b="0" i="0" dirty="0">
                          <a:solidFill>
                            <a:schemeClr val="bg2">
                              <a:lumMod val="10000"/>
                            </a:schemeClr>
                          </a:solidFill>
                          <a:effectLst/>
                        </a:rPr>
                        <a:t> </a:t>
                      </a:r>
                      <a:r>
                        <a:rPr lang="en-GB" sz="3200" b="0" i="0" dirty="0">
                          <a:solidFill>
                            <a:schemeClr val="bg2">
                              <a:lumMod val="10000"/>
                            </a:schemeClr>
                          </a:solidFill>
                          <a:effectLst/>
                        </a:rPr>
                        <a:t>13b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a:t>
                      </a:r>
                      <a:r>
                        <a:rPr lang="zh-CN" altLang="en-US" sz="3200" b="0" i="0" dirty="0">
                          <a:solidFill>
                            <a:schemeClr val="bg2">
                              <a:lumMod val="10000"/>
                            </a:schemeClr>
                          </a:solidFill>
                          <a:effectLst/>
                        </a:rPr>
                        <a:t>中</a:t>
                      </a:r>
                      <a:r>
                        <a:rPr lang="en-US" altLang="zh-CN" sz="3200" b="0" i="0" dirty="0">
                          <a:solidFill>
                            <a:schemeClr val="bg2">
                              <a:lumMod val="10000"/>
                            </a:schemeClr>
                          </a:solidFill>
                          <a:effectLst/>
                        </a:rPr>
                        <a:t>)</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alpha val="50196"/>
                      </a:schemeClr>
                    </a:solidFill>
                  </a:tcPr>
                </a:tc>
                <a:tc>
                  <a:txBody>
                    <a:bodyPr/>
                    <a:lstStyle/>
                    <a:p>
                      <a:pPr algn="ctr" fontAlgn="ctr" latinLnBrk="0"/>
                      <a:r>
                        <a:rPr lang="en-US" altLang="zh-CN" sz="3200" b="0" i="0">
                          <a:solidFill>
                            <a:schemeClr val="bg2">
                              <a:lumMod val="10000"/>
                            </a:schemeClr>
                          </a:solidFill>
                          <a:effectLst/>
                        </a:rPr>
                        <a:t>0.73</a:t>
                      </a:r>
                      <a:endParaRPr lang="en-US"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0.80</a:t>
                      </a: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0.760</a:t>
                      </a: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algn="l" fontAlgn="ctr" latinLnBrk="0"/>
                      <a:r>
                        <a:rPr lang="zh-CN" altLang="en-US" sz="3200" b="0" i="0" dirty="0">
                          <a:solidFill>
                            <a:schemeClr val="bg2">
                              <a:lumMod val="10000"/>
                            </a:schemeClr>
                          </a:solidFill>
                          <a:effectLst/>
                        </a:rPr>
                        <a:t>中文预训练模型</a:t>
                      </a:r>
                      <a:endParaRPr lang="en-US" altLang="zh-CN" sz="3200" b="0" i="0" dirty="0">
                        <a:solidFill>
                          <a:schemeClr val="bg2">
                            <a:lumMod val="10000"/>
                          </a:schemeClr>
                        </a:solidFill>
                        <a:effectLst/>
                      </a:endParaRPr>
                    </a:p>
                    <a:p>
                      <a:pPr algn="l" fontAlgn="ctr" latinLnBrk="0"/>
                      <a:r>
                        <a:rPr lang="zh-CN" altLang="en-US" sz="3200" b="0" i="0" dirty="0">
                          <a:solidFill>
                            <a:srgbClr val="FF0000"/>
                          </a:solidFill>
                          <a:effectLst/>
                        </a:rPr>
                        <a:t>谣言库训练数据</a:t>
                      </a:r>
                      <a:endParaRPr lang="en-US" altLang="zh-CN" sz="3200" b="0" i="0" dirty="0">
                        <a:solidFill>
                          <a:srgbClr val="FF0000"/>
                        </a:solidFill>
                        <a:effectLst/>
                      </a:endParaRPr>
                    </a:p>
                  </a:txBody>
                  <a:tcPr anchor="ctr">
                    <a:lnL w="28575" cap="flat" cmpd="sng" algn="ctr">
                      <a:solidFill>
                        <a:srgbClr val="FF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83085">
                <a:tc>
                  <a:txBody>
                    <a:bodyPr/>
                    <a:lstStyle/>
                    <a:p>
                      <a:pPr algn="ctr" fontAlgn="ctr" latinLnBrk="0"/>
                      <a:r>
                        <a:rPr lang="en-US" altLang="zh-CN" sz="3200" b="0" i="0" dirty="0">
                          <a:solidFill>
                            <a:schemeClr val="bg2">
                              <a:lumMod val="10000"/>
                            </a:schemeClr>
                          </a:solidFill>
                          <a:effectLst/>
                        </a:rPr>
                        <a:t>7</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alpha val="50196"/>
                      </a:schemeClr>
                    </a:solidFill>
                  </a:tcPr>
                </a:tc>
                <a:tc>
                  <a:txBody>
                    <a:bodyPr/>
                    <a:lstStyle/>
                    <a:p>
                      <a:pPr algn="l" fontAlgn="ctr" latinLnBrk="0"/>
                      <a:r>
                        <a:rPr lang="en-GB" sz="3200" b="0" i="0" dirty="0">
                          <a:solidFill>
                            <a:schemeClr val="bg2">
                              <a:lumMod val="10000"/>
                            </a:schemeClr>
                          </a:solidFill>
                          <a:effectLst/>
                        </a:rPr>
                        <a:t>gpt2lab</a:t>
                      </a:r>
                      <a:r>
                        <a:rPr lang="zh-CN" altLang="en-US" sz="3200" b="0" i="0" dirty="0">
                          <a:solidFill>
                            <a:schemeClr val="bg2">
                              <a:lumMod val="10000"/>
                            </a:schemeClr>
                          </a:solidFill>
                          <a:effectLst/>
                        </a:rPr>
                        <a:t> </a:t>
                      </a:r>
                      <a:r>
                        <a:rPr lang="en-GB" altLang="zh-CN" sz="3200" b="0" i="0" dirty="0">
                          <a:solidFill>
                            <a:schemeClr val="bg2">
                              <a:lumMod val="10000"/>
                            </a:schemeClr>
                          </a:solidFill>
                          <a:effectLst/>
                        </a:rPr>
                        <a:t>13b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a:t>
                      </a:r>
                      <a:r>
                        <a:rPr lang="zh-CN" altLang="en-US" sz="3200" b="0" i="0" dirty="0">
                          <a:solidFill>
                            <a:schemeClr val="bg2">
                              <a:lumMod val="10000"/>
                            </a:schemeClr>
                          </a:solidFill>
                          <a:effectLst/>
                        </a:rPr>
                        <a:t>中</a:t>
                      </a:r>
                      <a:r>
                        <a:rPr lang="en-US" altLang="zh-CN" sz="3200" b="0" i="0" dirty="0">
                          <a:solidFill>
                            <a:schemeClr val="bg2">
                              <a:lumMod val="10000"/>
                            </a:schemeClr>
                          </a:solidFill>
                          <a:effectLst/>
                        </a:rPr>
                        <a:t>)</a:t>
                      </a:r>
                      <a:endParaRPr lang="en-GB"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alpha val="50196"/>
                      </a:schemeClr>
                    </a:solidFill>
                  </a:tcPr>
                </a:tc>
                <a:tc>
                  <a:txBody>
                    <a:bodyPr/>
                    <a:lstStyle/>
                    <a:p>
                      <a:pPr algn="ctr" fontAlgn="ctr" latinLnBrk="0"/>
                      <a:r>
                        <a:rPr lang="en-US" altLang="zh-CN" sz="3200" b="0" i="0">
                          <a:solidFill>
                            <a:schemeClr val="bg2">
                              <a:lumMod val="10000"/>
                            </a:schemeClr>
                          </a:solidFill>
                          <a:effectLst/>
                        </a:rPr>
                        <a:t>0.72</a:t>
                      </a:r>
                      <a:endParaRPr lang="en-US"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0.79</a:t>
                      </a: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0.756</a:t>
                      </a: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p>
                  </a:txBody>
                  <a:tcPr anchor="ctr"/>
                </a:tc>
                <a:extLst>
                  <a:ext uri="{0D108BD9-81ED-4DB2-BD59-A6C34878D82A}">
                    <a16:rowId xmlns:a16="http://schemas.microsoft.com/office/drawing/2014/main" val="10007"/>
                  </a:ext>
                </a:extLst>
              </a:tr>
              <a:tr h="683085">
                <a:tc>
                  <a:txBody>
                    <a:bodyPr/>
                    <a:lstStyle/>
                    <a:p>
                      <a:pPr algn="ctr" fontAlgn="ctr" latinLnBrk="0"/>
                      <a:r>
                        <a:rPr lang="en-US" altLang="zh-CN" sz="3200" b="0" i="0" dirty="0">
                          <a:solidFill>
                            <a:schemeClr val="bg2">
                              <a:lumMod val="10000"/>
                            </a:schemeClr>
                          </a:solidFill>
                          <a:effectLst/>
                        </a:rPr>
                        <a:t>8</a:t>
                      </a:r>
                      <a:endParaRPr lang="en-GB"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l" fontAlgn="ctr" latinLnBrk="0"/>
                      <a:r>
                        <a:rPr lang="en-GB" altLang="zh-CN" sz="3200" b="0" i="0" dirty="0">
                          <a:solidFill>
                            <a:schemeClr val="bg2">
                              <a:lumMod val="10000"/>
                            </a:schemeClr>
                          </a:solidFill>
                          <a:effectLst/>
                        </a:rPr>
                        <a:t>llama</a:t>
                      </a:r>
                      <a:r>
                        <a:rPr lang="en-US" altLang="zh-CN" sz="3200" b="0" i="0" dirty="0">
                          <a:solidFill>
                            <a:schemeClr val="bg2">
                              <a:lumMod val="10000"/>
                            </a:schemeClr>
                          </a:solidFill>
                          <a:effectLst/>
                        </a:rPr>
                        <a:t>-plus</a:t>
                      </a:r>
                      <a:r>
                        <a:rPr lang="zh-CN" altLang="en-US" sz="3200" b="0" i="0" dirty="0">
                          <a:solidFill>
                            <a:schemeClr val="bg2">
                              <a:lumMod val="10000"/>
                            </a:schemeClr>
                          </a:solidFill>
                          <a:effectLst/>
                        </a:rPr>
                        <a:t> </a:t>
                      </a:r>
                      <a:r>
                        <a:rPr lang="en-GB" altLang="zh-CN" sz="3200" b="0" i="0" dirty="0">
                          <a:solidFill>
                            <a:schemeClr val="bg2">
                              <a:lumMod val="10000"/>
                            </a:schemeClr>
                          </a:solidFill>
                          <a:effectLst/>
                        </a:rPr>
                        <a:t>13b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a:t>
                      </a:r>
                      <a:r>
                        <a:rPr lang="zh-CN" altLang="en-US" sz="3200" b="0" i="0" dirty="0">
                          <a:solidFill>
                            <a:schemeClr val="bg2">
                              <a:lumMod val="10000"/>
                            </a:schemeClr>
                          </a:solidFill>
                          <a:effectLst/>
                        </a:rPr>
                        <a:t>中</a:t>
                      </a:r>
                      <a:r>
                        <a:rPr lang="en-US" altLang="zh-CN" sz="3200" b="0" i="0" dirty="0">
                          <a:solidFill>
                            <a:schemeClr val="bg2">
                              <a:lumMod val="10000"/>
                            </a:schemeClr>
                          </a:solidFill>
                          <a:effectLst/>
                        </a:rPr>
                        <a:t>)</a:t>
                      </a:r>
                      <a:endParaRPr lang="en-GB"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latinLnBrk="0"/>
                      <a:r>
                        <a:rPr lang="en-US" altLang="zh-CN" sz="3200" b="0" i="0">
                          <a:solidFill>
                            <a:schemeClr val="bg2">
                              <a:lumMod val="10000"/>
                            </a:schemeClr>
                          </a:solidFill>
                          <a:effectLst/>
                        </a:rPr>
                        <a:t>0.72</a:t>
                      </a:r>
                      <a:endParaRPr lang="en-US"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0.84</a:t>
                      </a: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0.777</a:t>
                      </a: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3">
                  <a:txBody>
                    <a:bodyPr/>
                    <a:lstStyle/>
                    <a:p>
                      <a:pPr marL="0" marR="0" lvl="0" indent="0" algn="l" defTabSz="584200" rtl="0" eaLnBrk="1" fontAlgn="ctr" latinLnBrk="0" hangingPunct="1">
                        <a:lnSpc>
                          <a:spcPct val="100000"/>
                        </a:lnSpc>
                        <a:spcBef>
                          <a:spcPts val="0"/>
                        </a:spcBef>
                        <a:spcAft>
                          <a:spcPts val="0"/>
                        </a:spcAft>
                        <a:buClrTx/>
                        <a:buSzTx/>
                        <a:buFontTx/>
                        <a:buNone/>
                        <a:defRPr/>
                      </a:pPr>
                      <a:r>
                        <a:rPr lang="zh-CN" altLang="en-US" sz="3200" b="0" i="0" u="none" strike="noStrike" cap="none" spc="0" baseline="0" dirty="0">
                          <a:solidFill>
                            <a:srgbClr val="FF0000"/>
                          </a:solidFill>
                          <a:effectLst/>
                          <a:uFillTx/>
                          <a:latin typeface="+mn-lt"/>
                          <a:ea typeface="+mn-ea"/>
                          <a:cs typeface="+mn-cs"/>
                          <a:sym typeface="Helvetica Neue" panose="02000503000000020004"/>
                        </a:rPr>
                        <a:t>谣言库</a:t>
                      </a:r>
                      <a:r>
                        <a:rPr lang="en-US" altLang="zh-CN" sz="3200" b="0" i="0" u="none" strike="noStrike" cap="none" spc="0" baseline="0" dirty="0">
                          <a:solidFill>
                            <a:srgbClr val="FF0000"/>
                          </a:solidFill>
                          <a:effectLst/>
                          <a:uFillTx/>
                          <a:latin typeface="+mn-lt"/>
                          <a:ea typeface="+mn-ea"/>
                          <a:cs typeface="+mn-cs"/>
                          <a:sym typeface="Helvetica Neue" panose="02000503000000020004"/>
                        </a:rPr>
                        <a:t>+</a:t>
                      </a:r>
                      <a:r>
                        <a:rPr lang="zh-CN" altLang="en-US" sz="3200" b="0" i="0" u="none" strike="noStrike" cap="none" spc="0" baseline="0" dirty="0">
                          <a:solidFill>
                            <a:srgbClr val="FF0000"/>
                          </a:solidFill>
                          <a:effectLst/>
                          <a:uFillTx/>
                          <a:latin typeface="+mn-lt"/>
                          <a:ea typeface="+mn-ea"/>
                          <a:cs typeface="+mn-cs"/>
                          <a:sym typeface="Helvetica Neue" panose="02000503000000020004"/>
                        </a:rPr>
                        <a:t>审核政策</a:t>
                      </a:r>
                      <a:r>
                        <a:rPr lang="en-US" altLang="zh-CN" sz="3200" b="0" i="0" u="none" strike="noStrike" cap="none" spc="0" baseline="0" dirty="0">
                          <a:solidFill>
                            <a:srgbClr val="FF0000"/>
                          </a:solidFill>
                          <a:effectLst/>
                          <a:uFillTx/>
                          <a:latin typeface="+mn-lt"/>
                          <a:ea typeface="+mn-ea"/>
                          <a:cs typeface="+mn-cs"/>
                          <a:sym typeface="Helvetica Neue" panose="02000503000000020004"/>
                        </a:rPr>
                        <a:t>+</a:t>
                      </a:r>
                      <a:r>
                        <a:rPr lang="zh-CN" altLang="en-US" sz="3200" b="0" i="0" u="none" strike="noStrike" cap="none" spc="0" baseline="0" dirty="0">
                          <a:solidFill>
                            <a:srgbClr val="FF0000"/>
                          </a:solidFill>
                          <a:effectLst/>
                          <a:uFillTx/>
                          <a:latin typeface="+mn-lt"/>
                          <a:ea typeface="+mn-ea"/>
                          <a:cs typeface="+mn-cs"/>
                          <a:sym typeface="Helvetica Neue" panose="02000503000000020004"/>
                        </a:rPr>
                        <a:t>写作数据 训练数据</a:t>
                      </a:r>
                      <a:endParaRPr lang="en-US" altLang="zh-CN" sz="3200" b="0" i="0" u="none" strike="noStrike" cap="none" spc="0" baseline="0" dirty="0">
                        <a:solidFill>
                          <a:srgbClr val="FF0000"/>
                        </a:solidFill>
                        <a:effectLst/>
                        <a:uFillTx/>
                        <a:latin typeface="+mn-lt"/>
                        <a:ea typeface="+mn-ea"/>
                        <a:cs typeface="+mn-cs"/>
                        <a:sym typeface="Helvetica Neue" panose="02000503000000020004"/>
                      </a:endParaRPr>
                    </a:p>
                    <a:p>
                      <a:pPr algn="l" fontAlgn="ctr" latinLnBrk="0"/>
                      <a:r>
                        <a:rPr lang="zh-CN" altLang="en-US" sz="3200" b="0" i="0" dirty="0">
                          <a:solidFill>
                            <a:schemeClr val="bg2">
                              <a:lumMod val="10000"/>
                            </a:schemeClr>
                          </a:solidFill>
                          <a:effectLst/>
                        </a:rPr>
                        <a:t>将</a:t>
                      </a:r>
                      <a:r>
                        <a:rPr lang="zh-CN" altLang="en-US" sz="3200" b="0" i="0" dirty="0">
                          <a:solidFill>
                            <a:srgbClr val="353535"/>
                          </a:solidFill>
                          <a:effectLst/>
                        </a:rPr>
                        <a:t>谣言库和</a:t>
                      </a:r>
                      <a:r>
                        <a:rPr lang="zh-CN" altLang="en-US" sz="3200" b="0" i="0" u="none" strike="noStrike" cap="none" spc="0" baseline="0" dirty="0">
                          <a:solidFill>
                            <a:srgbClr val="353535"/>
                          </a:solidFill>
                          <a:effectLst/>
                          <a:uFillTx/>
                          <a:latin typeface="+mn-lt"/>
                          <a:ea typeface="+mn-ea"/>
                          <a:cs typeface="+mn-cs"/>
                          <a:sym typeface="Helvetica Neue" panose="02000503000000020004"/>
                        </a:rPr>
                        <a:t>审核政策</a:t>
                      </a:r>
                      <a:r>
                        <a:rPr lang="zh-CN" altLang="en-US" sz="3200" b="0" i="0" dirty="0">
                          <a:solidFill>
                            <a:srgbClr val="353535"/>
                          </a:solidFill>
                          <a:effectLst/>
                        </a:rPr>
                        <a:t>训练</a:t>
                      </a:r>
                      <a:r>
                        <a:rPr lang="zh-CN" altLang="en-US" sz="3200" b="0" i="0" dirty="0">
                          <a:solidFill>
                            <a:schemeClr val="bg2">
                              <a:lumMod val="10000"/>
                            </a:schemeClr>
                          </a:solidFill>
                          <a:effectLst/>
                        </a:rPr>
                        <a:t>数据的</a:t>
                      </a:r>
                      <a:r>
                        <a:rPr lang="en-US" altLang="zh-CN" sz="3200" b="0" i="0" dirty="0">
                          <a:solidFill>
                            <a:schemeClr val="bg2">
                              <a:lumMod val="10000"/>
                            </a:schemeClr>
                          </a:solidFill>
                          <a:effectLst/>
                        </a:rPr>
                        <a:t>prompt</a:t>
                      </a:r>
                      <a:r>
                        <a:rPr lang="zh-CN" altLang="en-US" sz="3200" b="0" i="0" dirty="0">
                          <a:solidFill>
                            <a:schemeClr val="bg2">
                              <a:lumMod val="10000"/>
                            </a:schemeClr>
                          </a:solidFill>
                          <a:effectLst/>
                        </a:rPr>
                        <a:t>进行多样化改写，提升模型对</a:t>
                      </a:r>
                      <a:r>
                        <a:rPr lang="en-US" altLang="zh-CN" sz="3200" b="0" i="0" dirty="0">
                          <a:solidFill>
                            <a:schemeClr val="bg2">
                              <a:lumMod val="10000"/>
                            </a:schemeClr>
                          </a:solidFill>
                          <a:effectLst/>
                        </a:rPr>
                        <a:t>prompt</a:t>
                      </a:r>
                      <a:r>
                        <a:rPr lang="zh-CN" altLang="en-US" sz="3200" b="0" i="0" dirty="0">
                          <a:solidFill>
                            <a:schemeClr val="bg2">
                              <a:lumMod val="10000"/>
                            </a:schemeClr>
                          </a:solidFill>
                          <a:effectLst/>
                        </a:rPr>
                        <a:t>的理解能力</a:t>
                      </a:r>
                      <a:endParaRPr lang="en-US" altLang="zh-CN" sz="3200" b="0" i="0" dirty="0">
                        <a:solidFill>
                          <a:schemeClr val="bg2">
                            <a:lumMod val="10000"/>
                          </a:schemeClr>
                        </a:solidFill>
                        <a:effectLst/>
                      </a:endParaRPr>
                    </a:p>
                  </a:txBody>
                  <a:tcPr anchor="ctr">
                    <a:lnL w="28575" cap="flat" cmpd="sng" algn="ctr">
                      <a:solidFill>
                        <a:srgbClr val="FF0000"/>
                      </a:solidFill>
                      <a:prstDash val="solid"/>
                      <a:round/>
                      <a:headEnd type="none" w="med" len="med"/>
                      <a:tailEnd type="none" w="med" len="med"/>
                    </a:lnL>
                    <a:lnR w="12700" cmpd="sng">
                      <a:noFill/>
                    </a:lnR>
                    <a:lnT w="12700" cmpd="sng">
                      <a:noFill/>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683085">
                <a:tc>
                  <a:txBody>
                    <a:bodyPr/>
                    <a:lstStyle/>
                    <a:p>
                      <a:pPr algn="ctr" fontAlgn="ctr" latinLnBrk="0"/>
                      <a:r>
                        <a:rPr lang="en-US" altLang="zh-CN" sz="3200" b="0" i="0" dirty="0">
                          <a:solidFill>
                            <a:schemeClr val="bg2">
                              <a:lumMod val="10000"/>
                            </a:schemeClr>
                          </a:solidFill>
                          <a:effectLst/>
                        </a:rPr>
                        <a:t>9</a:t>
                      </a:r>
                      <a:endParaRPr lang="en-GB"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l" fontAlgn="ctr" latinLnBrk="0"/>
                      <a:r>
                        <a:rPr lang="en-GB" altLang="zh-CN" sz="3200" b="0" i="0" dirty="0">
                          <a:solidFill>
                            <a:schemeClr val="bg2">
                              <a:lumMod val="10000"/>
                            </a:schemeClr>
                          </a:solidFill>
                          <a:effectLst/>
                        </a:rPr>
                        <a:t>gpt2lab</a:t>
                      </a:r>
                      <a:r>
                        <a:rPr lang="zh-CN" altLang="en-US" sz="3200" b="0" i="0" dirty="0">
                          <a:solidFill>
                            <a:schemeClr val="bg2">
                              <a:lumMod val="10000"/>
                            </a:schemeClr>
                          </a:solidFill>
                          <a:effectLst/>
                        </a:rPr>
                        <a:t> </a:t>
                      </a:r>
                      <a:r>
                        <a:rPr lang="en-GB" altLang="zh-CN" sz="3200" b="0" i="0" dirty="0">
                          <a:solidFill>
                            <a:schemeClr val="bg2">
                              <a:lumMod val="10000"/>
                            </a:schemeClr>
                          </a:solidFill>
                          <a:effectLst/>
                        </a:rPr>
                        <a:t>13b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a:t>
                      </a:r>
                      <a:r>
                        <a:rPr lang="zh-CN" altLang="en-US" sz="3200" b="0" i="0" dirty="0">
                          <a:solidFill>
                            <a:schemeClr val="bg2">
                              <a:lumMod val="10000"/>
                            </a:schemeClr>
                          </a:solidFill>
                          <a:effectLst/>
                        </a:rPr>
                        <a:t>中</a:t>
                      </a:r>
                      <a:r>
                        <a:rPr lang="en-US" altLang="zh-CN" sz="3200" b="0" i="0" dirty="0">
                          <a:solidFill>
                            <a:schemeClr val="bg2">
                              <a:lumMod val="10000"/>
                            </a:schemeClr>
                          </a:solidFill>
                          <a:effectLst/>
                        </a:rPr>
                        <a:t>)</a:t>
                      </a:r>
                      <a:endParaRPr lang="en-GB"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latinLnBrk="0"/>
                      <a:r>
                        <a:rPr lang="en-US" altLang="zh-CN" sz="3200" b="0" i="0">
                          <a:solidFill>
                            <a:schemeClr val="bg2">
                              <a:lumMod val="10000"/>
                            </a:schemeClr>
                          </a:solidFill>
                          <a:effectLst/>
                        </a:rPr>
                        <a:t>0.72</a:t>
                      </a:r>
                      <a:endParaRPr lang="en-US" altLang="zh-CN" sz="3200" b="0" i="0" dirty="0">
                        <a:solidFill>
                          <a:schemeClr val="bg2">
                            <a:lumMod val="10000"/>
                          </a:schemeClr>
                        </a:solidFill>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0.83</a:t>
                      </a: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0.772</a:t>
                      </a: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p>
                  </a:txBody>
                  <a:tcPr anchor="ctr"/>
                </a:tc>
                <a:extLst>
                  <a:ext uri="{0D108BD9-81ED-4DB2-BD59-A6C34878D82A}">
                    <a16:rowId xmlns:a16="http://schemas.microsoft.com/office/drawing/2014/main" val="10009"/>
                  </a:ext>
                </a:extLst>
              </a:tr>
              <a:tr h="683085">
                <a:tc>
                  <a:txBody>
                    <a:bodyPr/>
                    <a:lstStyle/>
                    <a:p>
                      <a:pPr algn="ctr" fontAlgn="ctr" latinLnBrk="0"/>
                      <a:r>
                        <a:rPr lang="en-US" altLang="zh-CN" sz="3200" b="0" i="0" dirty="0">
                          <a:solidFill>
                            <a:schemeClr val="bg2">
                              <a:lumMod val="10000"/>
                            </a:schemeClr>
                          </a:solidFill>
                          <a:effectLst/>
                        </a:rPr>
                        <a:t>10</a:t>
                      </a:r>
                      <a:endParaRPr lang="en-GB" sz="3200" b="0" i="0" dirty="0">
                        <a:solidFill>
                          <a:schemeClr val="bg2">
                            <a:lumMod val="10000"/>
                          </a:schemeClr>
                        </a:solidFill>
                        <a:effectLst/>
                      </a:endParaRPr>
                    </a:p>
                  </a:txBody>
                  <a:tcPr anchor="ctr">
                    <a:lnL w="12700" cmpd="sng">
                      <a:noFill/>
                    </a:lnL>
                    <a:lnR w="12700" cmpd="sng">
                      <a:noFill/>
                    </a:lnR>
                    <a:lnT w="12700" cmpd="sng">
                      <a:noFill/>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l" fontAlgn="ctr" latinLnBrk="0"/>
                      <a:r>
                        <a:rPr lang="en-GB" sz="3200" b="0" i="0" dirty="0">
                          <a:solidFill>
                            <a:schemeClr val="bg2">
                              <a:lumMod val="10000"/>
                            </a:schemeClr>
                          </a:solidFill>
                          <a:effectLst/>
                        </a:rPr>
                        <a:t>llama</a:t>
                      </a:r>
                      <a:r>
                        <a:rPr lang="en-US" altLang="zh-CN" sz="3200" b="0" i="0" dirty="0">
                          <a:solidFill>
                            <a:schemeClr val="bg2">
                              <a:lumMod val="10000"/>
                            </a:schemeClr>
                          </a:solidFill>
                          <a:effectLst/>
                        </a:rPr>
                        <a:t>-plus</a:t>
                      </a:r>
                      <a:r>
                        <a:rPr lang="zh-CN" altLang="en-US" sz="3200" b="0" i="0" dirty="0">
                          <a:solidFill>
                            <a:schemeClr val="bg2">
                              <a:lumMod val="10000"/>
                            </a:schemeClr>
                          </a:solidFill>
                          <a:effectLst/>
                        </a:rPr>
                        <a:t> </a:t>
                      </a:r>
                      <a:r>
                        <a:rPr lang="en-GB" sz="3200" b="0" i="0" dirty="0">
                          <a:solidFill>
                            <a:schemeClr val="bg2">
                              <a:lumMod val="10000"/>
                            </a:schemeClr>
                          </a:solidFill>
                          <a:effectLst/>
                        </a:rPr>
                        <a:t>65b</a:t>
                      </a:r>
                      <a:r>
                        <a:rPr lang="zh-CN" altLang="en-US" sz="3200" b="0" i="0" dirty="0">
                          <a:solidFill>
                            <a:schemeClr val="bg2">
                              <a:lumMod val="10000"/>
                            </a:schemeClr>
                          </a:solidFill>
                          <a:effectLst/>
                        </a:rPr>
                        <a:t> </a:t>
                      </a:r>
                      <a:r>
                        <a:rPr lang="en-US" altLang="zh-CN" sz="3200" b="0" i="0" dirty="0">
                          <a:solidFill>
                            <a:schemeClr val="bg2">
                              <a:lumMod val="10000"/>
                            </a:schemeClr>
                          </a:solidFill>
                          <a:effectLst/>
                        </a:rPr>
                        <a:t>(</a:t>
                      </a:r>
                      <a:r>
                        <a:rPr lang="zh-CN" altLang="en-US" sz="3200" b="0" i="0" dirty="0">
                          <a:solidFill>
                            <a:schemeClr val="bg2">
                              <a:lumMod val="10000"/>
                            </a:schemeClr>
                          </a:solidFill>
                          <a:effectLst/>
                        </a:rPr>
                        <a:t>中</a:t>
                      </a:r>
                      <a:r>
                        <a:rPr lang="en-US" altLang="zh-CN" sz="3200" b="0" i="0" dirty="0">
                          <a:solidFill>
                            <a:schemeClr val="bg2">
                              <a:lumMod val="10000"/>
                            </a:schemeClr>
                          </a:solidFill>
                          <a:effectLst/>
                        </a:rPr>
                        <a:t>)</a:t>
                      </a:r>
                      <a:endParaRPr lang="en-GB" sz="3200" b="0" i="0" dirty="0">
                        <a:solidFill>
                          <a:schemeClr val="bg2">
                            <a:lumMod val="10000"/>
                          </a:schemeClr>
                        </a:solidFill>
                        <a:effectLst/>
                      </a:endParaRPr>
                    </a:p>
                  </a:txBody>
                  <a:tcPr anchor="ctr">
                    <a:lnL w="12700" cmpd="sng">
                      <a:noFill/>
                    </a:lnL>
                    <a:lnR w="12700" cmpd="sng">
                      <a:noFill/>
                    </a:lnR>
                    <a:lnT w="12700" cmpd="sng">
                      <a:noFill/>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latinLnBrk="0"/>
                      <a:r>
                        <a:rPr lang="en-US" altLang="zh-CN" sz="3200" b="0" i="0" dirty="0">
                          <a:solidFill>
                            <a:schemeClr val="bg2">
                              <a:lumMod val="10000"/>
                            </a:schemeClr>
                          </a:solidFill>
                          <a:effectLst/>
                        </a:rPr>
                        <a:t>0.77</a:t>
                      </a:r>
                    </a:p>
                  </a:txBody>
                  <a:tcPr anchor="ctr">
                    <a:lnL w="12700" cmpd="sng">
                      <a:noFill/>
                    </a:lnL>
                    <a:lnR w="12700" cmpd="sng">
                      <a:noFill/>
                    </a:lnR>
                    <a:lnT w="12700" cmpd="sng">
                      <a:noFill/>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0.87</a:t>
                      </a:r>
                    </a:p>
                  </a:txBody>
                  <a:tcPr anchor="ctr">
                    <a:lnL w="12700" cmpd="sng">
                      <a:noFill/>
                    </a:lnL>
                    <a:lnR w="12700" cmpd="sng">
                      <a:noFill/>
                    </a:lnR>
                    <a:lnT w="12700" cmpd="sng">
                      <a:noFill/>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latinLnBrk="0"/>
                      <a:r>
                        <a:rPr lang="en-US" altLang="zh-CN" sz="3200" b="0" i="0" dirty="0">
                          <a:solidFill>
                            <a:schemeClr val="bg2">
                              <a:lumMod val="10000"/>
                            </a:schemeClr>
                          </a:solidFill>
                          <a:effectLst/>
                        </a:rPr>
                        <a:t>0.816</a:t>
                      </a:r>
                    </a:p>
                  </a:txBody>
                  <a:tcPr anchor="ctr">
                    <a:lnL w="12700" cmpd="sng">
                      <a:noFill/>
                    </a:lnL>
                    <a:lnR w="12700" cmpd="sng">
                      <a:noFill/>
                    </a:lnR>
                    <a:lnT w="28575" cap="flat" cmpd="sng" algn="ctr">
                      <a:solidFill>
                        <a:srgbClr val="FF0000"/>
                      </a:solidFill>
                      <a:prstDash val="solid"/>
                      <a:round/>
                      <a:headEnd type="none" w="med" len="med"/>
                      <a:tailEnd type="none" w="med" len="med"/>
                    </a:lnT>
                    <a:lnB w="28575"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endParaRPr lang="zh-CN"/>
                    </a:p>
                  </a:txBody>
                  <a:tcPr anchor="ctr"/>
                </a:tc>
                <a:extLst>
                  <a:ext uri="{0D108BD9-81ED-4DB2-BD59-A6C34878D82A}">
                    <a16:rowId xmlns:a16="http://schemas.microsoft.com/office/drawing/2014/main" val="10010"/>
                  </a:ext>
                </a:extLst>
              </a:tr>
            </a:tbl>
          </a:graphicData>
        </a:graphic>
      </p:graphicFrame>
      <p:cxnSp>
        <p:nvCxnSpPr>
          <p:cNvPr id="35" name="曲线连接符 34"/>
          <p:cNvCxnSpPr/>
          <p:nvPr/>
        </p:nvCxnSpPr>
        <p:spPr>
          <a:xfrm rot="10800000" flipV="1">
            <a:off x="12033983" y="6605753"/>
            <a:ext cx="12700" cy="2401163"/>
          </a:xfrm>
          <a:prstGeom prst="curvedConnector3">
            <a:avLst>
              <a:gd name="adj1" fmla="val 3750000"/>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44" name="曲线连接符 43"/>
          <p:cNvCxnSpPr/>
          <p:nvPr/>
        </p:nvCxnSpPr>
        <p:spPr>
          <a:xfrm rot="10800000" flipV="1">
            <a:off x="12027632" y="9101303"/>
            <a:ext cx="12700" cy="1346330"/>
          </a:xfrm>
          <a:prstGeom prst="curvedConnector3">
            <a:avLst>
              <a:gd name="adj1" fmla="val 3150000"/>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6" name="文本框 5">
            <a:extLst>
              <a:ext uri="{FF2B5EF4-FFF2-40B4-BE49-F238E27FC236}">
                <a16:creationId xmlns:a16="http://schemas.microsoft.com/office/drawing/2014/main" id="{49ACC3E2-82C0-359E-D6B7-706D926127F7}"/>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rPr>
              <a:t>实验</a:t>
            </a:r>
            <a:r>
              <a:rPr lang="zh-CN" altLang="en-US" sz="5400" b="1" dirty="0">
                <a:solidFill>
                  <a:srgbClr val="353535"/>
                </a:solidFill>
                <a:effectLst/>
              </a:rPr>
              <a:t>结果</a:t>
            </a:r>
            <a:endParaRPr lang="en-US" altLang="zh-CN" sz="5400" b="1" dirty="0">
              <a:solidFill>
                <a:srgbClr val="353535"/>
              </a:solidFill>
              <a:effectLst/>
            </a:endParaRPr>
          </a:p>
        </p:txBody>
      </p:sp>
      <p:cxnSp>
        <p:nvCxnSpPr>
          <p:cNvPr id="7" name="直线连接符 6">
            <a:extLst>
              <a:ext uri="{FF2B5EF4-FFF2-40B4-BE49-F238E27FC236}">
                <a16:creationId xmlns:a16="http://schemas.microsoft.com/office/drawing/2014/main" id="{CF3DA140-5B15-A379-843C-ECF031B6AB22}"/>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11" name="文本框 10">
            <a:extLst>
              <a:ext uri="{FF2B5EF4-FFF2-40B4-BE49-F238E27FC236}">
                <a16:creationId xmlns:a16="http://schemas.microsoft.com/office/drawing/2014/main" id="{7AECCEDF-61F3-5907-90BD-4AF89FE8F2F7}"/>
              </a:ext>
            </a:extLst>
          </p:cNvPr>
          <p:cNvSpPr txBox="1"/>
          <p:nvPr/>
        </p:nvSpPr>
        <p:spPr>
          <a:xfrm>
            <a:off x="916130" y="2817168"/>
            <a:ext cx="5822921"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4000" b="1" dirty="0">
                <a:solidFill>
                  <a:schemeClr val="bg2">
                    <a:lumMod val="10000"/>
                  </a:schemeClr>
                </a:solidFill>
                <a:latin typeface="SimHei" panose="02010609060101010101" pitchFamily="49" charset="-122"/>
                <a:ea typeface="SimHei" panose="02010609060101010101" pitchFamily="49" charset="-122"/>
              </a:rPr>
              <a:t>语言、数据构成的影响</a:t>
            </a:r>
            <a:endParaRPr lang="en-US" altLang="zh-CN" sz="4000" b="1" dirty="0">
              <a:solidFill>
                <a:schemeClr val="bg2">
                  <a:lumMod val="10000"/>
                </a:schemeClr>
              </a:solidFill>
              <a:latin typeface="SimHei" panose="02010609060101010101" pitchFamily="49" charset="-122"/>
              <a:ea typeface="SimHei" panose="02010609060101010101" pitchFamily="49"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6" name="文本框 5">
            <a:extLst>
              <a:ext uri="{FF2B5EF4-FFF2-40B4-BE49-F238E27FC236}">
                <a16:creationId xmlns:a16="http://schemas.microsoft.com/office/drawing/2014/main" id="{49ACC3E2-82C0-359E-D6B7-706D926127F7}"/>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rPr>
              <a:t>实验</a:t>
            </a:r>
            <a:r>
              <a:rPr lang="zh-CN" altLang="en-US" sz="5400" b="1" dirty="0">
                <a:solidFill>
                  <a:srgbClr val="353535"/>
                </a:solidFill>
                <a:effectLst/>
              </a:rPr>
              <a:t>结果</a:t>
            </a:r>
            <a:endParaRPr lang="en-US" altLang="zh-CN" sz="5400" b="1" dirty="0">
              <a:solidFill>
                <a:srgbClr val="353535"/>
              </a:solidFill>
              <a:effectLst/>
            </a:endParaRPr>
          </a:p>
        </p:txBody>
      </p:sp>
      <p:cxnSp>
        <p:nvCxnSpPr>
          <p:cNvPr id="7" name="直线连接符 6">
            <a:extLst>
              <a:ext uri="{FF2B5EF4-FFF2-40B4-BE49-F238E27FC236}">
                <a16:creationId xmlns:a16="http://schemas.microsoft.com/office/drawing/2014/main" id="{CF3DA140-5B15-A379-843C-ECF031B6AB22}"/>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文本框 4">
            <a:extLst>
              <a:ext uri="{FF2B5EF4-FFF2-40B4-BE49-F238E27FC236}">
                <a16:creationId xmlns:a16="http://schemas.microsoft.com/office/drawing/2014/main" id="{978EC05F-37C3-A1B1-9364-075EDF82B982}"/>
              </a:ext>
            </a:extLst>
          </p:cNvPr>
          <p:cNvSpPr txBox="1"/>
          <p:nvPr/>
        </p:nvSpPr>
        <p:spPr>
          <a:xfrm>
            <a:off x="1513908" y="3666411"/>
            <a:ext cx="15305312" cy="21236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742950" indent="-742950" algn="l">
              <a:buFont typeface="+mj-lt"/>
              <a:buAutoNum type="arabicPeriod"/>
            </a:pPr>
            <a:r>
              <a:rPr lang="zh-CN" altLang="en-US" sz="4400" dirty="0">
                <a:solidFill>
                  <a:srgbClr val="353535"/>
                </a:solidFill>
                <a:effectLst/>
                <a:latin typeface="LarkHackSafariFont"/>
              </a:rPr>
              <a:t>在训练中使用</a:t>
            </a:r>
            <a:r>
              <a:rPr lang="en-US" altLang="zh-CN" sz="4400" dirty="0">
                <a:solidFill>
                  <a:srgbClr val="353535"/>
                </a:solidFill>
                <a:effectLst/>
                <a:latin typeface="LarkHackSafariFont"/>
              </a:rPr>
              <a:t>COT</a:t>
            </a:r>
            <a:r>
              <a:rPr lang="zh-CN" altLang="en-US" sz="4400" dirty="0">
                <a:solidFill>
                  <a:srgbClr val="353535"/>
                </a:solidFill>
                <a:effectLst/>
                <a:latin typeface="LarkHackSafariFont"/>
              </a:rPr>
              <a:t>能提高最终的效果</a:t>
            </a:r>
            <a:endParaRPr lang="en-US" altLang="zh-CN" sz="4400" dirty="0">
              <a:solidFill>
                <a:srgbClr val="353535"/>
              </a:solidFill>
              <a:effectLst/>
              <a:latin typeface="LarkHackSafariFont"/>
            </a:endParaRPr>
          </a:p>
          <a:p>
            <a:pPr marL="742950" indent="-742950" algn="l">
              <a:buFont typeface="+mj-lt"/>
              <a:buAutoNum type="arabicPeriod"/>
            </a:pPr>
            <a:r>
              <a:rPr lang="zh-CN" altLang="en-US" sz="4400" dirty="0">
                <a:solidFill>
                  <a:srgbClr val="353535"/>
                </a:solidFill>
                <a:latin typeface="LarkHackSafariFont"/>
              </a:rPr>
              <a:t>测试中是否使用</a:t>
            </a:r>
            <a:r>
              <a:rPr lang="en-US" altLang="zh-CN" sz="4400" dirty="0">
                <a:solidFill>
                  <a:srgbClr val="353535"/>
                </a:solidFill>
                <a:latin typeface="LarkHackSafariFont"/>
              </a:rPr>
              <a:t>COT</a:t>
            </a:r>
            <a:r>
              <a:rPr lang="zh-CN" altLang="en-US" sz="4400" dirty="0">
                <a:solidFill>
                  <a:srgbClr val="353535"/>
                </a:solidFill>
                <a:latin typeface="LarkHackSafariFont"/>
              </a:rPr>
              <a:t>效果变化不明显</a:t>
            </a:r>
            <a:endParaRPr lang="en-US" altLang="zh-CN" sz="4400" dirty="0">
              <a:solidFill>
                <a:srgbClr val="353535"/>
              </a:solidFill>
              <a:latin typeface="LarkHackSafariFont"/>
            </a:endParaRPr>
          </a:p>
          <a:p>
            <a:pPr marL="742950" indent="-742950" algn="l">
              <a:buFont typeface="+mj-lt"/>
              <a:buAutoNum type="arabicPeriod"/>
            </a:pPr>
            <a:r>
              <a:rPr lang="zh-CN" altLang="en-US" sz="4400" dirty="0">
                <a:solidFill>
                  <a:srgbClr val="353535"/>
                </a:solidFill>
                <a:latin typeface="LarkHackSafariFont"/>
              </a:rPr>
              <a:t>使用先结论的</a:t>
            </a:r>
            <a:r>
              <a:rPr lang="en-US" altLang="zh-CN" sz="4400" dirty="0">
                <a:solidFill>
                  <a:srgbClr val="353535"/>
                </a:solidFill>
                <a:latin typeface="LarkHackSafariFont"/>
              </a:rPr>
              <a:t>prompt</a:t>
            </a:r>
            <a:r>
              <a:rPr lang="zh-CN" altLang="en-US" sz="4400" dirty="0">
                <a:solidFill>
                  <a:srgbClr val="353535"/>
                </a:solidFill>
                <a:latin typeface="LarkHackSafariFont"/>
              </a:rPr>
              <a:t>可以在实际应用中提高模型推理速度</a:t>
            </a:r>
            <a:endParaRPr lang="en-US" altLang="zh-CN" sz="4400" dirty="0">
              <a:solidFill>
                <a:srgbClr val="353535"/>
              </a:solidFill>
              <a:latin typeface="LarkHackSafariFont"/>
            </a:endParaRPr>
          </a:p>
        </p:txBody>
      </p:sp>
      <p:grpSp>
        <p:nvGrpSpPr>
          <p:cNvPr id="11" name="组合 10">
            <a:extLst>
              <a:ext uri="{FF2B5EF4-FFF2-40B4-BE49-F238E27FC236}">
                <a16:creationId xmlns:a16="http://schemas.microsoft.com/office/drawing/2014/main" id="{78031B61-3892-D0B6-E5D7-074076F94954}"/>
              </a:ext>
            </a:extLst>
          </p:cNvPr>
          <p:cNvGrpSpPr/>
          <p:nvPr/>
        </p:nvGrpSpPr>
        <p:grpSpPr>
          <a:xfrm>
            <a:off x="1513907" y="6161321"/>
            <a:ext cx="19144575" cy="6683828"/>
            <a:chOff x="1513907" y="6161321"/>
            <a:chExt cx="19144575" cy="6683828"/>
          </a:xfrm>
        </p:grpSpPr>
        <p:sp>
          <p:nvSpPr>
            <p:cNvPr id="3" name="文本框 2">
              <a:extLst>
                <a:ext uri="{FF2B5EF4-FFF2-40B4-BE49-F238E27FC236}">
                  <a16:creationId xmlns:a16="http://schemas.microsoft.com/office/drawing/2014/main" id="{EE162938-2FC5-4D82-F123-27DEA9D1E117}"/>
                </a:ext>
              </a:extLst>
            </p:cNvPr>
            <p:cNvSpPr txBox="1"/>
            <p:nvPr/>
          </p:nvSpPr>
          <p:spPr>
            <a:xfrm>
              <a:off x="1688079" y="6368018"/>
              <a:ext cx="16698686" cy="63709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4000" b="0" dirty="0">
                  <a:solidFill>
                    <a:srgbClr val="353535"/>
                  </a:solidFill>
                  <a:effectLst/>
                  <a:latin typeface="Menlo" panose="020B0609030804020204" pitchFamily="49" charset="0"/>
                </a:rPr>
                <a:t>请判断</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文章</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是否能推出</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句子</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，给出是或否的判断，并说明理由。</a:t>
              </a:r>
              <a:endParaRPr lang="en-US" altLang="zh-CN" sz="4000" b="0" dirty="0">
                <a:solidFill>
                  <a:srgbClr val="353535"/>
                </a:solidFill>
                <a:effectLst/>
                <a:latin typeface="Menlo" panose="020B0609030804020204" pitchFamily="49" charset="0"/>
              </a:endParaRPr>
            </a:p>
            <a:p>
              <a:pPr algn="l"/>
              <a:r>
                <a:rPr lang="zh-CN" altLang="en-US" sz="4000" b="0" dirty="0">
                  <a:solidFill>
                    <a:srgbClr val="353535"/>
                  </a:solidFill>
                  <a:effectLst/>
                  <a:latin typeface="Menlo" panose="020B0609030804020204" pitchFamily="49" charset="0"/>
                </a:rPr>
                <a:t>请判断</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文章</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是否能推出</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句子</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，先解释原因，然后回答“是”或“否”。</a:t>
              </a:r>
              <a:endParaRPr lang="en-US" altLang="zh-CN" sz="4000" b="0" dirty="0">
                <a:solidFill>
                  <a:srgbClr val="353535"/>
                </a:solidFill>
                <a:effectLst/>
                <a:latin typeface="Menlo" panose="020B0609030804020204" pitchFamily="49" charset="0"/>
              </a:endParaRPr>
            </a:p>
            <a:p>
              <a:pPr algn="l"/>
              <a:r>
                <a:rPr lang="zh-CN" altLang="en-US" sz="4000" b="0" dirty="0">
                  <a:solidFill>
                    <a:srgbClr val="353535"/>
                  </a:solidFill>
                  <a:effectLst/>
                  <a:latin typeface="Menlo" panose="020B0609030804020204" pitchFamily="49" charset="0"/>
                </a:rPr>
                <a:t>请判断</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文章</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是否能推出</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句子</a:t>
              </a:r>
              <a:r>
                <a:rPr lang="en-US" altLang="zh-CN" sz="4000" b="0" dirty="0">
                  <a:solidFill>
                    <a:srgbClr val="353535"/>
                  </a:solidFill>
                  <a:effectLst/>
                  <a:latin typeface="Menlo" panose="020B0609030804020204" pitchFamily="49" charset="0"/>
                </a:rPr>
                <a:t>]</a:t>
              </a:r>
              <a:r>
                <a:rPr lang="zh-CN" altLang="en-US" sz="4000" b="0" dirty="0">
                  <a:solidFill>
                    <a:srgbClr val="353535"/>
                  </a:solidFill>
                  <a:effectLst/>
                  <a:latin typeface="Menlo" panose="020B0609030804020204" pitchFamily="49" charset="0"/>
                </a:rPr>
                <a:t>，回答是或否。</a:t>
              </a:r>
              <a:endParaRPr lang="en-US" altLang="zh-CN" sz="4000" b="0" dirty="0">
                <a:solidFill>
                  <a:srgbClr val="353535"/>
                </a:solidFill>
                <a:effectLst/>
                <a:latin typeface="Menlo" panose="020B0609030804020204" pitchFamily="49" charset="0"/>
              </a:endParaRPr>
            </a:p>
            <a:p>
              <a:pPr algn="l"/>
              <a:r>
                <a:rPr lang="zh-CN" altLang="en-US" b="0" dirty="0">
                  <a:solidFill>
                    <a:srgbClr val="353535"/>
                  </a:solidFill>
                  <a:effectLst/>
                  <a:latin typeface="Menlo" panose="020B0609030804020204" pitchFamily="49" charset="0"/>
                </a:rPr>
                <a:t>请判断这篇</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是否可以从语义上推出</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，如果可以，请解释原因并回答“是”；如果不行，请解释原因并回答“否”。</a:t>
              </a:r>
            </a:p>
            <a:p>
              <a:pPr algn="l"/>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可以推出</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吗？请说明原因，并给出是或否的结论。</a:t>
              </a:r>
            </a:p>
            <a:p>
              <a:pPr algn="l"/>
              <a:r>
                <a:rPr lang="zh-CN" altLang="en-US" b="0" dirty="0">
                  <a:solidFill>
                    <a:srgbClr val="353535"/>
                  </a:solidFill>
                  <a:effectLst/>
                  <a:latin typeface="Menlo" panose="020B0609030804020204" pitchFamily="49" charset="0"/>
                </a:rPr>
                <a:t>分析这篇</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能推导出</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所表达的意思吗？请说明理由，并在最后给出是或否的结论。</a:t>
              </a:r>
            </a:p>
            <a:p>
              <a:pPr algn="l"/>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能推出</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吗？请说明理由，如果可以，请回答是；如果不行，请回答否。</a:t>
              </a:r>
            </a:p>
            <a:p>
              <a:pPr algn="l"/>
              <a:r>
                <a:rPr lang="zh-CN" altLang="en-US" b="0" dirty="0">
                  <a:solidFill>
                    <a:srgbClr val="353535"/>
                  </a:solidFill>
                  <a:effectLst/>
                  <a:latin typeface="Menlo" panose="020B0609030804020204" pitchFamily="49" charset="0"/>
                </a:rPr>
                <a:t>请判断这篇</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是否能够推导出这个</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，如果可以，请解释原因并回答“是”；如果不行，请解释原因并回答“否”。</a:t>
              </a:r>
            </a:p>
            <a:p>
              <a:pPr algn="l"/>
              <a:r>
                <a:rPr lang="zh-CN" altLang="en-US" b="0" dirty="0">
                  <a:solidFill>
                    <a:srgbClr val="353535"/>
                  </a:solidFill>
                  <a:effectLst/>
                  <a:latin typeface="Menlo" panose="020B0609030804020204" pitchFamily="49" charset="0"/>
                </a:rPr>
                <a:t>你能否从这篇</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中推出这个</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？请先解释原因，然后回答“是”或“否”。</a:t>
              </a:r>
            </a:p>
            <a:p>
              <a:pPr algn="l"/>
              <a:r>
                <a:rPr lang="zh-CN" altLang="en-US" b="0" dirty="0">
                  <a:solidFill>
                    <a:srgbClr val="353535"/>
                  </a:solidFill>
                  <a:effectLst/>
                  <a:latin typeface="Menlo" panose="020B0609030804020204" pitchFamily="49" charset="0"/>
                </a:rPr>
                <a:t>请您分析一下这篇</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可否从语义上推出</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的意思，如果可以请回答是，如果不行请回答否；并给出判断的理由。</a:t>
              </a:r>
            </a:p>
            <a:p>
              <a:pPr algn="l"/>
              <a:r>
                <a:rPr lang="zh-CN" altLang="en-US" b="0" dirty="0">
                  <a:solidFill>
                    <a:srgbClr val="353535"/>
                  </a:solidFill>
                  <a:effectLst/>
                  <a:latin typeface="Menlo" panose="020B0609030804020204" pitchFamily="49" charset="0"/>
                </a:rPr>
                <a:t>请问，</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可以推出</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吗？，给出是或否的结论并说明理由。</a:t>
              </a:r>
            </a:p>
            <a:p>
              <a:pPr algn="l"/>
              <a:r>
                <a:rPr lang="zh-CN" altLang="en-US" b="0" dirty="0">
                  <a:solidFill>
                    <a:srgbClr val="353535"/>
                  </a:solidFill>
                  <a:effectLst/>
                  <a:latin typeface="Menlo" panose="020B0609030804020204" pitchFamily="49" charset="0"/>
                </a:rPr>
                <a:t>麻烦判断一下，这篇</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能推导出</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所表达的意思吗？给出是或否的结论并说明理由。</a:t>
              </a:r>
            </a:p>
            <a:p>
              <a:pPr algn="l"/>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能推出</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的含义吗？如果可以，请回答是；如果不行，请回答否。并说明理由。</a:t>
              </a:r>
            </a:p>
            <a:p>
              <a:pPr algn="l"/>
              <a:r>
                <a:rPr lang="zh-CN" altLang="en-US" b="0" dirty="0">
                  <a:solidFill>
                    <a:srgbClr val="353535"/>
                  </a:solidFill>
                  <a:effectLst/>
                  <a:latin typeface="Menlo" panose="020B0609030804020204" pitchFamily="49" charset="0"/>
                </a:rPr>
                <a:t>根据这篇</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，能否推出这个</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的意思？请给出判断并说明理由。</a:t>
              </a:r>
            </a:p>
            <a:p>
              <a:pPr algn="l"/>
              <a:r>
                <a:rPr lang="zh-CN" altLang="en-US" b="0" dirty="0">
                  <a:solidFill>
                    <a:srgbClr val="353535"/>
                  </a:solidFill>
                  <a:effectLst/>
                  <a:latin typeface="Menlo" panose="020B0609030804020204" pitchFamily="49" charset="0"/>
                </a:rPr>
                <a:t>这篇</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文章</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是否足以从语义上推出这个</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句子</a:t>
              </a:r>
              <a:r>
                <a:rPr lang="en-US" altLang="zh-CN" b="0" dirty="0">
                  <a:solidFill>
                    <a:srgbClr val="353535"/>
                  </a:solidFill>
                  <a:effectLst/>
                  <a:latin typeface="Menlo" panose="020B0609030804020204" pitchFamily="49" charset="0"/>
                </a:rPr>
                <a:t>]</a:t>
              </a:r>
              <a:r>
                <a:rPr lang="zh-CN" altLang="en-US" b="0" dirty="0">
                  <a:solidFill>
                    <a:srgbClr val="353535"/>
                  </a:solidFill>
                  <a:effectLst/>
                  <a:latin typeface="Menlo" panose="020B0609030804020204" pitchFamily="49" charset="0"/>
                </a:rPr>
                <a:t>的含义？请回答是或否，并解释理由。</a:t>
              </a:r>
            </a:p>
          </p:txBody>
        </p:sp>
        <p:sp>
          <p:nvSpPr>
            <p:cNvPr id="8" name="折角形 7">
              <a:extLst>
                <a:ext uri="{FF2B5EF4-FFF2-40B4-BE49-F238E27FC236}">
                  <a16:creationId xmlns:a16="http://schemas.microsoft.com/office/drawing/2014/main" id="{AD23ACA2-1445-114B-364E-6FED1CCC7F0D}"/>
                </a:ext>
              </a:extLst>
            </p:cNvPr>
            <p:cNvSpPr/>
            <p:nvPr/>
          </p:nvSpPr>
          <p:spPr>
            <a:xfrm>
              <a:off x="1513907" y="6161321"/>
              <a:ext cx="19144575" cy="6683828"/>
            </a:xfrm>
            <a:prstGeom prst="foldedCorner">
              <a:avLst/>
            </a:prstGeom>
            <a:noFill/>
            <a:ln w="38100" cap="flat">
              <a:solidFill>
                <a:srgbClr val="5380BC"/>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9" name="文本框 8">
            <a:extLst>
              <a:ext uri="{FF2B5EF4-FFF2-40B4-BE49-F238E27FC236}">
                <a16:creationId xmlns:a16="http://schemas.microsoft.com/office/drawing/2014/main" id="{D7A339FE-671C-D2AE-C5BF-8F8969C5F8B7}"/>
              </a:ext>
            </a:extLst>
          </p:cNvPr>
          <p:cNvSpPr txBox="1"/>
          <p:nvPr/>
        </p:nvSpPr>
        <p:spPr>
          <a:xfrm>
            <a:off x="916130" y="2817168"/>
            <a:ext cx="5822921"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4000" b="1" dirty="0">
                <a:solidFill>
                  <a:schemeClr val="bg2">
                    <a:lumMod val="10000"/>
                  </a:schemeClr>
                </a:solidFill>
                <a:latin typeface="SimHei" panose="02010609060101010101" pitchFamily="49" charset="-122"/>
                <a:ea typeface="SimHei" panose="02010609060101010101" pitchFamily="49" charset="-122"/>
              </a:rPr>
              <a:t>理由和结论的位置</a:t>
            </a:r>
            <a:endParaRPr lang="en-US" altLang="zh-CN" sz="4000" b="1" dirty="0">
              <a:solidFill>
                <a:schemeClr val="bg2">
                  <a:lumMod val="10000"/>
                </a:schemeClr>
              </a:solidFill>
              <a:latin typeface="SimHei" panose="02010609060101010101" pitchFamily="49" charset="-122"/>
              <a:ea typeface="SimHei" panose="02010609060101010101" pitchFamily="49" charset="-122"/>
            </a:endParaRPr>
          </a:p>
        </p:txBody>
      </p:sp>
      <p:sp>
        <p:nvSpPr>
          <p:cNvPr id="4" name="文本框 3">
            <a:extLst>
              <a:ext uri="{FF2B5EF4-FFF2-40B4-BE49-F238E27FC236}">
                <a16:creationId xmlns:a16="http://schemas.microsoft.com/office/drawing/2014/main" id="{48EF0718-513C-70C0-4213-29FD6E823773}"/>
              </a:ext>
            </a:extLst>
          </p:cNvPr>
          <p:cNvSpPr txBox="1"/>
          <p:nvPr/>
        </p:nvSpPr>
        <p:spPr>
          <a:xfrm>
            <a:off x="17189849" y="6342709"/>
            <a:ext cx="3602935" cy="688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lnSpc>
                <a:spcPct val="120000"/>
              </a:lnSpc>
            </a:pPr>
            <a:r>
              <a:rPr lang="zh-CN" altLang="en-US" sz="3600" b="0" i="0" u="none" strike="noStrike" cap="none" spc="0" baseline="0" dirty="0">
                <a:solidFill>
                  <a:srgbClr val="FF0000"/>
                </a:solidFill>
                <a:effectLst/>
                <a:uFillTx/>
                <a:latin typeface="+mn-lt"/>
                <a:ea typeface="+mn-ea"/>
                <a:cs typeface="+mn-cs"/>
                <a:sym typeface="Helvetica Neue" panose="02000503000000020004"/>
              </a:rPr>
              <a:t>先结论后理由</a:t>
            </a:r>
            <a:endParaRPr lang="en-US" altLang="zh-CN" sz="3600" b="0" i="0" u="none" strike="noStrike" cap="none" spc="0" baseline="0" dirty="0">
              <a:solidFill>
                <a:srgbClr val="FF0000"/>
              </a:solidFill>
              <a:effectLst/>
              <a:uFillTx/>
              <a:latin typeface="+mn-lt"/>
              <a:ea typeface="+mn-ea"/>
              <a:cs typeface="+mn-cs"/>
              <a:sym typeface="Helvetica Neue" panose="02000503000000020004"/>
            </a:endParaRPr>
          </a:p>
        </p:txBody>
      </p:sp>
      <p:sp>
        <p:nvSpPr>
          <p:cNvPr id="13" name="文本框 12">
            <a:extLst>
              <a:ext uri="{FF2B5EF4-FFF2-40B4-BE49-F238E27FC236}">
                <a16:creationId xmlns:a16="http://schemas.microsoft.com/office/drawing/2014/main" id="{F3289336-A7BD-3651-DC8A-6EEFA46D8426}"/>
              </a:ext>
            </a:extLst>
          </p:cNvPr>
          <p:cNvSpPr txBox="1"/>
          <p:nvPr/>
        </p:nvSpPr>
        <p:spPr>
          <a:xfrm>
            <a:off x="12463280" y="7583549"/>
            <a:ext cx="2425537" cy="688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lnSpc>
                <a:spcPct val="120000"/>
              </a:lnSpc>
            </a:pPr>
            <a:r>
              <a:rPr lang="zh-CN" altLang="en-US" sz="3600" dirty="0">
                <a:solidFill>
                  <a:srgbClr val="FF0000"/>
                </a:solidFill>
              </a:rPr>
              <a:t>只给结论</a:t>
            </a:r>
          </a:p>
        </p:txBody>
      </p:sp>
      <p:sp>
        <p:nvSpPr>
          <p:cNvPr id="15" name="文本框 14">
            <a:extLst>
              <a:ext uri="{FF2B5EF4-FFF2-40B4-BE49-F238E27FC236}">
                <a16:creationId xmlns:a16="http://schemas.microsoft.com/office/drawing/2014/main" id="{D94578CC-5463-3DC3-5C82-11942BE30EA7}"/>
              </a:ext>
            </a:extLst>
          </p:cNvPr>
          <p:cNvSpPr txBox="1"/>
          <p:nvPr/>
        </p:nvSpPr>
        <p:spPr>
          <a:xfrm>
            <a:off x="17477576" y="6963129"/>
            <a:ext cx="3602935" cy="688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lnSpc>
                <a:spcPct val="120000"/>
              </a:lnSpc>
            </a:pPr>
            <a:r>
              <a:rPr lang="zh-CN" altLang="en-US" sz="3600" dirty="0">
                <a:solidFill>
                  <a:srgbClr val="FF0000"/>
                </a:solidFill>
              </a:rPr>
              <a:t>先理由后结论</a:t>
            </a:r>
            <a:endParaRPr lang="en-US" altLang="zh-CN" sz="3600" dirty="0">
              <a:solidFill>
                <a:srgbClr val="FF0000"/>
              </a:solidFill>
            </a:endParaRPr>
          </a:p>
        </p:txBody>
      </p:sp>
      <p:sp>
        <p:nvSpPr>
          <p:cNvPr id="2" name="矩形 1">
            <a:extLst>
              <a:ext uri="{FF2B5EF4-FFF2-40B4-BE49-F238E27FC236}">
                <a16:creationId xmlns:a16="http://schemas.microsoft.com/office/drawing/2014/main" id="{4C83AF35-38CE-E59B-3595-FA9F311B1293}"/>
              </a:ext>
            </a:extLst>
          </p:cNvPr>
          <p:cNvSpPr/>
          <p:nvPr/>
        </p:nvSpPr>
        <p:spPr>
          <a:xfrm>
            <a:off x="17213293" y="6342709"/>
            <a:ext cx="2891469" cy="688073"/>
          </a:xfrm>
          <a:prstGeom prst="rect">
            <a:avLst/>
          </a:prstGeom>
          <a:noFill/>
          <a:ln w="38100" cap="flat">
            <a:solidFill>
              <a:srgbClr val="7030A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五角星 11">
            <a:extLst>
              <a:ext uri="{FF2B5EF4-FFF2-40B4-BE49-F238E27FC236}">
                <a16:creationId xmlns:a16="http://schemas.microsoft.com/office/drawing/2014/main" id="{F77E3AE0-6858-F828-D7B7-8B1AC7B4EC1D}"/>
              </a:ext>
            </a:extLst>
          </p:cNvPr>
          <p:cNvSpPr/>
          <p:nvPr/>
        </p:nvSpPr>
        <p:spPr>
          <a:xfrm>
            <a:off x="18386765" y="5616175"/>
            <a:ext cx="392205" cy="392205"/>
          </a:xfrm>
          <a:prstGeom prst="star5">
            <a:avLst/>
          </a:prstGeom>
          <a:solidFill>
            <a:srgbClr val="7030A0"/>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文本框 13">
            <a:extLst>
              <a:ext uri="{FF2B5EF4-FFF2-40B4-BE49-F238E27FC236}">
                <a16:creationId xmlns:a16="http://schemas.microsoft.com/office/drawing/2014/main" id="{A167335D-A664-7C83-D29B-0117DD82F6AE}"/>
              </a:ext>
            </a:extLst>
          </p:cNvPr>
          <p:cNvSpPr txBox="1"/>
          <p:nvPr/>
        </p:nvSpPr>
        <p:spPr>
          <a:xfrm>
            <a:off x="18893487" y="5446032"/>
            <a:ext cx="3976605" cy="688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lnSpc>
                <a:spcPct val="120000"/>
              </a:lnSpc>
            </a:pPr>
            <a:r>
              <a:rPr lang="zh-CN" altLang="en-US" sz="3600" b="0" i="0" u="none" strike="noStrike" cap="none" spc="0" baseline="0" dirty="0">
                <a:solidFill>
                  <a:srgbClr val="7030A0"/>
                </a:solidFill>
                <a:effectLst/>
                <a:uFillTx/>
                <a:latin typeface="+mn-lt"/>
                <a:ea typeface="+mn-ea"/>
                <a:cs typeface="+mn-cs"/>
                <a:sym typeface="Helvetica Neue" panose="02000503000000020004"/>
              </a:rPr>
              <a:t>线上模型提问方式</a:t>
            </a:r>
            <a:endParaRPr lang="en-US" altLang="zh-CN" sz="3600" b="0" i="0" u="none" strike="noStrike" cap="none" spc="0" baseline="0" dirty="0">
              <a:solidFill>
                <a:srgbClr val="7030A0"/>
              </a:solidFill>
              <a:effectLst/>
              <a:uFillTx/>
              <a:latin typeface="+mn-lt"/>
              <a:ea typeface="+mn-ea"/>
              <a:cs typeface="+mn-cs"/>
              <a:sym typeface="Helvetica Neue" panose="02000503000000020004"/>
            </a:endParaRPr>
          </a:p>
        </p:txBody>
      </p:sp>
      <p:sp>
        <p:nvSpPr>
          <p:cNvPr id="17" name="文本框 16">
            <a:extLst>
              <a:ext uri="{FF2B5EF4-FFF2-40B4-BE49-F238E27FC236}">
                <a16:creationId xmlns:a16="http://schemas.microsoft.com/office/drawing/2014/main" id="{D43C547D-EC21-8DF8-EE89-3C42F08825A9}"/>
              </a:ext>
            </a:extLst>
          </p:cNvPr>
          <p:cNvSpPr txBox="1"/>
          <p:nvPr/>
        </p:nvSpPr>
        <p:spPr>
          <a:xfrm>
            <a:off x="13670465" y="1112275"/>
            <a:ext cx="8736600" cy="2862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r>
              <a:rPr lang="zh-CN" altLang="en-US" sz="3600" dirty="0">
                <a:solidFill>
                  <a:schemeClr val="bg2">
                    <a:lumMod val="10000"/>
                  </a:schemeClr>
                </a:solidFill>
                <a:effectLst/>
                <a:latin typeface="LarkHackSafariFont"/>
              </a:rPr>
              <a:t>是，文章可以推出句子。理由：</a:t>
            </a:r>
            <a:r>
              <a:rPr lang="en-US" altLang="zh-CN" sz="3600" dirty="0">
                <a:solidFill>
                  <a:schemeClr val="bg2">
                    <a:lumMod val="10000"/>
                  </a:schemeClr>
                </a:solidFill>
                <a:effectLst/>
                <a:latin typeface="LarkHackSafariFont"/>
              </a:rPr>
              <a:t>1. [</a:t>
            </a:r>
            <a:r>
              <a:rPr lang="zh-CN" altLang="en-US" sz="3600" dirty="0">
                <a:solidFill>
                  <a:schemeClr val="bg2">
                    <a:lumMod val="10000"/>
                  </a:schemeClr>
                </a:solidFill>
                <a:effectLst/>
                <a:latin typeface="LarkHackSafariFont"/>
              </a:rPr>
              <a:t>文章</a:t>
            </a:r>
            <a:r>
              <a:rPr lang="en-US" altLang="zh-CN" sz="3600" dirty="0">
                <a:solidFill>
                  <a:schemeClr val="bg2">
                    <a:lumMod val="10000"/>
                  </a:schemeClr>
                </a:solidFill>
                <a:effectLst/>
                <a:latin typeface="LarkHackSafariFont"/>
              </a:rPr>
              <a:t>]</a:t>
            </a:r>
            <a:r>
              <a:rPr lang="zh-CN" altLang="en-US" sz="3600" dirty="0">
                <a:solidFill>
                  <a:schemeClr val="bg2">
                    <a:lumMod val="10000"/>
                  </a:schemeClr>
                </a:solidFill>
                <a:effectLst/>
                <a:latin typeface="LarkHackSafariFont"/>
              </a:rPr>
              <a:t>提到强烈建议郑强当清华校长，然后改名，真正振兴中华。</a:t>
            </a:r>
            <a:r>
              <a:rPr lang="en-US" altLang="zh-CN" sz="3600" dirty="0">
                <a:solidFill>
                  <a:schemeClr val="bg2">
                    <a:lumMod val="10000"/>
                  </a:schemeClr>
                </a:solidFill>
                <a:effectLst/>
                <a:latin typeface="LarkHackSafariFont"/>
              </a:rPr>
              <a:t>2. [</a:t>
            </a:r>
            <a:r>
              <a:rPr lang="zh-CN" altLang="en-US" sz="3600" dirty="0">
                <a:solidFill>
                  <a:schemeClr val="bg2">
                    <a:lumMod val="10000"/>
                  </a:schemeClr>
                </a:solidFill>
                <a:effectLst/>
                <a:latin typeface="LarkHackSafariFont"/>
              </a:rPr>
              <a:t>句子</a:t>
            </a:r>
            <a:r>
              <a:rPr lang="en-US" altLang="zh-CN" sz="3600" dirty="0">
                <a:solidFill>
                  <a:schemeClr val="bg2">
                    <a:lumMod val="10000"/>
                  </a:schemeClr>
                </a:solidFill>
                <a:effectLst/>
                <a:latin typeface="LarkHackSafariFont"/>
              </a:rPr>
              <a:t>]</a:t>
            </a:r>
            <a:r>
              <a:rPr lang="zh-CN" altLang="en-US" sz="3600" dirty="0">
                <a:solidFill>
                  <a:schemeClr val="bg2">
                    <a:lumMod val="10000"/>
                  </a:schemeClr>
                </a:solidFill>
                <a:effectLst/>
                <a:latin typeface="LarkHackSafariFont"/>
              </a:rPr>
              <a:t>提到郑强就任清华大学校长。</a:t>
            </a:r>
            <a:r>
              <a:rPr lang="en-US" altLang="zh-CN" sz="3600" dirty="0">
                <a:solidFill>
                  <a:schemeClr val="bg2">
                    <a:lumMod val="10000"/>
                  </a:schemeClr>
                </a:solidFill>
                <a:effectLst/>
                <a:latin typeface="LarkHackSafariFont"/>
              </a:rPr>
              <a:t>3. </a:t>
            </a:r>
            <a:r>
              <a:rPr lang="zh-CN" altLang="en-US" sz="3600" dirty="0">
                <a:solidFill>
                  <a:srgbClr val="FF0000"/>
                </a:solidFill>
                <a:effectLst/>
                <a:latin typeface="LarkHackSafariFont"/>
              </a:rPr>
              <a:t>强烈建议表达的是一种期望和意愿，并不意味着事实已经发生。</a:t>
            </a:r>
            <a:endParaRPr lang="zh-CN" altLang="en-US" sz="3600" dirty="0">
              <a:solidFill>
                <a:srgbClr val="FF0000"/>
              </a:solidFill>
              <a:effectLst/>
            </a:endParaRPr>
          </a:p>
        </p:txBody>
      </p:sp>
      <p:sp>
        <p:nvSpPr>
          <p:cNvPr id="18" name="横卷形 17">
            <a:extLst>
              <a:ext uri="{FF2B5EF4-FFF2-40B4-BE49-F238E27FC236}">
                <a16:creationId xmlns:a16="http://schemas.microsoft.com/office/drawing/2014/main" id="{73904331-66D8-8BD5-BCB8-A5772EA76AB1}"/>
              </a:ext>
            </a:extLst>
          </p:cNvPr>
          <p:cNvSpPr/>
          <p:nvPr/>
        </p:nvSpPr>
        <p:spPr>
          <a:xfrm>
            <a:off x="13051643" y="427322"/>
            <a:ext cx="9609421" cy="4191115"/>
          </a:xfrm>
          <a:prstGeom prst="horizontalScroll">
            <a:avLst>
              <a:gd name="adj" fmla="val 8627"/>
            </a:avLst>
          </a:prstGeom>
          <a:noFill/>
          <a:ln w="38100" cap="flat">
            <a:solidFill>
              <a:srgbClr val="1B4FA6"/>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extLst>
      <p:ext uri="{BB962C8B-B14F-4D97-AF65-F5344CB8AC3E}">
        <p14:creationId xmlns:p14="http://schemas.microsoft.com/office/powerpoint/2010/main" val="268467591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6" name="文本框 5">
            <a:extLst>
              <a:ext uri="{FF2B5EF4-FFF2-40B4-BE49-F238E27FC236}">
                <a16:creationId xmlns:a16="http://schemas.microsoft.com/office/drawing/2014/main" id="{49ACC3E2-82C0-359E-D6B7-706D926127F7}"/>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rPr>
              <a:t>实验</a:t>
            </a:r>
            <a:r>
              <a:rPr lang="zh-CN" altLang="en-US" sz="5400" b="1" dirty="0">
                <a:solidFill>
                  <a:srgbClr val="353535"/>
                </a:solidFill>
                <a:effectLst/>
              </a:rPr>
              <a:t>结果</a:t>
            </a:r>
            <a:endParaRPr lang="en-US" altLang="zh-CN" sz="5400" b="1" dirty="0">
              <a:solidFill>
                <a:srgbClr val="353535"/>
              </a:solidFill>
              <a:effectLst/>
            </a:endParaRPr>
          </a:p>
        </p:txBody>
      </p:sp>
      <p:cxnSp>
        <p:nvCxnSpPr>
          <p:cNvPr id="7" name="直线连接符 6">
            <a:extLst>
              <a:ext uri="{FF2B5EF4-FFF2-40B4-BE49-F238E27FC236}">
                <a16:creationId xmlns:a16="http://schemas.microsoft.com/office/drawing/2014/main" id="{CF3DA140-5B15-A379-843C-ECF031B6AB22}"/>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4" name="文本框 3">
            <a:extLst>
              <a:ext uri="{FF2B5EF4-FFF2-40B4-BE49-F238E27FC236}">
                <a16:creationId xmlns:a16="http://schemas.microsoft.com/office/drawing/2014/main" id="{C7D7ABCD-0016-E5C3-FA6D-886B3820F4AF}"/>
              </a:ext>
            </a:extLst>
          </p:cNvPr>
          <p:cNvSpPr txBox="1"/>
          <p:nvPr/>
        </p:nvSpPr>
        <p:spPr>
          <a:xfrm>
            <a:off x="2368021" y="3812655"/>
            <a:ext cx="19637828" cy="4031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3200" dirty="0">
                <a:solidFill>
                  <a:srgbClr val="353535"/>
                </a:solidFill>
                <a:effectLst/>
                <a:latin typeface="LarkHackSafariFont"/>
              </a:rPr>
              <a:t>[</a:t>
            </a:r>
            <a:r>
              <a:rPr lang="zh-CN" altLang="en-US" sz="3200" dirty="0">
                <a:solidFill>
                  <a:srgbClr val="353535"/>
                </a:solidFill>
                <a:effectLst/>
                <a:latin typeface="LarkHackSafariFont"/>
              </a:rPr>
              <a:t>文章</a:t>
            </a:r>
            <a:r>
              <a:rPr lang="en-US" altLang="zh-CN" sz="3200" dirty="0">
                <a:solidFill>
                  <a:srgbClr val="353535"/>
                </a:solidFill>
                <a:effectLst/>
                <a:latin typeface="LarkHackSafariFont"/>
              </a:rPr>
              <a:t>]</a:t>
            </a:r>
            <a:r>
              <a:rPr lang="zh-CN" altLang="en-US" sz="3200" dirty="0">
                <a:solidFill>
                  <a:srgbClr val="353535"/>
                </a:solidFill>
                <a:effectLst/>
                <a:latin typeface="LarkHackSafariFont"/>
              </a:rPr>
              <a:t>在今年的两会期间，他再次提交了这一提案，但就像过去三年一样，这一提案今年被否决了。 我真的不明白为什么全民免费医疗这么难。可以合理地说，我国的经济规模也很大，仅次于美国，在世界上排名第二。其他几个</a:t>
            </a:r>
            <a:r>
              <a:rPr lang="zh-CN" altLang="en-US" sz="3200" dirty="0">
                <a:solidFill>
                  <a:srgbClr val="FF0000"/>
                </a:solidFill>
                <a:effectLst/>
                <a:latin typeface="LarkHackSafariFont"/>
              </a:rPr>
              <a:t>金砖国家</a:t>
            </a:r>
            <a:r>
              <a:rPr lang="zh-CN" altLang="en-US" sz="3200" dirty="0">
                <a:solidFill>
                  <a:srgbClr val="353535"/>
                </a:solidFill>
                <a:effectLst/>
                <a:latin typeface="LarkHackSafariFont"/>
              </a:rPr>
              <a:t>，经济规模远不如我们，但他们都实现了全民免费医疗，所以这么大的经济规模应该更容易实现！ 但是全民免费医疗直到现在才是空话。看病难看病贵已经是心照不宣的事了。每个人都应该去过医院。不用说，只有注册费是十几块钱开始的。这个价格只能挂在普通医生的号码上。专家号比较贵，往往几百。更可恨的是，有些专家还是被黄牛炒了，一个专家号可以炒到几万。 </a:t>
            </a:r>
            <a:endParaRPr lang="en-US" altLang="zh-CN" sz="3200" dirty="0">
              <a:solidFill>
                <a:srgbClr val="353535"/>
              </a:solidFill>
              <a:effectLst/>
              <a:latin typeface="LarkHackSafariFont"/>
            </a:endParaRPr>
          </a:p>
          <a:p>
            <a:pPr algn="l"/>
            <a:endParaRPr lang="en-US" altLang="zh-CN" sz="3200" dirty="0">
              <a:solidFill>
                <a:srgbClr val="353535"/>
              </a:solidFill>
              <a:effectLst/>
              <a:latin typeface="LarkHackSafariFont"/>
            </a:endParaRPr>
          </a:p>
          <a:p>
            <a:pPr algn="l"/>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effectLst/>
                <a:latin typeface="LarkHackSafariFont"/>
              </a:rPr>
              <a:t>印度实施免费医疗</a:t>
            </a:r>
            <a:endParaRPr lang="zh-CN" altLang="en-US" sz="3200" dirty="0">
              <a:effectLst/>
            </a:endParaRPr>
          </a:p>
        </p:txBody>
      </p:sp>
      <p:sp>
        <p:nvSpPr>
          <p:cNvPr id="9" name="文本框 8">
            <a:extLst>
              <a:ext uri="{FF2B5EF4-FFF2-40B4-BE49-F238E27FC236}">
                <a16:creationId xmlns:a16="http://schemas.microsoft.com/office/drawing/2014/main" id="{3EF8F1A5-FD02-F4F6-4E42-1DD52B34FCC8}"/>
              </a:ext>
            </a:extLst>
          </p:cNvPr>
          <p:cNvSpPr txBox="1"/>
          <p:nvPr/>
        </p:nvSpPr>
        <p:spPr>
          <a:xfrm>
            <a:off x="2373086" y="8840016"/>
            <a:ext cx="16863760" cy="15799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l">
              <a:buAutoNum type="arabicPeriod"/>
            </a:pPr>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提到和其他几个金砖国家实现了全民免费医疗，但没有具体提到印度。</a:t>
            </a:r>
            <a:endParaRPr lang="en-US" altLang="zh-CN" sz="3200" dirty="0">
              <a:solidFill>
                <a:srgbClr val="353535"/>
              </a:solidFill>
              <a:latin typeface="LarkHackSafariFont"/>
            </a:endParaRPr>
          </a:p>
          <a:p>
            <a:pPr marL="514350" indent="-514350" algn="l">
              <a:buAutoNum type="arabicPeriod"/>
            </a:pPr>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solidFill>
                  <a:srgbClr val="353535"/>
                </a:solidFill>
                <a:latin typeface="LarkHackSafariFont"/>
              </a:rPr>
              <a:t>提到印度实施免费医疗。</a:t>
            </a:r>
            <a:endParaRPr lang="en-US" altLang="zh-CN" sz="3200" dirty="0">
              <a:solidFill>
                <a:srgbClr val="353535"/>
              </a:solidFill>
              <a:latin typeface="LarkHackSafariFont"/>
            </a:endParaRPr>
          </a:p>
          <a:p>
            <a:pPr marL="514350" indent="-514350" algn="l">
              <a:buAutoNum type="arabicPeriod"/>
            </a:pPr>
            <a:r>
              <a:rPr lang="zh-CN" altLang="en-US" sz="3200" dirty="0">
                <a:solidFill>
                  <a:srgbClr val="353535"/>
                </a:solidFill>
                <a:latin typeface="LarkHackSafariFont"/>
              </a:rPr>
              <a:t>由于</a:t>
            </a:r>
            <a:r>
              <a:rPr lang="en-US" altLang="zh-CN" sz="3200" dirty="0">
                <a:solidFill>
                  <a:srgbClr val="FF0000"/>
                </a:solidFill>
                <a:latin typeface="LarkHackSafariFont"/>
              </a:rPr>
              <a:t>[</a:t>
            </a:r>
            <a:r>
              <a:rPr lang="zh-CN" altLang="en-US" sz="3200" dirty="0">
                <a:solidFill>
                  <a:srgbClr val="FF0000"/>
                </a:solidFill>
                <a:latin typeface="LarkHackSafariFont"/>
              </a:rPr>
              <a:t>文章</a:t>
            </a:r>
            <a:r>
              <a:rPr lang="en-US" altLang="zh-CN" sz="3200" dirty="0">
                <a:solidFill>
                  <a:srgbClr val="FF0000"/>
                </a:solidFill>
                <a:latin typeface="LarkHackSafariFont"/>
              </a:rPr>
              <a:t>]</a:t>
            </a:r>
            <a:r>
              <a:rPr lang="zh-CN" altLang="en-US" sz="3200" dirty="0">
                <a:solidFill>
                  <a:srgbClr val="FF0000"/>
                </a:solidFill>
                <a:latin typeface="LarkHackSafariFont"/>
              </a:rPr>
              <a:t>没有提到印度实施免费医疗这一事实</a:t>
            </a:r>
            <a:r>
              <a:rPr lang="zh-CN" altLang="en-US" sz="3200" dirty="0">
                <a:solidFill>
                  <a:srgbClr val="353535"/>
                </a:solidFill>
                <a:latin typeface="LarkHackSafariFont"/>
              </a:rPr>
              <a:t>。因此，</a:t>
            </a:r>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不能推出</a:t>
            </a:r>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solidFill>
                  <a:srgbClr val="353535"/>
                </a:solidFill>
                <a:latin typeface="LarkHackSafariFont"/>
              </a:rPr>
              <a:t>，否。</a:t>
            </a:r>
          </a:p>
        </p:txBody>
      </p:sp>
      <p:sp>
        <p:nvSpPr>
          <p:cNvPr id="12" name="文本框 11">
            <a:extLst>
              <a:ext uri="{FF2B5EF4-FFF2-40B4-BE49-F238E27FC236}">
                <a16:creationId xmlns:a16="http://schemas.microsoft.com/office/drawing/2014/main" id="{BF43FDEE-2765-893E-83AB-BC383353E303}"/>
              </a:ext>
            </a:extLst>
          </p:cNvPr>
          <p:cNvSpPr txBox="1"/>
          <p:nvPr/>
        </p:nvSpPr>
        <p:spPr>
          <a:xfrm>
            <a:off x="2368021" y="11127822"/>
            <a:ext cx="18314835" cy="15696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514350" indent="-514350" algn="l">
              <a:buFontTx/>
              <a:buAutoNum type="arabicPeriod"/>
            </a:pPr>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提到和其他几个金砖国家一样，经济规模远不如我们，但他们都实现了全民免费医疗。</a:t>
            </a:r>
            <a:endParaRPr lang="en-US" altLang="zh-CN" sz="3200" dirty="0">
              <a:solidFill>
                <a:srgbClr val="353535"/>
              </a:solidFill>
              <a:latin typeface="LarkHackSafariFont"/>
            </a:endParaRPr>
          </a:p>
          <a:p>
            <a:pPr marL="514350" indent="-514350" algn="l">
              <a:buFontTx/>
              <a:buAutoNum type="arabicPeriod"/>
            </a:pPr>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solidFill>
                  <a:srgbClr val="353535"/>
                </a:solidFill>
                <a:latin typeface="LarkHackSafariFont"/>
              </a:rPr>
              <a:t>提到印度实施免费医疗。</a:t>
            </a:r>
            <a:endParaRPr lang="en-US" altLang="zh-CN" sz="3200" dirty="0">
              <a:solidFill>
                <a:srgbClr val="353535"/>
              </a:solidFill>
              <a:latin typeface="LarkHackSafariFont"/>
            </a:endParaRPr>
          </a:p>
          <a:p>
            <a:pPr marL="514350" indent="-514350" algn="l">
              <a:buFontTx/>
              <a:buAutoNum type="arabicPeriod"/>
            </a:pPr>
            <a:r>
              <a:rPr lang="zh-CN" altLang="en-US" sz="3200" dirty="0">
                <a:solidFill>
                  <a:schemeClr val="bg2">
                    <a:lumMod val="10000"/>
                  </a:schemeClr>
                </a:solidFill>
                <a:latin typeface="LarkHackSafariFont"/>
              </a:rPr>
              <a:t> </a:t>
            </a:r>
            <a:r>
              <a:rPr lang="zh-CN" altLang="en-US" sz="3200" dirty="0">
                <a:solidFill>
                  <a:srgbClr val="FF0000"/>
                </a:solidFill>
                <a:latin typeface="LarkHackSafariFont"/>
              </a:rPr>
              <a:t>金砖国家包括印度。</a:t>
            </a:r>
            <a:r>
              <a:rPr lang="zh-CN" altLang="en-US" sz="3200" dirty="0">
                <a:solidFill>
                  <a:srgbClr val="353535"/>
                </a:solidFill>
                <a:latin typeface="LarkHackSafariFont"/>
              </a:rPr>
              <a:t>因此，</a:t>
            </a:r>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可以推出</a:t>
            </a:r>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solidFill>
                  <a:srgbClr val="353535"/>
                </a:solidFill>
                <a:latin typeface="LarkHackSafariFont"/>
              </a:rPr>
              <a:t> ，是。</a:t>
            </a:r>
          </a:p>
        </p:txBody>
      </p:sp>
      <p:sp>
        <p:nvSpPr>
          <p:cNvPr id="13" name="文本框 12">
            <a:extLst>
              <a:ext uri="{FF2B5EF4-FFF2-40B4-BE49-F238E27FC236}">
                <a16:creationId xmlns:a16="http://schemas.microsoft.com/office/drawing/2014/main" id="{F7E33309-5614-A7F0-A4FE-0C3AB043656F}"/>
              </a:ext>
            </a:extLst>
          </p:cNvPr>
          <p:cNvSpPr txBox="1"/>
          <p:nvPr/>
        </p:nvSpPr>
        <p:spPr>
          <a:xfrm>
            <a:off x="916130" y="2817168"/>
            <a:ext cx="5822921"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4000" b="1" dirty="0">
                <a:solidFill>
                  <a:schemeClr val="bg2">
                    <a:lumMod val="10000"/>
                  </a:schemeClr>
                </a:solidFill>
                <a:latin typeface="SimHei" panose="02010609060101010101" pitchFamily="49" charset="-122"/>
                <a:ea typeface="SimHei" panose="02010609060101010101" pitchFamily="49" charset="-122"/>
              </a:rPr>
              <a:t>65b</a:t>
            </a:r>
            <a:r>
              <a:rPr lang="zh-CN" altLang="en-US" sz="4000" b="1" dirty="0">
                <a:solidFill>
                  <a:schemeClr val="bg2">
                    <a:lumMod val="10000"/>
                  </a:schemeClr>
                </a:solidFill>
                <a:latin typeface="SimHei" panose="02010609060101010101" pitchFamily="49" charset="-122"/>
                <a:ea typeface="SimHei" panose="02010609060101010101" pitchFamily="49" charset="-122"/>
              </a:rPr>
              <a:t>模型的外部知识</a:t>
            </a:r>
            <a:endParaRPr lang="en-US" altLang="zh-CN" sz="4000" b="1" dirty="0">
              <a:solidFill>
                <a:schemeClr val="bg2">
                  <a:lumMod val="10000"/>
                </a:schemeClr>
              </a:solidFill>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49E34ADF-1BF4-2AB6-8F9E-D28A031E2F8F}"/>
              </a:ext>
            </a:extLst>
          </p:cNvPr>
          <p:cNvSpPr txBox="1"/>
          <p:nvPr/>
        </p:nvSpPr>
        <p:spPr>
          <a:xfrm>
            <a:off x="2373086" y="8132130"/>
            <a:ext cx="7402286"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4000" b="1" dirty="0">
                <a:solidFill>
                  <a:schemeClr val="bg2">
                    <a:lumMod val="10000"/>
                  </a:schemeClr>
                </a:solidFill>
                <a:latin typeface="SimHei" panose="02010609060101010101" pitchFamily="49" charset="-122"/>
                <a:ea typeface="SimHei" panose="02010609060101010101" pitchFamily="49" charset="-122"/>
              </a:rPr>
              <a:t>13b</a:t>
            </a:r>
            <a:endParaRPr lang="zh-CN" altLang="en-US" sz="4000" b="1" dirty="0">
              <a:solidFill>
                <a:schemeClr val="bg2">
                  <a:lumMod val="10000"/>
                </a:schemeClr>
              </a:solidFill>
              <a:latin typeface="SimHei" panose="02010609060101010101" pitchFamily="49" charset="-122"/>
              <a:ea typeface="SimHei" panose="02010609060101010101" pitchFamily="49" charset="-122"/>
            </a:endParaRPr>
          </a:p>
        </p:txBody>
      </p:sp>
      <p:sp>
        <p:nvSpPr>
          <p:cNvPr id="16" name="文本框 15">
            <a:extLst>
              <a:ext uri="{FF2B5EF4-FFF2-40B4-BE49-F238E27FC236}">
                <a16:creationId xmlns:a16="http://schemas.microsoft.com/office/drawing/2014/main" id="{F5A6DD4D-5A1B-09D0-4598-EE9D0231EAEE}"/>
              </a:ext>
            </a:extLst>
          </p:cNvPr>
          <p:cNvSpPr txBox="1"/>
          <p:nvPr/>
        </p:nvSpPr>
        <p:spPr>
          <a:xfrm>
            <a:off x="2373086" y="10314227"/>
            <a:ext cx="7402286"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4000" b="1" dirty="0">
                <a:solidFill>
                  <a:schemeClr val="bg2">
                    <a:lumMod val="10000"/>
                  </a:schemeClr>
                </a:solidFill>
                <a:latin typeface="SimHei" panose="02010609060101010101" pitchFamily="49" charset="-122"/>
                <a:ea typeface="SimHei" panose="02010609060101010101" pitchFamily="49" charset="-122"/>
              </a:rPr>
              <a:t>65b</a:t>
            </a:r>
            <a:endParaRPr lang="zh-CN" altLang="en-US" sz="4000" b="1" dirty="0">
              <a:solidFill>
                <a:schemeClr val="bg2">
                  <a:lumMod val="10000"/>
                </a:schemeClr>
              </a:solidFill>
              <a:latin typeface="SimHei" panose="02010609060101010101" pitchFamily="49" charset="-122"/>
              <a:ea typeface="SimHei" panose="02010609060101010101" pitchFamily="49" charset="-122"/>
            </a:endParaRPr>
          </a:p>
        </p:txBody>
      </p:sp>
      <p:pic>
        <p:nvPicPr>
          <p:cNvPr id="17" name="图片 16" descr="upload_482753685">
            <a:extLst>
              <a:ext uri="{FF2B5EF4-FFF2-40B4-BE49-F238E27FC236}">
                <a16:creationId xmlns:a16="http://schemas.microsoft.com/office/drawing/2014/main" id="{F5760771-30E7-64D7-C50A-FF5F0AA98B0C}"/>
              </a:ext>
            </a:extLst>
          </p:cNvPr>
          <p:cNvPicPr>
            <a:picLocks noChangeAspect="1"/>
          </p:cNvPicPr>
          <p:nvPr/>
        </p:nvPicPr>
        <p:blipFill>
          <a:blip r:embed="rId3"/>
          <a:stretch>
            <a:fillRect/>
          </a:stretch>
        </p:blipFill>
        <p:spPr>
          <a:xfrm>
            <a:off x="1168102" y="3797854"/>
            <a:ext cx="790117" cy="762872"/>
          </a:xfrm>
          <a:prstGeom prst="rect">
            <a:avLst/>
          </a:prstGeom>
        </p:spPr>
      </p:pic>
    </p:spTree>
    <p:extLst>
      <p:ext uri="{BB962C8B-B14F-4D97-AF65-F5344CB8AC3E}">
        <p14:creationId xmlns:p14="http://schemas.microsoft.com/office/powerpoint/2010/main" val="309627721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6" name="文本框 5">
            <a:extLst>
              <a:ext uri="{FF2B5EF4-FFF2-40B4-BE49-F238E27FC236}">
                <a16:creationId xmlns:a16="http://schemas.microsoft.com/office/drawing/2014/main" id="{49ACC3E2-82C0-359E-D6B7-706D926127F7}"/>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rPr>
              <a:t>实验</a:t>
            </a:r>
            <a:r>
              <a:rPr lang="zh-CN" altLang="en-US" sz="5400" b="1" dirty="0">
                <a:solidFill>
                  <a:srgbClr val="353535"/>
                </a:solidFill>
                <a:effectLst/>
              </a:rPr>
              <a:t>结果</a:t>
            </a:r>
            <a:endParaRPr lang="en-US" altLang="zh-CN" sz="5400" b="1" dirty="0">
              <a:solidFill>
                <a:srgbClr val="353535"/>
              </a:solidFill>
              <a:effectLst/>
            </a:endParaRPr>
          </a:p>
        </p:txBody>
      </p:sp>
      <p:cxnSp>
        <p:nvCxnSpPr>
          <p:cNvPr id="7" name="直线连接符 6">
            <a:extLst>
              <a:ext uri="{FF2B5EF4-FFF2-40B4-BE49-F238E27FC236}">
                <a16:creationId xmlns:a16="http://schemas.microsoft.com/office/drawing/2014/main" id="{CF3DA140-5B15-A379-843C-ECF031B6AB22}"/>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4" name="文本框 3">
            <a:extLst>
              <a:ext uri="{FF2B5EF4-FFF2-40B4-BE49-F238E27FC236}">
                <a16:creationId xmlns:a16="http://schemas.microsoft.com/office/drawing/2014/main" id="{C7D7ABCD-0016-E5C3-FA6D-886B3820F4AF}"/>
              </a:ext>
            </a:extLst>
          </p:cNvPr>
          <p:cNvSpPr txBox="1"/>
          <p:nvPr/>
        </p:nvSpPr>
        <p:spPr>
          <a:xfrm>
            <a:off x="2368021" y="3812655"/>
            <a:ext cx="19185693" cy="40318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缺乏灵活性：他们难以适应变化，并且拒绝调整业务战略。 领导能力差：他们很难有效地激励和领导团队。 同时，</a:t>
            </a:r>
            <a:r>
              <a:rPr lang="en" altLang="zh-CN" sz="3200" dirty="0" err="1">
                <a:solidFill>
                  <a:srgbClr val="353535"/>
                </a:solidFill>
                <a:latin typeface="LarkHackSafariFont"/>
              </a:rPr>
              <a:t>ChatGPT</a:t>
            </a:r>
            <a:r>
              <a:rPr lang="zh-CN" altLang="en-US" sz="3200" dirty="0">
                <a:solidFill>
                  <a:srgbClr val="353535"/>
                </a:solidFill>
                <a:latin typeface="LarkHackSafariFont"/>
              </a:rPr>
              <a:t>还列出了它眼中全世界最厉害的创业者。 杰夫</a:t>
            </a:r>
            <a:r>
              <a:rPr lang="en-US" altLang="zh-CN" sz="3200" dirty="0">
                <a:solidFill>
                  <a:srgbClr val="353535"/>
                </a:solidFill>
                <a:latin typeface="LarkHackSafariFont"/>
              </a:rPr>
              <a:t>·</a:t>
            </a:r>
            <a:r>
              <a:rPr lang="zh-CN" altLang="en-US" sz="3200" dirty="0">
                <a:solidFill>
                  <a:srgbClr val="353535"/>
                </a:solidFill>
                <a:latin typeface="LarkHackSafariFont"/>
              </a:rPr>
              <a:t>贝佐斯（</a:t>
            </a:r>
            <a:r>
              <a:rPr lang="en" altLang="zh-CN" sz="3200" dirty="0" err="1">
                <a:solidFill>
                  <a:srgbClr val="353535"/>
                </a:solidFill>
                <a:latin typeface="LarkHackSafariFont"/>
              </a:rPr>
              <a:t>JeffBezos</a:t>
            </a:r>
            <a:r>
              <a:rPr lang="zh-CN" altLang="en" sz="3200" dirty="0">
                <a:solidFill>
                  <a:srgbClr val="353535"/>
                </a:solidFill>
                <a:latin typeface="LarkHackSafariFont"/>
              </a:rPr>
              <a:t>）：</a:t>
            </a:r>
            <a:r>
              <a:rPr lang="zh-CN" altLang="en-US" sz="3200" dirty="0">
                <a:solidFill>
                  <a:srgbClr val="353535"/>
                </a:solidFill>
                <a:latin typeface="LarkHackSafariFont"/>
              </a:rPr>
              <a:t>亚马逊的创始人，全球最大的在线零售商。 埃隆</a:t>
            </a:r>
            <a:r>
              <a:rPr lang="en-US" altLang="zh-CN" sz="3200" dirty="0">
                <a:solidFill>
                  <a:srgbClr val="353535"/>
                </a:solidFill>
                <a:latin typeface="LarkHackSafariFont"/>
              </a:rPr>
              <a:t>·</a:t>
            </a:r>
            <a:r>
              <a:rPr lang="zh-CN" altLang="en-US" sz="3200" dirty="0">
                <a:solidFill>
                  <a:srgbClr val="353535"/>
                </a:solidFill>
                <a:latin typeface="LarkHackSafariFont"/>
              </a:rPr>
              <a:t>马斯克（</a:t>
            </a:r>
            <a:r>
              <a:rPr lang="en" altLang="zh-CN" sz="3200" dirty="0" err="1">
                <a:solidFill>
                  <a:srgbClr val="353535"/>
                </a:solidFill>
                <a:latin typeface="LarkHackSafariFont"/>
              </a:rPr>
              <a:t>ElonMusk</a:t>
            </a:r>
            <a:r>
              <a:rPr lang="zh-CN" altLang="en" sz="3200" dirty="0">
                <a:solidFill>
                  <a:srgbClr val="353535"/>
                </a:solidFill>
                <a:latin typeface="LarkHackSafariFont"/>
              </a:rPr>
              <a:t>）：</a:t>
            </a:r>
            <a:r>
              <a:rPr lang="en" altLang="zh-CN" sz="3200" dirty="0">
                <a:solidFill>
                  <a:srgbClr val="353535"/>
                </a:solidFill>
                <a:latin typeface="LarkHackSafariFont"/>
              </a:rPr>
              <a:t>SpaceX</a:t>
            </a:r>
            <a:r>
              <a:rPr lang="zh-CN" altLang="en" sz="3200" dirty="0">
                <a:solidFill>
                  <a:srgbClr val="353535"/>
                </a:solidFill>
                <a:latin typeface="LarkHackSafariFont"/>
              </a:rPr>
              <a:t>、</a:t>
            </a:r>
            <a:r>
              <a:rPr lang="en" altLang="zh-CN" sz="3200" dirty="0">
                <a:solidFill>
                  <a:srgbClr val="FF0000"/>
                </a:solidFill>
                <a:latin typeface="LarkHackSafariFont"/>
              </a:rPr>
              <a:t>Tesla</a:t>
            </a:r>
            <a:r>
              <a:rPr lang="zh-CN" altLang="en" sz="3200" dirty="0">
                <a:solidFill>
                  <a:srgbClr val="353535"/>
                </a:solidFill>
                <a:latin typeface="LarkHackSafariFont"/>
              </a:rPr>
              <a:t>、</a:t>
            </a:r>
            <a:r>
              <a:rPr lang="en" altLang="zh-CN" sz="3200" dirty="0" err="1">
                <a:solidFill>
                  <a:srgbClr val="353535"/>
                </a:solidFill>
                <a:latin typeface="LarkHackSafariFont"/>
              </a:rPr>
              <a:t>Neuralink</a:t>
            </a:r>
            <a:r>
              <a:rPr lang="zh-CN" altLang="en-US" sz="3200" dirty="0">
                <a:solidFill>
                  <a:srgbClr val="353535"/>
                </a:solidFill>
                <a:latin typeface="LarkHackSafariFont"/>
              </a:rPr>
              <a:t>和</a:t>
            </a:r>
            <a:r>
              <a:rPr lang="en" altLang="zh-CN" sz="3200" dirty="0" err="1">
                <a:solidFill>
                  <a:srgbClr val="353535"/>
                </a:solidFill>
                <a:latin typeface="LarkHackSafariFont"/>
              </a:rPr>
              <a:t>TheBoringCompany</a:t>
            </a:r>
            <a:r>
              <a:rPr lang="zh-CN" altLang="en-US" sz="3200" dirty="0">
                <a:solidFill>
                  <a:srgbClr val="353535"/>
                </a:solidFill>
                <a:latin typeface="LarkHackSafariFont"/>
              </a:rPr>
              <a:t>等公司的创始人。 马克</a:t>
            </a:r>
            <a:r>
              <a:rPr lang="en-US" altLang="zh-CN" sz="3200" dirty="0">
                <a:solidFill>
                  <a:srgbClr val="353535"/>
                </a:solidFill>
                <a:latin typeface="LarkHackSafariFont"/>
              </a:rPr>
              <a:t>·</a:t>
            </a:r>
            <a:r>
              <a:rPr lang="zh-CN" altLang="en-US" sz="3200" dirty="0">
                <a:solidFill>
                  <a:srgbClr val="353535"/>
                </a:solidFill>
                <a:latin typeface="LarkHackSafariFont"/>
              </a:rPr>
              <a:t>扎克伯格（</a:t>
            </a:r>
            <a:r>
              <a:rPr lang="en" altLang="zh-CN" sz="3200" dirty="0" err="1">
                <a:solidFill>
                  <a:srgbClr val="353535"/>
                </a:solidFill>
                <a:latin typeface="LarkHackSafariFont"/>
              </a:rPr>
              <a:t>MarkElliotZuckerberg</a:t>
            </a:r>
            <a:r>
              <a:rPr lang="zh-CN" altLang="en" sz="3200" dirty="0">
                <a:solidFill>
                  <a:srgbClr val="353535"/>
                </a:solidFill>
                <a:latin typeface="LarkHackSafariFont"/>
              </a:rPr>
              <a:t>）：</a:t>
            </a:r>
            <a:r>
              <a:rPr lang="zh-CN" altLang="en-US" sz="3200" dirty="0">
                <a:solidFill>
                  <a:srgbClr val="353535"/>
                </a:solidFill>
                <a:latin typeface="LarkHackSafariFont"/>
              </a:rPr>
              <a:t>全球最大的社交网络平台</a:t>
            </a:r>
            <a:r>
              <a:rPr lang="en" altLang="zh-CN" sz="3200" dirty="0">
                <a:solidFill>
                  <a:srgbClr val="353535"/>
                </a:solidFill>
                <a:latin typeface="LarkHackSafariFont"/>
              </a:rPr>
              <a:t>Facebook</a:t>
            </a:r>
            <a:r>
              <a:rPr lang="zh-CN" altLang="en-US" sz="3200" dirty="0">
                <a:solidFill>
                  <a:srgbClr val="353535"/>
                </a:solidFill>
                <a:latin typeface="LarkHackSafariFont"/>
              </a:rPr>
              <a:t>的联合创始人。 马云：阿里巴巴集团创始人，全球最大的电子商务公司之一。 史蒂夫</a:t>
            </a:r>
            <a:r>
              <a:rPr lang="en-US" altLang="zh-CN" sz="3200" dirty="0">
                <a:solidFill>
                  <a:srgbClr val="353535"/>
                </a:solidFill>
                <a:latin typeface="LarkHackSafariFont"/>
              </a:rPr>
              <a:t>·</a:t>
            </a:r>
            <a:r>
              <a:rPr lang="zh-CN" altLang="en-US" sz="3200" dirty="0">
                <a:solidFill>
                  <a:srgbClr val="353535"/>
                </a:solidFill>
                <a:latin typeface="LarkHackSafariFont"/>
              </a:rPr>
              <a:t>乔布斯</a:t>
            </a:r>
            <a:r>
              <a:rPr lang="en-US" altLang="zh-CN" sz="3200" dirty="0">
                <a:solidFill>
                  <a:srgbClr val="353535"/>
                </a:solidFill>
                <a:latin typeface="LarkHackSafariFont"/>
              </a:rPr>
              <a:t>(</a:t>
            </a:r>
            <a:r>
              <a:rPr lang="en" altLang="zh-CN" sz="3200" dirty="0" err="1">
                <a:solidFill>
                  <a:srgbClr val="353535"/>
                </a:solidFill>
                <a:latin typeface="LarkHackSafariFont"/>
              </a:rPr>
              <a:t>SteveJobs</a:t>
            </a:r>
            <a:r>
              <a:rPr lang="en" altLang="zh-CN" sz="3200" dirty="0">
                <a:solidFill>
                  <a:srgbClr val="353535"/>
                </a:solidFill>
                <a:latin typeface="LarkHackSafariFont"/>
              </a:rPr>
              <a:t>)</a:t>
            </a:r>
            <a:r>
              <a:rPr lang="zh-CN" altLang="en" sz="3200" dirty="0">
                <a:solidFill>
                  <a:srgbClr val="353535"/>
                </a:solidFill>
                <a:latin typeface="LarkHackSafariFont"/>
              </a:rPr>
              <a:t>：</a:t>
            </a:r>
            <a:r>
              <a:rPr lang="zh-CN" altLang="en-US" sz="3200" dirty="0">
                <a:solidFill>
                  <a:srgbClr val="353535"/>
                </a:solidFill>
                <a:latin typeface="LarkHackSafariFont"/>
              </a:rPr>
              <a:t>苹果公司的联合创始人，</a:t>
            </a:r>
            <a:endParaRPr lang="en-US" altLang="zh-CN" sz="3200" dirty="0">
              <a:solidFill>
                <a:srgbClr val="353535"/>
              </a:solidFill>
              <a:latin typeface="LarkHackSafariFont"/>
            </a:endParaRPr>
          </a:p>
          <a:p>
            <a:pPr algn="l"/>
            <a:endParaRPr lang="zh-CN" altLang="en-US" sz="3200" dirty="0">
              <a:solidFill>
                <a:srgbClr val="353535"/>
              </a:solidFill>
              <a:latin typeface="LarkHackSafariFont"/>
            </a:endParaRPr>
          </a:p>
          <a:p>
            <a:pPr algn="l"/>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solidFill>
                  <a:srgbClr val="FF0000"/>
                </a:solidFill>
                <a:latin typeface="LarkHackSafariFont"/>
              </a:rPr>
              <a:t>特斯拉</a:t>
            </a:r>
            <a:r>
              <a:rPr lang="zh-CN" altLang="en-US" sz="3200" dirty="0">
                <a:solidFill>
                  <a:srgbClr val="353535"/>
                </a:solidFill>
                <a:latin typeface="LarkHackSafariFont"/>
              </a:rPr>
              <a:t>由埃隆</a:t>
            </a:r>
            <a:r>
              <a:rPr lang="en-US" altLang="zh-CN" sz="3200" dirty="0">
                <a:solidFill>
                  <a:srgbClr val="353535"/>
                </a:solidFill>
                <a:latin typeface="LarkHackSafariFont"/>
              </a:rPr>
              <a:t>·</a:t>
            </a:r>
            <a:r>
              <a:rPr lang="zh-CN" altLang="en-US" sz="3200" dirty="0">
                <a:solidFill>
                  <a:srgbClr val="353535"/>
                </a:solidFill>
                <a:latin typeface="LarkHackSafariFont"/>
              </a:rPr>
              <a:t>马斯克创建</a:t>
            </a:r>
          </a:p>
        </p:txBody>
      </p:sp>
      <p:sp>
        <p:nvSpPr>
          <p:cNvPr id="9" name="文本框 8">
            <a:extLst>
              <a:ext uri="{FF2B5EF4-FFF2-40B4-BE49-F238E27FC236}">
                <a16:creationId xmlns:a16="http://schemas.microsoft.com/office/drawing/2014/main" id="{3EF8F1A5-FD02-F4F6-4E42-1DD52B34FCC8}"/>
              </a:ext>
            </a:extLst>
          </p:cNvPr>
          <p:cNvSpPr txBox="1"/>
          <p:nvPr/>
        </p:nvSpPr>
        <p:spPr>
          <a:xfrm>
            <a:off x="2373086" y="8840016"/>
            <a:ext cx="20269200" cy="15799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l">
              <a:buFontTx/>
              <a:buAutoNum type="arabicPeriod"/>
            </a:pPr>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提到埃隆</a:t>
            </a:r>
            <a:r>
              <a:rPr lang="en-US" altLang="zh-CN" sz="3200" dirty="0">
                <a:solidFill>
                  <a:srgbClr val="353535"/>
                </a:solidFill>
                <a:latin typeface="LarkHackSafariFont"/>
              </a:rPr>
              <a:t>·</a:t>
            </a:r>
            <a:r>
              <a:rPr lang="zh-CN" altLang="en-US" sz="3200" dirty="0">
                <a:solidFill>
                  <a:srgbClr val="353535"/>
                </a:solidFill>
                <a:latin typeface="LarkHackSafariFont"/>
              </a:rPr>
              <a:t>马斯克（</a:t>
            </a:r>
            <a:r>
              <a:rPr lang="en" altLang="zh-CN" sz="3200" dirty="0" err="1">
                <a:solidFill>
                  <a:srgbClr val="353535"/>
                </a:solidFill>
                <a:latin typeface="LarkHackSafariFont"/>
              </a:rPr>
              <a:t>ElonMusk</a:t>
            </a:r>
            <a:r>
              <a:rPr lang="zh-CN" altLang="en" sz="3200" dirty="0">
                <a:solidFill>
                  <a:srgbClr val="353535"/>
                </a:solidFill>
                <a:latin typeface="LarkHackSafariFont"/>
              </a:rPr>
              <a:t>）</a:t>
            </a:r>
            <a:r>
              <a:rPr lang="zh-CN" altLang="en-US" sz="3200" dirty="0">
                <a:solidFill>
                  <a:srgbClr val="353535"/>
                </a:solidFill>
                <a:latin typeface="LarkHackSafariFont"/>
              </a:rPr>
              <a:t>是</a:t>
            </a:r>
            <a:r>
              <a:rPr lang="en" altLang="zh-CN" sz="3200" dirty="0">
                <a:solidFill>
                  <a:srgbClr val="353535"/>
                </a:solidFill>
                <a:latin typeface="LarkHackSafariFont"/>
              </a:rPr>
              <a:t>SpaceX</a:t>
            </a:r>
            <a:r>
              <a:rPr lang="zh-CN" altLang="en" sz="3200" dirty="0">
                <a:solidFill>
                  <a:srgbClr val="353535"/>
                </a:solidFill>
                <a:latin typeface="LarkHackSafariFont"/>
              </a:rPr>
              <a:t>、</a:t>
            </a:r>
            <a:r>
              <a:rPr lang="en" altLang="zh-CN" sz="3200" dirty="0">
                <a:solidFill>
                  <a:srgbClr val="353535"/>
                </a:solidFill>
                <a:latin typeface="LarkHackSafariFont"/>
              </a:rPr>
              <a:t>Tesla</a:t>
            </a:r>
            <a:r>
              <a:rPr lang="zh-CN" altLang="en" sz="3200" dirty="0">
                <a:solidFill>
                  <a:srgbClr val="353535"/>
                </a:solidFill>
                <a:latin typeface="LarkHackSafariFont"/>
              </a:rPr>
              <a:t>、</a:t>
            </a:r>
            <a:r>
              <a:rPr lang="en" altLang="zh-CN" sz="3200" dirty="0" err="1">
                <a:solidFill>
                  <a:srgbClr val="353535"/>
                </a:solidFill>
                <a:latin typeface="LarkHackSafariFont"/>
              </a:rPr>
              <a:t>Neuralink</a:t>
            </a:r>
            <a:r>
              <a:rPr lang="zh-CN" altLang="en-US" sz="3200" dirty="0">
                <a:solidFill>
                  <a:srgbClr val="353535"/>
                </a:solidFill>
                <a:latin typeface="LarkHackSafariFont"/>
              </a:rPr>
              <a:t>和</a:t>
            </a:r>
            <a:r>
              <a:rPr lang="en" altLang="zh-CN" sz="3200" dirty="0" err="1">
                <a:solidFill>
                  <a:srgbClr val="353535"/>
                </a:solidFill>
                <a:latin typeface="LarkHackSafariFont"/>
              </a:rPr>
              <a:t>TheBoringCompany</a:t>
            </a:r>
            <a:r>
              <a:rPr lang="zh-CN" altLang="en-US" sz="3200" dirty="0">
                <a:solidFill>
                  <a:srgbClr val="353535"/>
                </a:solidFill>
                <a:latin typeface="LarkHackSafariFont"/>
              </a:rPr>
              <a:t>等公司的创始人。</a:t>
            </a:r>
            <a:endParaRPr lang="en-US" altLang="zh-CN" sz="3200" dirty="0">
              <a:solidFill>
                <a:srgbClr val="353535"/>
              </a:solidFill>
              <a:latin typeface="LarkHackSafariFont"/>
            </a:endParaRPr>
          </a:p>
          <a:p>
            <a:pPr marL="514350" indent="-514350" algn="l">
              <a:buFontTx/>
              <a:buAutoNum type="arabicPeriod"/>
            </a:pPr>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solidFill>
                  <a:srgbClr val="353535"/>
                </a:solidFill>
                <a:latin typeface="LarkHackSafariFont"/>
              </a:rPr>
              <a:t>提到特斯拉由埃隆</a:t>
            </a:r>
            <a:r>
              <a:rPr lang="en-US" altLang="zh-CN" sz="3200" dirty="0">
                <a:solidFill>
                  <a:srgbClr val="353535"/>
                </a:solidFill>
                <a:latin typeface="LarkHackSafariFont"/>
              </a:rPr>
              <a:t>·</a:t>
            </a:r>
            <a:r>
              <a:rPr lang="zh-CN" altLang="en-US" sz="3200" dirty="0">
                <a:solidFill>
                  <a:srgbClr val="353535"/>
                </a:solidFill>
                <a:latin typeface="LarkHackSafariFont"/>
              </a:rPr>
              <a:t>马斯克创建。</a:t>
            </a:r>
            <a:r>
              <a:rPr lang="en-US" altLang="zh-CN" sz="3200" dirty="0">
                <a:solidFill>
                  <a:srgbClr val="353535"/>
                </a:solidFill>
                <a:latin typeface="LarkHackSafariFont"/>
              </a:rPr>
              <a:t> </a:t>
            </a:r>
          </a:p>
          <a:p>
            <a:pPr marL="514350" indent="-514350" algn="l">
              <a:buFontTx/>
              <a:buAutoNum type="arabicPeriod"/>
            </a:pPr>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中</a:t>
            </a:r>
            <a:r>
              <a:rPr lang="zh-CN" altLang="en-US" sz="3200" dirty="0">
                <a:solidFill>
                  <a:srgbClr val="FF0000"/>
                </a:solidFill>
                <a:latin typeface="LarkHackSafariFont"/>
              </a:rPr>
              <a:t>并未提到特斯拉是埃隆</a:t>
            </a:r>
            <a:r>
              <a:rPr lang="en-US" altLang="zh-CN" sz="3200" dirty="0">
                <a:solidFill>
                  <a:srgbClr val="FF0000"/>
                </a:solidFill>
                <a:latin typeface="LarkHackSafariFont"/>
              </a:rPr>
              <a:t>·</a:t>
            </a:r>
            <a:r>
              <a:rPr lang="zh-CN" altLang="en-US" sz="3200" dirty="0">
                <a:solidFill>
                  <a:srgbClr val="FF0000"/>
                </a:solidFill>
                <a:latin typeface="LarkHackSafariFont"/>
              </a:rPr>
              <a:t>马斯克创建的</a:t>
            </a:r>
            <a:r>
              <a:rPr lang="zh-CN" altLang="en-US" sz="3200" dirty="0">
                <a:solidFill>
                  <a:srgbClr val="353535"/>
                </a:solidFill>
                <a:latin typeface="LarkHackSafariFont"/>
              </a:rPr>
              <a:t>。因此，</a:t>
            </a:r>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不能推出</a:t>
            </a:r>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solidFill>
                  <a:srgbClr val="353535"/>
                </a:solidFill>
                <a:latin typeface="LarkHackSafariFont"/>
              </a:rPr>
              <a:t>，否。</a:t>
            </a:r>
          </a:p>
        </p:txBody>
      </p:sp>
      <p:sp>
        <p:nvSpPr>
          <p:cNvPr id="12" name="文本框 11">
            <a:extLst>
              <a:ext uri="{FF2B5EF4-FFF2-40B4-BE49-F238E27FC236}">
                <a16:creationId xmlns:a16="http://schemas.microsoft.com/office/drawing/2014/main" id="{BF43FDEE-2765-893E-83AB-BC383353E303}"/>
              </a:ext>
            </a:extLst>
          </p:cNvPr>
          <p:cNvSpPr txBox="1"/>
          <p:nvPr/>
        </p:nvSpPr>
        <p:spPr>
          <a:xfrm>
            <a:off x="2368021" y="11127822"/>
            <a:ext cx="21253979" cy="15696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514350" indent="-514350" algn="l">
              <a:buFontTx/>
              <a:buAutoNum type="arabicPeriod"/>
            </a:pPr>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提到埃隆</a:t>
            </a:r>
            <a:r>
              <a:rPr lang="en-US" altLang="zh-CN" sz="3200" dirty="0">
                <a:solidFill>
                  <a:srgbClr val="353535"/>
                </a:solidFill>
                <a:latin typeface="LarkHackSafariFont"/>
              </a:rPr>
              <a:t>·</a:t>
            </a:r>
            <a:r>
              <a:rPr lang="zh-CN" altLang="en-US" sz="3200" dirty="0">
                <a:solidFill>
                  <a:srgbClr val="353535"/>
                </a:solidFill>
                <a:latin typeface="LarkHackSafariFont"/>
              </a:rPr>
              <a:t>马斯克是</a:t>
            </a:r>
            <a:r>
              <a:rPr lang="en" altLang="zh-CN" sz="3200" dirty="0">
                <a:solidFill>
                  <a:srgbClr val="353535"/>
                </a:solidFill>
                <a:latin typeface="LarkHackSafariFont"/>
              </a:rPr>
              <a:t>SpaceX</a:t>
            </a:r>
            <a:r>
              <a:rPr lang="zh-CN" altLang="en" sz="3200" dirty="0">
                <a:solidFill>
                  <a:srgbClr val="353535"/>
                </a:solidFill>
                <a:latin typeface="LarkHackSafariFont"/>
              </a:rPr>
              <a:t>、</a:t>
            </a:r>
            <a:r>
              <a:rPr lang="en" altLang="zh-CN" sz="3200" dirty="0">
                <a:solidFill>
                  <a:srgbClr val="353535"/>
                </a:solidFill>
                <a:latin typeface="LarkHackSafariFont"/>
              </a:rPr>
              <a:t>Tesla</a:t>
            </a:r>
            <a:r>
              <a:rPr lang="zh-CN" altLang="en" sz="3200" dirty="0">
                <a:solidFill>
                  <a:srgbClr val="353535"/>
                </a:solidFill>
                <a:latin typeface="LarkHackSafariFont"/>
              </a:rPr>
              <a:t>、</a:t>
            </a:r>
            <a:r>
              <a:rPr lang="en" altLang="zh-CN" sz="3200" dirty="0" err="1">
                <a:solidFill>
                  <a:srgbClr val="353535"/>
                </a:solidFill>
                <a:latin typeface="LarkHackSafariFont"/>
              </a:rPr>
              <a:t>Neuralink</a:t>
            </a:r>
            <a:r>
              <a:rPr lang="zh-CN" altLang="en-US" sz="3200" dirty="0">
                <a:solidFill>
                  <a:srgbClr val="353535"/>
                </a:solidFill>
                <a:latin typeface="LarkHackSafariFont"/>
              </a:rPr>
              <a:t>和</a:t>
            </a:r>
            <a:r>
              <a:rPr lang="en" altLang="zh-CN" sz="3200" dirty="0" err="1">
                <a:solidFill>
                  <a:srgbClr val="353535"/>
                </a:solidFill>
                <a:latin typeface="LarkHackSafariFont"/>
              </a:rPr>
              <a:t>TheBoringCompany</a:t>
            </a:r>
            <a:r>
              <a:rPr lang="zh-CN" altLang="en-US" sz="3200" dirty="0">
                <a:solidFill>
                  <a:srgbClr val="353535"/>
                </a:solidFill>
                <a:latin typeface="LarkHackSafariFont"/>
              </a:rPr>
              <a:t>等公司的创始人。</a:t>
            </a:r>
            <a:endParaRPr lang="en-US" altLang="zh-CN" sz="3200" dirty="0">
              <a:solidFill>
                <a:srgbClr val="353535"/>
              </a:solidFill>
              <a:latin typeface="LarkHackSafariFont"/>
            </a:endParaRPr>
          </a:p>
          <a:p>
            <a:pPr marL="514350" indent="-514350" algn="l">
              <a:buFontTx/>
              <a:buAutoNum type="arabicPeriod"/>
            </a:pPr>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solidFill>
                  <a:srgbClr val="353535"/>
                </a:solidFill>
                <a:latin typeface="LarkHackSafariFont"/>
              </a:rPr>
              <a:t>提到特斯拉由埃隆</a:t>
            </a:r>
            <a:r>
              <a:rPr lang="en-US" altLang="zh-CN" sz="3200" dirty="0">
                <a:solidFill>
                  <a:srgbClr val="353535"/>
                </a:solidFill>
                <a:latin typeface="LarkHackSafariFont"/>
              </a:rPr>
              <a:t>·</a:t>
            </a:r>
            <a:r>
              <a:rPr lang="zh-CN" altLang="en-US" sz="3200" dirty="0">
                <a:solidFill>
                  <a:srgbClr val="353535"/>
                </a:solidFill>
                <a:latin typeface="LarkHackSafariFont"/>
              </a:rPr>
              <a:t>马斯克创建。</a:t>
            </a:r>
            <a:endParaRPr lang="en-US" altLang="zh-CN" sz="3200" dirty="0">
              <a:solidFill>
                <a:srgbClr val="353535"/>
              </a:solidFill>
              <a:latin typeface="LarkHackSafariFont"/>
            </a:endParaRPr>
          </a:p>
          <a:p>
            <a:pPr marL="514350" indent="-514350" algn="l">
              <a:buFontTx/>
              <a:buAutoNum type="arabicPeriod"/>
            </a:pPr>
            <a:r>
              <a:rPr lang="zh-CN" altLang="en-US" sz="3200" dirty="0">
                <a:solidFill>
                  <a:schemeClr val="bg2">
                    <a:lumMod val="10000"/>
                  </a:schemeClr>
                </a:solidFill>
                <a:latin typeface="LarkHackSafariFont"/>
              </a:rPr>
              <a:t> </a:t>
            </a:r>
            <a:r>
              <a:rPr lang="en" altLang="zh-CN" sz="3200" dirty="0">
                <a:solidFill>
                  <a:srgbClr val="FF0000"/>
                </a:solidFill>
                <a:latin typeface="LarkHackSafariFont"/>
              </a:rPr>
              <a:t>Tesla</a:t>
            </a:r>
            <a:r>
              <a:rPr lang="zh-CN" altLang="en-US" sz="3200" dirty="0">
                <a:solidFill>
                  <a:srgbClr val="FF0000"/>
                </a:solidFill>
                <a:latin typeface="LarkHackSafariFont"/>
              </a:rPr>
              <a:t>即特斯拉</a:t>
            </a:r>
            <a:r>
              <a:rPr lang="zh-CN" altLang="en-US" sz="3200" dirty="0">
                <a:solidFill>
                  <a:srgbClr val="353535"/>
                </a:solidFill>
                <a:latin typeface="LarkHackSafariFont"/>
              </a:rPr>
              <a:t>，埃隆</a:t>
            </a:r>
            <a:r>
              <a:rPr lang="en-US" altLang="zh-CN" sz="3200" dirty="0">
                <a:solidFill>
                  <a:srgbClr val="353535"/>
                </a:solidFill>
                <a:latin typeface="LarkHackSafariFont"/>
              </a:rPr>
              <a:t>·</a:t>
            </a:r>
            <a:r>
              <a:rPr lang="zh-CN" altLang="en-US" sz="3200" dirty="0">
                <a:solidFill>
                  <a:srgbClr val="353535"/>
                </a:solidFill>
                <a:latin typeface="LarkHackSafariFont"/>
              </a:rPr>
              <a:t>马斯克是</a:t>
            </a:r>
            <a:r>
              <a:rPr lang="en" altLang="zh-CN" sz="3200" dirty="0">
                <a:solidFill>
                  <a:srgbClr val="353535"/>
                </a:solidFill>
                <a:latin typeface="LarkHackSafariFont"/>
              </a:rPr>
              <a:t>Tesla</a:t>
            </a:r>
            <a:r>
              <a:rPr lang="zh-CN" altLang="en-US" sz="3200" dirty="0">
                <a:solidFill>
                  <a:srgbClr val="353535"/>
                </a:solidFill>
                <a:latin typeface="LarkHackSafariFont"/>
              </a:rPr>
              <a:t>的创始人。因此，</a:t>
            </a:r>
            <a:r>
              <a:rPr lang="en-US" altLang="zh-CN" sz="3200" dirty="0">
                <a:solidFill>
                  <a:srgbClr val="353535"/>
                </a:solidFill>
                <a:latin typeface="LarkHackSafariFont"/>
              </a:rPr>
              <a:t>[</a:t>
            </a:r>
            <a:r>
              <a:rPr lang="zh-CN" altLang="en-US" sz="3200" dirty="0">
                <a:solidFill>
                  <a:srgbClr val="353535"/>
                </a:solidFill>
                <a:latin typeface="LarkHackSafariFont"/>
              </a:rPr>
              <a:t>文章</a:t>
            </a:r>
            <a:r>
              <a:rPr lang="en-US" altLang="zh-CN" sz="3200" dirty="0">
                <a:solidFill>
                  <a:srgbClr val="353535"/>
                </a:solidFill>
                <a:latin typeface="LarkHackSafariFont"/>
              </a:rPr>
              <a:t>]</a:t>
            </a:r>
            <a:r>
              <a:rPr lang="zh-CN" altLang="en-US" sz="3200" dirty="0">
                <a:solidFill>
                  <a:srgbClr val="353535"/>
                </a:solidFill>
                <a:latin typeface="LarkHackSafariFont"/>
              </a:rPr>
              <a:t>可以推出</a:t>
            </a:r>
            <a:r>
              <a:rPr lang="en-US" altLang="zh-CN" sz="3200" dirty="0">
                <a:solidFill>
                  <a:srgbClr val="353535"/>
                </a:solidFill>
                <a:latin typeface="LarkHackSafariFont"/>
              </a:rPr>
              <a:t>[</a:t>
            </a:r>
            <a:r>
              <a:rPr lang="zh-CN" altLang="en-US" sz="3200" dirty="0">
                <a:solidFill>
                  <a:srgbClr val="353535"/>
                </a:solidFill>
                <a:latin typeface="LarkHackSafariFont"/>
              </a:rPr>
              <a:t>句子</a:t>
            </a:r>
            <a:r>
              <a:rPr lang="en-US" altLang="zh-CN" sz="3200" dirty="0">
                <a:solidFill>
                  <a:srgbClr val="353535"/>
                </a:solidFill>
                <a:latin typeface="LarkHackSafariFont"/>
              </a:rPr>
              <a:t>]</a:t>
            </a:r>
            <a:r>
              <a:rPr lang="zh-CN" altLang="en-US" sz="3200" dirty="0">
                <a:solidFill>
                  <a:srgbClr val="353535"/>
                </a:solidFill>
                <a:latin typeface="LarkHackSafariFont"/>
              </a:rPr>
              <a:t>，是。</a:t>
            </a:r>
          </a:p>
        </p:txBody>
      </p:sp>
      <p:sp>
        <p:nvSpPr>
          <p:cNvPr id="13" name="文本框 12">
            <a:extLst>
              <a:ext uri="{FF2B5EF4-FFF2-40B4-BE49-F238E27FC236}">
                <a16:creationId xmlns:a16="http://schemas.microsoft.com/office/drawing/2014/main" id="{F7E33309-5614-A7F0-A4FE-0C3AB043656F}"/>
              </a:ext>
            </a:extLst>
          </p:cNvPr>
          <p:cNvSpPr txBox="1"/>
          <p:nvPr/>
        </p:nvSpPr>
        <p:spPr>
          <a:xfrm>
            <a:off x="916130" y="2817168"/>
            <a:ext cx="6611719"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4000" b="1" dirty="0">
                <a:solidFill>
                  <a:schemeClr val="bg2">
                    <a:lumMod val="10000"/>
                  </a:schemeClr>
                </a:solidFill>
                <a:latin typeface="SimHei" panose="02010609060101010101" pitchFamily="49" charset="-122"/>
                <a:ea typeface="SimHei" panose="02010609060101010101" pitchFamily="49" charset="-122"/>
              </a:rPr>
              <a:t>65b</a:t>
            </a:r>
            <a:r>
              <a:rPr lang="zh-CN" altLang="en-US" sz="4000" b="1" dirty="0">
                <a:solidFill>
                  <a:schemeClr val="bg2">
                    <a:lumMod val="10000"/>
                  </a:schemeClr>
                </a:solidFill>
                <a:latin typeface="SimHei" panose="02010609060101010101" pitchFamily="49" charset="-122"/>
                <a:ea typeface="SimHei" panose="02010609060101010101" pitchFamily="49" charset="-122"/>
              </a:rPr>
              <a:t>模型的中英对照能力</a:t>
            </a:r>
            <a:endParaRPr lang="en-US" altLang="zh-CN" sz="4000" b="1" dirty="0">
              <a:solidFill>
                <a:schemeClr val="bg2">
                  <a:lumMod val="10000"/>
                </a:schemeClr>
              </a:solidFill>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49E34ADF-1BF4-2AB6-8F9E-D28A031E2F8F}"/>
              </a:ext>
            </a:extLst>
          </p:cNvPr>
          <p:cNvSpPr txBox="1"/>
          <p:nvPr/>
        </p:nvSpPr>
        <p:spPr>
          <a:xfrm>
            <a:off x="2373086" y="8132130"/>
            <a:ext cx="7402286"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4000" b="1" dirty="0">
                <a:solidFill>
                  <a:schemeClr val="bg2">
                    <a:lumMod val="10000"/>
                  </a:schemeClr>
                </a:solidFill>
                <a:latin typeface="SimHei" panose="02010609060101010101" pitchFamily="49" charset="-122"/>
                <a:ea typeface="SimHei" panose="02010609060101010101" pitchFamily="49" charset="-122"/>
              </a:rPr>
              <a:t>13b</a:t>
            </a:r>
            <a:endParaRPr lang="zh-CN" altLang="en-US" sz="4000" b="1" dirty="0">
              <a:solidFill>
                <a:schemeClr val="bg2">
                  <a:lumMod val="10000"/>
                </a:schemeClr>
              </a:solidFill>
              <a:latin typeface="SimHei" panose="02010609060101010101" pitchFamily="49" charset="-122"/>
              <a:ea typeface="SimHei" panose="02010609060101010101" pitchFamily="49" charset="-122"/>
            </a:endParaRPr>
          </a:p>
        </p:txBody>
      </p:sp>
      <p:sp>
        <p:nvSpPr>
          <p:cNvPr id="16" name="文本框 15">
            <a:extLst>
              <a:ext uri="{FF2B5EF4-FFF2-40B4-BE49-F238E27FC236}">
                <a16:creationId xmlns:a16="http://schemas.microsoft.com/office/drawing/2014/main" id="{F5A6DD4D-5A1B-09D0-4598-EE9D0231EAEE}"/>
              </a:ext>
            </a:extLst>
          </p:cNvPr>
          <p:cNvSpPr txBox="1"/>
          <p:nvPr/>
        </p:nvSpPr>
        <p:spPr>
          <a:xfrm>
            <a:off x="2373086" y="10314227"/>
            <a:ext cx="7402286"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altLang="zh-CN" sz="4000" b="1" dirty="0">
                <a:solidFill>
                  <a:schemeClr val="bg2">
                    <a:lumMod val="10000"/>
                  </a:schemeClr>
                </a:solidFill>
                <a:latin typeface="SimHei" panose="02010609060101010101" pitchFamily="49" charset="-122"/>
                <a:ea typeface="SimHei" panose="02010609060101010101" pitchFamily="49" charset="-122"/>
              </a:rPr>
              <a:t>65b</a:t>
            </a:r>
            <a:endParaRPr lang="zh-CN" altLang="en-US" sz="4000" b="1" dirty="0">
              <a:solidFill>
                <a:schemeClr val="bg2">
                  <a:lumMod val="10000"/>
                </a:schemeClr>
              </a:solidFill>
              <a:latin typeface="SimHei" panose="02010609060101010101" pitchFamily="49" charset="-122"/>
              <a:ea typeface="SimHei" panose="02010609060101010101" pitchFamily="49" charset="-122"/>
            </a:endParaRPr>
          </a:p>
        </p:txBody>
      </p:sp>
      <p:pic>
        <p:nvPicPr>
          <p:cNvPr id="2" name="图片 1" descr="upload_482753685">
            <a:extLst>
              <a:ext uri="{FF2B5EF4-FFF2-40B4-BE49-F238E27FC236}">
                <a16:creationId xmlns:a16="http://schemas.microsoft.com/office/drawing/2014/main" id="{67649828-644D-68A3-A0C0-37670916A370}"/>
              </a:ext>
            </a:extLst>
          </p:cNvPr>
          <p:cNvPicPr>
            <a:picLocks noChangeAspect="1"/>
          </p:cNvPicPr>
          <p:nvPr/>
        </p:nvPicPr>
        <p:blipFill>
          <a:blip r:embed="rId3"/>
          <a:stretch>
            <a:fillRect/>
          </a:stretch>
        </p:blipFill>
        <p:spPr>
          <a:xfrm>
            <a:off x="1168102" y="3797854"/>
            <a:ext cx="790117" cy="762872"/>
          </a:xfrm>
          <a:prstGeom prst="rect">
            <a:avLst/>
          </a:prstGeom>
        </p:spPr>
      </p:pic>
    </p:spTree>
    <p:extLst>
      <p:ext uri="{BB962C8B-B14F-4D97-AF65-F5344CB8AC3E}">
        <p14:creationId xmlns:p14="http://schemas.microsoft.com/office/powerpoint/2010/main" val="258017820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6" name="文本框 5">
            <a:extLst>
              <a:ext uri="{FF2B5EF4-FFF2-40B4-BE49-F238E27FC236}">
                <a16:creationId xmlns:a16="http://schemas.microsoft.com/office/drawing/2014/main" id="{49ACC3E2-82C0-359E-D6B7-706D926127F7}"/>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收益和改进</a:t>
            </a:r>
            <a:endParaRPr lang="en-US" altLang="zh-CN" sz="5400" b="1" dirty="0">
              <a:solidFill>
                <a:srgbClr val="353535"/>
              </a:solidFill>
              <a:effectLst/>
            </a:endParaRPr>
          </a:p>
        </p:txBody>
      </p:sp>
      <p:cxnSp>
        <p:nvCxnSpPr>
          <p:cNvPr id="7" name="直线连接符 6">
            <a:extLst>
              <a:ext uri="{FF2B5EF4-FFF2-40B4-BE49-F238E27FC236}">
                <a16:creationId xmlns:a16="http://schemas.microsoft.com/office/drawing/2014/main" id="{CF3DA140-5B15-A379-843C-ECF031B6AB22}"/>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pic>
        <p:nvPicPr>
          <p:cNvPr id="8" name="图片 7">
            <a:extLst>
              <a:ext uri="{FF2B5EF4-FFF2-40B4-BE49-F238E27FC236}">
                <a16:creationId xmlns:a16="http://schemas.microsoft.com/office/drawing/2014/main" id="{62C25AAB-E3A7-566A-A5AF-FE3E19864B2C}"/>
              </a:ext>
            </a:extLst>
          </p:cNvPr>
          <p:cNvPicPr>
            <a:picLocks noChangeAspect="1"/>
          </p:cNvPicPr>
          <p:nvPr/>
        </p:nvPicPr>
        <p:blipFill>
          <a:blip r:embed="rId3"/>
          <a:stretch>
            <a:fillRect/>
          </a:stretch>
        </p:blipFill>
        <p:spPr>
          <a:xfrm>
            <a:off x="0" y="7170618"/>
            <a:ext cx="24384000" cy="6332944"/>
          </a:xfrm>
          <a:prstGeom prst="rect">
            <a:avLst/>
          </a:prstGeom>
        </p:spPr>
      </p:pic>
      <p:sp>
        <p:nvSpPr>
          <p:cNvPr id="12" name="文本框 11">
            <a:extLst>
              <a:ext uri="{FF2B5EF4-FFF2-40B4-BE49-F238E27FC236}">
                <a16:creationId xmlns:a16="http://schemas.microsoft.com/office/drawing/2014/main" id="{D9353A14-3963-E93C-24FF-159768F73004}"/>
              </a:ext>
            </a:extLst>
          </p:cNvPr>
          <p:cNvSpPr txBox="1"/>
          <p:nvPr/>
        </p:nvSpPr>
        <p:spPr>
          <a:xfrm>
            <a:off x="12146770" y="2288818"/>
            <a:ext cx="10090113" cy="1647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2800"/>
            </a:lvl1pPr>
          </a:lstStyle>
          <a:p>
            <a:pPr marL="742950" indent="-742950">
              <a:lnSpc>
                <a:spcPct val="150000"/>
              </a:lnSpc>
              <a:buFont typeface="+mj-lt"/>
              <a:buAutoNum type="arabicPeriod"/>
            </a:pPr>
            <a:r>
              <a:rPr lang="zh-CN" altLang="en-US" sz="3600" dirty="0">
                <a:solidFill>
                  <a:schemeClr val="bg2">
                    <a:lumMod val="10000"/>
                  </a:schemeClr>
                </a:solidFill>
              </a:rPr>
              <a:t>原提问方式不利于模型输出与训练集对齐</a:t>
            </a:r>
            <a:endParaRPr lang="en-US" altLang="zh-CN" sz="3600" dirty="0">
              <a:solidFill>
                <a:schemeClr val="bg2">
                  <a:lumMod val="10000"/>
                </a:schemeClr>
              </a:solidFill>
            </a:endParaRPr>
          </a:p>
          <a:p>
            <a:pPr marL="742950" indent="-742950">
              <a:lnSpc>
                <a:spcPct val="150000"/>
              </a:lnSpc>
              <a:buFont typeface="+mj-lt"/>
              <a:buAutoNum type="arabicPeriod"/>
            </a:pPr>
            <a:r>
              <a:rPr lang="zh-CN" altLang="en-US" sz="3600" dirty="0">
                <a:solidFill>
                  <a:schemeClr val="bg2">
                    <a:lumMod val="10000"/>
                  </a:schemeClr>
                </a:solidFill>
              </a:rPr>
              <a:t>不同谣言点的打压尺度无统一标准</a:t>
            </a:r>
            <a:endParaRPr lang="en-US" altLang="zh-CN" sz="3600" dirty="0">
              <a:solidFill>
                <a:schemeClr val="bg2">
                  <a:lumMod val="10000"/>
                </a:schemeClr>
              </a:solidFill>
            </a:endParaRPr>
          </a:p>
        </p:txBody>
      </p:sp>
      <p:sp>
        <p:nvSpPr>
          <p:cNvPr id="19" name="文本框 18">
            <a:extLst>
              <a:ext uri="{FF2B5EF4-FFF2-40B4-BE49-F238E27FC236}">
                <a16:creationId xmlns:a16="http://schemas.microsoft.com/office/drawing/2014/main" id="{93338E39-2137-3EFA-436A-D18766A898B2}"/>
              </a:ext>
            </a:extLst>
          </p:cNvPr>
          <p:cNvSpPr txBox="1"/>
          <p:nvPr/>
        </p:nvSpPr>
        <p:spPr>
          <a:xfrm>
            <a:off x="12144246" y="5214280"/>
            <a:ext cx="11976144" cy="1643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sz="2800"/>
            </a:lvl1pPr>
          </a:lstStyle>
          <a:p>
            <a:pPr marL="742950" indent="-742950">
              <a:lnSpc>
                <a:spcPct val="150000"/>
              </a:lnSpc>
              <a:buFont typeface="+mj-lt"/>
              <a:buAutoNum type="arabicPeriod"/>
            </a:pPr>
            <a:r>
              <a:rPr lang="zh-CN" altLang="en-US" sz="3600" dirty="0">
                <a:solidFill>
                  <a:schemeClr val="bg2">
                    <a:lumMod val="10000"/>
                  </a:schemeClr>
                </a:solidFill>
              </a:rPr>
              <a:t>采用“总结</a:t>
            </a:r>
            <a:r>
              <a:rPr lang="en-US" altLang="zh-CN" sz="3600" dirty="0">
                <a:solidFill>
                  <a:schemeClr val="bg2">
                    <a:lumMod val="10000"/>
                  </a:schemeClr>
                </a:solidFill>
              </a:rPr>
              <a:t>-</a:t>
            </a:r>
            <a:r>
              <a:rPr lang="zh-CN" altLang="en-US" sz="3600" dirty="0">
                <a:solidFill>
                  <a:schemeClr val="bg2">
                    <a:lumMod val="10000"/>
                  </a:schemeClr>
                </a:solidFill>
              </a:rPr>
              <a:t>分析</a:t>
            </a:r>
            <a:r>
              <a:rPr lang="en-US" altLang="zh-CN" sz="3600" dirty="0">
                <a:solidFill>
                  <a:schemeClr val="bg2">
                    <a:lumMod val="10000"/>
                  </a:schemeClr>
                </a:solidFill>
              </a:rPr>
              <a:t>-</a:t>
            </a:r>
            <a:r>
              <a:rPr lang="zh-CN" altLang="en-US" sz="3600" dirty="0">
                <a:solidFill>
                  <a:schemeClr val="bg2">
                    <a:lumMod val="10000"/>
                  </a:schemeClr>
                </a:solidFill>
              </a:rPr>
              <a:t>结论”三段式提问，帮助模型输出对齐</a:t>
            </a:r>
            <a:endParaRPr lang="en-US" altLang="zh-CN" sz="3600" dirty="0">
              <a:solidFill>
                <a:schemeClr val="bg2">
                  <a:lumMod val="10000"/>
                </a:schemeClr>
              </a:solidFill>
            </a:endParaRPr>
          </a:p>
          <a:p>
            <a:pPr marL="742950" indent="-742950">
              <a:lnSpc>
                <a:spcPct val="150000"/>
              </a:lnSpc>
              <a:buFont typeface="+mj-lt"/>
              <a:buAutoNum type="arabicPeriod"/>
            </a:pPr>
            <a:r>
              <a:rPr lang="zh-CN" altLang="en-US" sz="3600" dirty="0">
                <a:solidFill>
                  <a:schemeClr val="bg2">
                    <a:lumMod val="10000"/>
                  </a:schemeClr>
                </a:solidFill>
              </a:rPr>
              <a:t>补充规则字段，辅助模型进行判断</a:t>
            </a:r>
            <a:endParaRPr lang="en-US" altLang="zh-CN" sz="3600" dirty="0">
              <a:solidFill>
                <a:schemeClr val="bg2">
                  <a:lumMod val="10000"/>
                </a:schemeClr>
              </a:solidFill>
            </a:endParaRPr>
          </a:p>
        </p:txBody>
      </p:sp>
      <p:sp>
        <p:nvSpPr>
          <p:cNvPr id="20" name="矩形 19">
            <a:extLst>
              <a:ext uri="{FF2B5EF4-FFF2-40B4-BE49-F238E27FC236}">
                <a16:creationId xmlns:a16="http://schemas.microsoft.com/office/drawing/2014/main" id="{ED92F83C-E4CB-4345-D8A2-9F1A91FB3F55}"/>
              </a:ext>
            </a:extLst>
          </p:cNvPr>
          <p:cNvSpPr/>
          <p:nvPr/>
        </p:nvSpPr>
        <p:spPr>
          <a:xfrm>
            <a:off x="17234452" y="11310733"/>
            <a:ext cx="596348" cy="496956"/>
          </a:xfrm>
          <a:prstGeom prst="rect">
            <a:avLst/>
          </a:prstGeom>
          <a:solidFill>
            <a:srgbClr val="FFFF00">
              <a:alpha val="50196"/>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1" name="矩形 20">
            <a:extLst>
              <a:ext uri="{FF2B5EF4-FFF2-40B4-BE49-F238E27FC236}">
                <a16:creationId xmlns:a16="http://schemas.microsoft.com/office/drawing/2014/main" id="{64223A0A-50F2-4CA7-DACC-E830DD2293F1}"/>
              </a:ext>
            </a:extLst>
          </p:cNvPr>
          <p:cNvSpPr/>
          <p:nvPr/>
        </p:nvSpPr>
        <p:spPr>
          <a:xfrm>
            <a:off x="18535195" y="11310733"/>
            <a:ext cx="596348" cy="496956"/>
          </a:xfrm>
          <a:prstGeom prst="rect">
            <a:avLst/>
          </a:prstGeom>
          <a:solidFill>
            <a:srgbClr val="FFFF00">
              <a:alpha val="50196"/>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 name="矩形 21">
            <a:extLst>
              <a:ext uri="{FF2B5EF4-FFF2-40B4-BE49-F238E27FC236}">
                <a16:creationId xmlns:a16="http://schemas.microsoft.com/office/drawing/2014/main" id="{D605087A-976E-D88A-5190-A0FF6C1DE04C}"/>
              </a:ext>
            </a:extLst>
          </p:cNvPr>
          <p:cNvSpPr/>
          <p:nvPr/>
        </p:nvSpPr>
        <p:spPr>
          <a:xfrm>
            <a:off x="22236883" y="11310733"/>
            <a:ext cx="596348" cy="496956"/>
          </a:xfrm>
          <a:prstGeom prst="rect">
            <a:avLst/>
          </a:prstGeom>
          <a:solidFill>
            <a:srgbClr val="FFFF00">
              <a:alpha val="50196"/>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3" name="矩形 22">
            <a:extLst>
              <a:ext uri="{FF2B5EF4-FFF2-40B4-BE49-F238E27FC236}">
                <a16:creationId xmlns:a16="http://schemas.microsoft.com/office/drawing/2014/main" id="{F02B57C9-C93F-1D82-50DE-8056D0692809}"/>
              </a:ext>
            </a:extLst>
          </p:cNvPr>
          <p:cNvSpPr/>
          <p:nvPr/>
        </p:nvSpPr>
        <p:spPr>
          <a:xfrm>
            <a:off x="14049205" y="5392141"/>
            <a:ext cx="3126047" cy="606177"/>
          </a:xfrm>
          <a:prstGeom prst="rect">
            <a:avLst/>
          </a:prstGeom>
          <a:solidFill>
            <a:srgbClr val="FFFF00">
              <a:alpha val="50196"/>
            </a:srgb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4" name="矩形 23">
            <a:extLst>
              <a:ext uri="{FF2B5EF4-FFF2-40B4-BE49-F238E27FC236}">
                <a16:creationId xmlns:a16="http://schemas.microsoft.com/office/drawing/2014/main" id="{B612D030-BD2C-433E-F5C7-F87EF007B91F}"/>
              </a:ext>
            </a:extLst>
          </p:cNvPr>
          <p:cNvSpPr/>
          <p:nvPr/>
        </p:nvSpPr>
        <p:spPr>
          <a:xfrm>
            <a:off x="11847442" y="10913167"/>
            <a:ext cx="808383" cy="496956"/>
          </a:xfrm>
          <a:prstGeom prst="rect">
            <a:avLst/>
          </a:prstGeom>
          <a:solidFill>
            <a:schemeClr val="accent3">
              <a:lumMod val="40000"/>
              <a:lumOff val="60000"/>
              <a:alpha val="50196"/>
            </a:scheme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5" name="矩形 24">
            <a:extLst>
              <a:ext uri="{FF2B5EF4-FFF2-40B4-BE49-F238E27FC236}">
                <a16:creationId xmlns:a16="http://schemas.microsoft.com/office/drawing/2014/main" id="{D10F954F-82D3-BF3D-85AB-1898F23F5741}"/>
              </a:ext>
            </a:extLst>
          </p:cNvPr>
          <p:cNvSpPr/>
          <p:nvPr/>
        </p:nvSpPr>
        <p:spPr>
          <a:xfrm>
            <a:off x="13900918" y="6216054"/>
            <a:ext cx="984675" cy="606176"/>
          </a:xfrm>
          <a:prstGeom prst="rect">
            <a:avLst/>
          </a:prstGeom>
          <a:solidFill>
            <a:schemeClr val="accent3">
              <a:lumMod val="40000"/>
              <a:lumOff val="60000"/>
              <a:alpha val="50196"/>
            </a:scheme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6" name="矩形 25">
            <a:extLst>
              <a:ext uri="{FF2B5EF4-FFF2-40B4-BE49-F238E27FC236}">
                <a16:creationId xmlns:a16="http://schemas.microsoft.com/office/drawing/2014/main" id="{FC6670DA-3BB8-87C9-1201-BBC1834788A4}"/>
              </a:ext>
            </a:extLst>
          </p:cNvPr>
          <p:cNvSpPr/>
          <p:nvPr/>
        </p:nvSpPr>
        <p:spPr>
          <a:xfrm>
            <a:off x="92764" y="10913167"/>
            <a:ext cx="1458005" cy="496956"/>
          </a:xfrm>
          <a:prstGeom prst="rect">
            <a:avLst/>
          </a:prstGeom>
          <a:solidFill>
            <a:schemeClr val="accent3">
              <a:lumMod val="40000"/>
              <a:lumOff val="60000"/>
              <a:alpha val="50196"/>
            </a:schemeClr>
          </a:solidFill>
          <a:ln w="381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aphicFrame>
        <p:nvGraphicFramePr>
          <p:cNvPr id="2" name="表格 3">
            <a:extLst>
              <a:ext uri="{FF2B5EF4-FFF2-40B4-BE49-F238E27FC236}">
                <a16:creationId xmlns:a16="http://schemas.microsoft.com/office/drawing/2014/main" id="{588180A6-3327-CC63-0469-2E6B64F575AA}"/>
              </a:ext>
            </a:extLst>
          </p:cNvPr>
          <p:cNvGraphicFramePr>
            <a:graphicFrameLocks noGrp="1"/>
          </p:cNvGraphicFramePr>
          <p:nvPr>
            <p:extLst>
              <p:ext uri="{D42A27DB-BD31-4B8C-83A1-F6EECF244321}">
                <p14:modId xmlns:p14="http://schemas.microsoft.com/office/powerpoint/2010/main" val="2743245365"/>
              </p:ext>
            </p:extLst>
          </p:nvPr>
        </p:nvGraphicFramePr>
        <p:xfrm>
          <a:off x="821766" y="4050748"/>
          <a:ext cx="9468920" cy="2052861"/>
        </p:xfrm>
        <a:graphic>
          <a:graphicData uri="http://schemas.openxmlformats.org/drawingml/2006/table">
            <a:tbl>
              <a:tblPr firstRow="1" bandRow="1">
                <a:tableStyleId>{5C22544A-7EE6-4342-B048-85BDC9FD1C3A}</a:tableStyleId>
              </a:tblPr>
              <a:tblGrid>
                <a:gridCol w="1893784">
                  <a:extLst>
                    <a:ext uri="{9D8B030D-6E8A-4147-A177-3AD203B41FA5}">
                      <a16:colId xmlns:a16="http://schemas.microsoft.com/office/drawing/2014/main" val="4276950275"/>
                    </a:ext>
                  </a:extLst>
                </a:gridCol>
                <a:gridCol w="1893784">
                  <a:extLst>
                    <a:ext uri="{9D8B030D-6E8A-4147-A177-3AD203B41FA5}">
                      <a16:colId xmlns:a16="http://schemas.microsoft.com/office/drawing/2014/main" val="1874097913"/>
                    </a:ext>
                  </a:extLst>
                </a:gridCol>
                <a:gridCol w="1893784">
                  <a:extLst>
                    <a:ext uri="{9D8B030D-6E8A-4147-A177-3AD203B41FA5}">
                      <a16:colId xmlns:a16="http://schemas.microsoft.com/office/drawing/2014/main" val="3487987314"/>
                    </a:ext>
                  </a:extLst>
                </a:gridCol>
                <a:gridCol w="1893784">
                  <a:extLst>
                    <a:ext uri="{9D8B030D-6E8A-4147-A177-3AD203B41FA5}">
                      <a16:colId xmlns:a16="http://schemas.microsoft.com/office/drawing/2014/main" val="2166825052"/>
                    </a:ext>
                  </a:extLst>
                </a:gridCol>
                <a:gridCol w="1893784">
                  <a:extLst>
                    <a:ext uri="{9D8B030D-6E8A-4147-A177-3AD203B41FA5}">
                      <a16:colId xmlns:a16="http://schemas.microsoft.com/office/drawing/2014/main" val="2508628065"/>
                    </a:ext>
                  </a:extLst>
                </a:gridCol>
              </a:tblGrid>
              <a:tr h="684287">
                <a:tc>
                  <a:txBody>
                    <a:bodyPr/>
                    <a:lstStyle/>
                    <a:p>
                      <a:pPr fontAlgn="ctr" latinLnBrk="0"/>
                      <a:endParaRPr lang="zh-CN" altLang="en-US" sz="3600" b="1" i="0" dirty="0">
                        <a:solidFill>
                          <a:schemeClr val="bg2">
                            <a:lumMod val="10000"/>
                          </a:schemeClr>
                        </a:solidFill>
                        <a:effectLst/>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ctr" latinLnBrk="0"/>
                      <a:r>
                        <a:rPr lang="zh-CN" altLang="en-US" sz="3600" b="1" i="0" dirty="0">
                          <a:solidFill>
                            <a:schemeClr val="bg2">
                              <a:lumMod val="10000"/>
                            </a:schemeClr>
                          </a:solidFill>
                          <a:effectLst/>
                        </a:rPr>
                        <a:t>召回量</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ctr" latinLnBrk="0"/>
                      <a:r>
                        <a:rPr lang="zh-CN" altLang="en-US" sz="3600" b="1" i="0" dirty="0">
                          <a:solidFill>
                            <a:schemeClr val="bg2">
                              <a:lumMod val="10000"/>
                            </a:schemeClr>
                          </a:solidFill>
                          <a:effectLst/>
                        </a:rPr>
                        <a:t>准确量</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ctr" latinLnBrk="0"/>
                      <a:r>
                        <a:rPr lang="zh-CN" altLang="en-US" sz="3600" b="1" i="0" dirty="0">
                          <a:solidFill>
                            <a:schemeClr val="bg2">
                              <a:lumMod val="10000"/>
                            </a:schemeClr>
                          </a:solidFill>
                          <a:effectLst/>
                        </a:rPr>
                        <a:t>准确率</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fontAlgn="ctr" latinLnBrk="0"/>
                      <a:r>
                        <a:rPr lang="zh-CN" altLang="en-US" sz="3600" b="1" i="0" dirty="0">
                          <a:solidFill>
                            <a:schemeClr val="bg2">
                              <a:lumMod val="10000"/>
                            </a:schemeClr>
                          </a:solidFill>
                          <a:effectLst/>
                        </a:rPr>
                        <a:t>覆盖率</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5276210"/>
                  </a:ext>
                </a:extLst>
              </a:tr>
              <a:tr h="684287">
                <a:tc>
                  <a:txBody>
                    <a:bodyPr/>
                    <a:lstStyle/>
                    <a:p>
                      <a:pPr fontAlgn="ctr" latinLnBrk="0"/>
                      <a:r>
                        <a:rPr lang="en" altLang="zh-CN" sz="3600" b="0" i="0" dirty="0" err="1">
                          <a:solidFill>
                            <a:schemeClr val="bg2">
                              <a:lumMod val="10000"/>
                            </a:schemeClr>
                          </a:solidFill>
                          <a:effectLst/>
                        </a:rPr>
                        <a:t>nli</a:t>
                      </a:r>
                      <a:endParaRPr lang="zh-CN" altLang="en-US" sz="3600" b="0" i="0" dirty="0">
                        <a:solidFill>
                          <a:schemeClr val="bg2">
                            <a:lumMod val="10000"/>
                          </a:schemeClr>
                        </a:solidFill>
                        <a:effectLst/>
                      </a:endParaRPr>
                    </a:p>
                  </a:txBody>
                  <a:tcPr anchor="ctr">
                    <a:lnT w="38100" cap="flat" cmpd="sng" algn="ctr">
                      <a:solidFill>
                        <a:schemeClr val="tx1"/>
                      </a:solidFill>
                      <a:prstDash val="solid"/>
                      <a:round/>
                      <a:headEnd type="none" w="med" len="med"/>
                      <a:tailEnd type="none" w="med" len="med"/>
                    </a:lnT>
                    <a:noFill/>
                  </a:tcPr>
                </a:tc>
                <a:tc>
                  <a:txBody>
                    <a:bodyPr/>
                    <a:lstStyle/>
                    <a:p>
                      <a:pPr fontAlgn="ctr" latinLnBrk="0"/>
                      <a:r>
                        <a:rPr lang="en-US" altLang="zh-CN" sz="3600" b="0" i="0">
                          <a:solidFill>
                            <a:schemeClr val="bg2">
                              <a:lumMod val="10000"/>
                            </a:schemeClr>
                          </a:solidFill>
                          <a:effectLst/>
                        </a:rPr>
                        <a:t>100</a:t>
                      </a:r>
                    </a:p>
                  </a:txBody>
                  <a:tcPr anchor="ctr">
                    <a:lnT w="38100" cap="flat" cmpd="sng" algn="ctr">
                      <a:solidFill>
                        <a:schemeClr val="tx1"/>
                      </a:solidFill>
                      <a:prstDash val="solid"/>
                      <a:round/>
                      <a:headEnd type="none" w="med" len="med"/>
                      <a:tailEnd type="none" w="med" len="med"/>
                    </a:lnT>
                    <a:noFill/>
                  </a:tcPr>
                </a:tc>
                <a:tc>
                  <a:txBody>
                    <a:bodyPr/>
                    <a:lstStyle/>
                    <a:p>
                      <a:pPr fontAlgn="ctr" latinLnBrk="0"/>
                      <a:r>
                        <a:rPr lang="en-US" altLang="zh-CN" sz="3600" b="0" i="0" dirty="0">
                          <a:solidFill>
                            <a:schemeClr val="bg2">
                              <a:lumMod val="10000"/>
                            </a:schemeClr>
                          </a:solidFill>
                          <a:effectLst/>
                        </a:rPr>
                        <a:t>59</a:t>
                      </a:r>
                    </a:p>
                  </a:txBody>
                  <a:tcPr anchor="ctr">
                    <a:lnT w="38100" cap="flat" cmpd="sng" algn="ctr">
                      <a:solidFill>
                        <a:schemeClr val="tx1"/>
                      </a:solidFill>
                      <a:prstDash val="solid"/>
                      <a:round/>
                      <a:headEnd type="none" w="med" len="med"/>
                      <a:tailEnd type="none" w="med" len="med"/>
                    </a:lnT>
                    <a:noFill/>
                  </a:tcPr>
                </a:tc>
                <a:tc>
                  <a:txBody>
                    <a:bodyPr/>
                    <a:lstStyle/>
                    <a:p>
                      <a:pPr fontAlgn="ctr" latinLnBrk="0"/>
                      <a:r>
                        <a:rPr lang="en-US" altLang="zh-CN" sz="3600" b="0" i="0" dirty="0">
                          <a:solidFill>
                            <a:schemeClr val="bg2">
                              <a:lumMod val="10000"/>
                            </a:schemeClr>
                          </a:solidFill>
                          <a:effectLst/>
                        </a:rPr>
                        <a:t>59%</a:t>
                      </a:r>
                    </a:p>
                  </a:txBody>
                  <a:tcPr anchor="ctr">
                    <a:lnT w="38100" cap="flat" cmpd="sng" algn="ctr">
                      <a:solidFill>
                        <a:schemeClr val="tx1"/>
                      </a:solidFill>
                      <a:prstDash val="solid"/>
                      <a:round/>
                      <a:headEnd type="none" w="med" len="med"/>
                      <a:tailEnd type="none" w="med" len="med"/>
                    </a:lnT>
                    <a:noFill/>
                  </a:tcPr>
                </a:tc>
                <a:tc>
                  <a:txBody>
                    <a:bodyPr/>
                    <a:lstStyle/>
                    <a:p>
                      <a:pPr fontAlgn="ctr" latinLnBrk="0"/>
                      <a:r>
                        <a:rPr lang="en-US" altLang="zh-CN" sz="3600" b="0" i="0">
                          <a:solidFill>
                            <a:schemeClr val="bg2">
                              <a:lumMod val="10000"/>
                            </a:schemeClr>
                          </a:solidFill>
                          <a:effectLst/>
                        </a:rPr>
                        <a:t>100%</a:t>
                      </a:r>
                    </a:p>
                  </a:txBody>
                  <a:tcPr anchor="ctr">
                    <a:lnT w="381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321967"/>
                  </a:ext>
                </a:extLst>
              </a:tr>
              <a:tr h="684287">
                <a:tc>
                  <a:txBody>
                    <a:bodyPr/>
                    <a:lstStyle/>
                    <a:p>
                      <a:pPr fontAlgn="ctr" latinLnBrk="0"/>
                      <a:r>
                        <a:rPr lang="en" sz="3600" b="0" i="0" dirty="0" err="1">
                          <a:solidFill>
                            <a:schemeClr val="bg2">
                              <a:lumMod val="10000"/>
                            </a:schemeClr>
                          </a:solidFill>
                          <a:effectLst/>
                        </a:rPr>
                        <a:t>nli</a:t>
                      </a:r>
                      <a:r>
                        <a:rPr lang="en-US" altLang="zh-CN" sz="3600" b="0" i="0" dirty="0">
                          <a:solidFill>
                            <a:schemeClr val="bg2">
                              <a:lumMod val="10000"/>
                            </a:schemeClr>
                          </a:solidFill>
                          <a:effectLst/>
                        </a:rPr>
                        <a:t>+</a:t>
                      </a:r>
                      <a:r>
                        <a:rPr lang="en-US" altLang="zh-CN" sz="3600" b="0" i="0" dirty="0" err="1">
                          <a:solidFill>
                            <a:schemeClr val="bg2">
                              <a:lumMod val="10000"/>
                            </a:schemeClr>
                          </a:solidFill>
                          <a:effectLst/>
                        </a:rPr>
                        <a:t>llm</a:t>
                      </a:r>
                      <a:endParaRPr lang="en" sz="3600" b="0" i="0" dirty="0">
                        <a:solidFill>
                          <a:schemeClr val="bg2">
                            <a:lumMod val="10000"/>
                          </a:schemeClr>
                        </a:solidFill>
                        <a:effectLst/>
                      </a:endParaRPr>
                    </a:p>
                  </a:txBody>
                  <a:tcPr anchor="ctr">
                    <a:lnB w="38100" cap="flat" cmpd="sng" algn="ctr">
                      <a:solidFill>
                        <a:schemeClr val="tx1"/>
                      </a:solidFill>
                      <a:prstDash val="solid"/>
                      <a:round/>
                      <a:headEnd type="none" w="med" len="med"/>
                      <a:tailEnd type="none" w="med" len="med"/>
                    </a:lnB>
                    <a:noFill/>
                  </a:tcPr>
                </a:tc>
                <a:tc>
                  <a:txBody>
                    <a:bodyPr/>
                    <a:lstStyle/>
                    <a:p>
                      <a:pPr fontAlgn="ctr" latinLnBrk="0"/>
                      <a:r>
                        <a:rPr lang="en-US" altLang="zh-CN" sz="3600" b="0" i="0">
                          <a:solidFill>
                            <a:schemeClr val="bg2">
                              <a:lumMod val="10000"/>
                            </a:schemeClr>
                          </a:solidFill>
                          <a:effectLst/>
                        </a:rPr>
                        <a:t>66</a:t>
                      </a:r>
                    </a:p>
                  </a:txBody>
                  <a:tcPr anchor="ctr">
                    <a:lnB w="38100" cap="flat" cmpd="sng" algn="ctr">
                      <a:solidFill>
                        <a:schemeClr val="tx1"/>
                      </a:solidFill>
                      <a:prstDash val="solid"/>
                      <a:round/>
                      <a:headEnd type="none" w="med" len="med"/>
                      <a:tailEnd type="none" w="med" len="med"/>
                    </a:lnB>
                    <a:noFill/>
                  </a:tcPr>
                </a:tc>
                <a:tc>
                  <a:txBody>
                    <a:bodyPr/>
                    <a:lstStyle/>
                    <a:p>
                      <a:pPr fontAlgn="ctr" latinLnBrk="0"/>
                      <a:r>
                        <a:rPr lang="en-US" altLang="zh-CN" sz="3600" b="0" i="0" dirty="0">
                          <a:solidFill>
                            <a:schemeClr val="bg2">
                              <a:lumMod val="10000"/>
                            </a:schemeClr>
                          </a:solidFill>
                          <a:effectLst/>
                        </a:rPr>
                        <a:t>56</a:t>
                      </a:r>
                    </a:p>
                  </a:txBody>
                  <a:tcPr anchor="ctr">
                    <a:lnB w="38100" cap="flat" cmpd="sng" algn="ctr">
                      <a:solidFill>
                        <a:schemeClr val="tx1"/>
                      </a:solidFill>
                      <a:prstDash val="solid"/>
                      <a:round/>
                      <a:headEnd type="none" w="med" len="med"/>
                      <a:tailEnd type="none" w="med" len="med"/>
                    </a:lnB>
                    <a:noFill/>
                  </a:tcPr>
                </a:tc>
                <a:tc>
                  <a:txBody>
                    <a:bodyPr/>
                    <a:lstStyle/>
                    <a:p>
                      <a:pPr fontAlgn="ctr" latinLnBrk="0"/>
                      <a:r>
                        <a:rPr lang="en-US" altLang="zh-CN" sz="3600" b="1" i="0" dirty="0">
                          <a:solidFill>
                            <a:schemeClr val="bg2">
                              <a:lumMod val="10000"/>
                            </a:schemeClr>
                          </a:solidFill>
                          <a:effectLst/>
                        </a:rPr>
                        <a:t>85%</a:t>
                      </a:r>
                    </a:p>
                  </a:txBody>
                  <a:tcPr anchor="ctr">
                    <a:lnB w="38100" cap="flat" cmpd="sng" algn="ctr">
                      <a:solidFill>
                        <a:schemeClr val="tx1"/>
                      </a:solidFill>
                      <a:prstDash val="solid"/>
                      <a:round/>
                      <a:headEnd type="none" w="med" len="med"/>
                      <a:tailEnd type="none" w="med" len="med"/>
                    </a:lnB>
                    <a:noFill/>
                  </a:tcPr>
                </a:tc>
                <a:tc>
                  <a:txBody>
                    <a:bodyPr/>
                    <a:lstStyle/>
                    <a:p>
                      <a:pPr fontAlgn="ctr" latinLnBrk="0"/>
                      <a:r>
                        <a:rPr lang="en-US" altLang="zh-CN" sz="3600" b="1" i="0" dirty="0">
                          <a:solidFill>
                            <a:schemeClr val="bg2">
                              <a:lumMod val="10000"/>
                            </a:schemeClr>
                          </a:solidFill>
                          <a:effectLst/>
                        </a:rPr>
                        <a:t>95%</a:t>
                      </a:r>
                    </a:p>
                  </a:txBody>
                  <a:tcPr anchor="ctr">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355636"/>
                  </a:ext>
                </a:extLst>
              </a:tr>
            </a:tbl>
          </a:graphicData>
        </a:graphic>
      </p:graphicFrame>
      <p:sp>
        <p:nvSpPr>
          <p:cNvPr id="4" name="文本框 3">
            <a:extLst>
              <a:ext uri="{FF2B5EF4-FFF2-40B4-BE49-F238E27FC236}">
                <a16:creationId xmlns:a16="http://schemas.microsoft.com/office/drawing/2014/main" id="{F9F1B97D-5753-183D-606E-6937899F0A87}"/>
              </a:ext>
            </a:extLst>
          </p:cNvPr>
          <p:cNvSpPr txBox="1"/>
          <p:nvPr/>
        </p:nvSpPr>
        <p:spPr>
          <a:xfrm>
            <a:off x="92764" y="3039731"/>
            <a:ext cx="2526956"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4000" b="1" dirty="0">
                <a:solidFill>
                  <a:schemeClr val="bg2">
                    <a:lumMod val="10000"/>
                  </a:schemeClr>
                </a:solidFill>
                <a:latin typeface="SimHei" panose="02010609060101010101" pitchFamily="49" charset="-122"/>
                <a:ea typeface="SimHei" panose="02010609060101010101" pitchFamily="49" charset="-122"/>
              </a:rPr>
              <a:t>收益</a:t>
            </a:r>
            <a:endParaRPr lang="zh-CN" altLang="en-US" sz="4000" dirty="0"/>
          </a:p>
        </p:txBody>
      </p:sp>
      <p:sp>
        <p:nvSpPr>
          <p:cNvPr id="5" name="文本框 4">
            <a:extLst>
              <a:ext uri="{FF2B5EF4-FFF2-40B4-BE49-F238E27FC236}">
                <a16:creationId xmlns:a16="http://schemas.microsoft.com/office/drawing/2014/main" id="{85580F61-3D98-973C-6203-9289FC557C79}"/>
              </a:ext>
            </a:extLst>
          </p:cNvPr>
          <p:cNvSpPr txBox="1"/>
          <p:nvPr/>
        </p:nvSpPr>
        <p:spPr>
          <a:xfrm>
            <a:off x="15970974" y="4272791"/>
            <a:ext cx="2526956"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4000" dirty="0">
                <a:solidFill>
                  <a:srgbClr val="FF0000"/>
                </a:solidFill>
                <a:latin typeface="SimHei" panose="02010609060101010101" pitchFamily="49" charset="-122"/>
                <a:ea typeface="SimHei" panose="02010609060101010101" pitchFamily="49" charset="-122"/>
              </a:rPr>
              <a:t>改进</a:t>
            </a:r>
            <a:endParaRPr lang="zh-CN" altLang="en-US" sz="4000" dirty="0">
              <a:solidFill>
                <a:srgbClr val="FF0000"/>
              </a:solidFill>
            </a:endParaRPr>
          </a:p>
        </p:txBody>
      </p:sp>
      <p:sp>
        <p:nvSpPr>
          <p:cNvPr id="9" name="下箭头 8">
            <a:extLst>
              <a:ext uri="{FF2B5EF4-FFF2-40B4-BE49-F238E27FC236}">
                <a16:creationId xmlns:a16="http://schemas.microsoft.com/office/drawing/2014/main" id="{4CD34262-3009-9E0B-9008-6DB0BD84BEBD}"/>
              </a:ext>
            </a:extLst>
          </p:cNvPr>
          <p:cNvSpPr/>
          <p:nvPr/>
        </p:nvSpPr>
        <p:spPr>
          <a:xfrm>
            <a:off x="16018925" y="4266226"/>
            <a:ext cx="492338" cy="854128"/>
          </a:xfrm>
          <a:prstGeom prst="downArrow">
            <a:avLst/>
          </a:prstGeom>
          <a:noFill/>
          <a:ln w="381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extLst>
      <p:ext uri="{BB962C8B-B14F-4D97-AF65-F5344CB8AC3E}">
        <p14:creationId xmlns:p14="http://schemas.microsoft.com/office/powerpoint/2010/main" val="128936615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6" name="文本框 5">
            <a:extLst>
              <a:ext uri="{FF2B5EF4-FFF2-40B4-BE49-F238E27FC236}">
                <a16:creationId xmlns:a16="http://schemas.microsoft.com/office/drawing/2014/main" id="{49ACC3E2-82C0-359E-D6B7-706D926127F7}"/>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rPr>
              <a:t>未来工作计划</a:t>
            </a:r>
            <a:endParaRPr lang="en-US" altLang="zh-CN" sz="5400" b="1" dirty="0">
              <a:solidFill>
                <a:srgbClr val="353535"/>
              </a:solidFill>
              <a:effectLst/>
            </a:endParaRPr>
          </a:p>
        </p:txBody>
      </p:sp>
      <p:cxnSp>
        <p:nvCxnSpPr>
          <p:cNvPr id="7" name="直线连接符 6">
            <a:extLst>
              <a:ext uri="{FF2B5EF4-FFF2-40B4-BE49-F238E27FC236}">
                <a16:creationId xmlns:a16="http://schemas.microsoft.com/office/drawing/2014/main" id="{CF3DA140-5B15-A379-843C-ECF031B6AB22}"/>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3" name="文本框 2">
            <a:extLst>
              <a:ext uri="{FF2B5EF4-FFF2-40B4-BE49-F238E27FC236}">
                <a16:creationId xmlns:a16="http://schemas.microsoft.com/office/drawing/2014/main" id="{B4290035-DED6-E779-5FFF-5EBD7C00F8B3}"/>
              </a:ext>
            </a:extLst>
          </p:cNvPr>
          <p:cNvSpPr txBox="1"/>
          <p:nvPr/>
        </p:nvSpPr>
        <p:spPr>
          <a:xfrm>
            <a:off x="916131" y="7455331"/>
            <a:ext cx="6315213"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4000" b="1" dirty="0">
                <a:solidFill>
                  <a:schemeClr val="bg2">
                    <a:lumMod val="10000"/>
                  </a:schemeClr>
                </a:solidFill>
                <a:latin typeface="SimHei" panose="02010609060101010101" pitchFamily="49" charset="-122"/>
                <a:ea typeface="SimHei" panose="02010609060101010101" pitchFamily="49" charset="-122"/>
              </a:rPr>
              <a:t>在知识库上实现自动打压</a:t>
            </a:r>
            <a:endParaRPr lang="en-US" altLang="zh-CN" sz="4000" b="1" dirty="0">
              <a:solidFill>
                <a:schemeClr val="bg2">
                  <a:lumMod val="10000"/>
                </a:schemeClr>
              </a:solidFill>
              <a:latin typeface="SimHei" panose="02010609060101010101" pitchFamily="49" charset="-122"/>
              <a:ea typeface="SimHei" panose="02010609060101010101" pitchFamily="49" charset="-122"/>
            </a:endParaRPr>
          </a:p>
        </p:txBody>
      </p:sp>
      <p:sp>
        <p:nvSpPr>
          <p:cNvPr id="15" name="左大括号 14">
            <a:extLst>
              <a:ext uri="{FF2B5EF4-FFF2-40B4-BE49-F238E27FC236}">
                <a16:creationId xmlns:a16="http://schemas.microsoft.com/office/drawing/2014/main" id="{A724BF08-B401-922C-B651-F66E358C0EF3}"/>
              </a:ext>
            </a:extLst>
          </p:cNvPr>
          <p:cNvSpPr/>
          <p:nvPr/>
        </p:nvSpPr>
        <p:spPr>
          <a:xfrm>
            <a:off x="967895" y="9633060"/>
            <a:ext cx="609600" cy="1873946"/>
          </a:xfrm>
          <a:prstGeom prst="leftBrace">
            <a:avLst>
              <a:gd name="adj1" fmla="val 44762"/>
              <a:gd name="adj2" fmla="val 50000"/>
            </a:avLst>
          </a:prstGeom>
          <a:noFill/>
          <a:ln w="25400" cap="flat">
            <a:solidFill>
              <a:srgbClr val="000000"/>
            </a:solidFill>
            <a:prstDash val="solid"/>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17" name="文本框 16">
            <a:extLst>
              <a:ext uri="{FF2B5EF4-FFF2-40B4-BE49-F238E27FC236}">
                <a16:creationId xmlns:a16="http://schemas.microsoft.com/office/drawing/2014/main" id="{2F8D5995-D92D-7EED-2F6C-1E4957C20901}"/>
              </a:ext>
            </a:extLst>
          </p:cNvPr>
          <p:cNvSpPr txBox="1"/>
          <p:nvPr/>
        </p:nvSpPr>
        <p:spPr>
          <a:xfrm>
            <a:off x="1735222" y="9400624"/>
            <a:ext cx="4237494"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600" b="1" dirty="0">
                <a:solidFill>
                  <a:srgbClr val="353535"/>
                </a:solidFill>
                <a:latin typeface="LarkHackSafariFont"/>
              </a:rPr>
              <a:t>相关（准确提示）</a:t>
            </a:r>
            <a:endParaRPr lang="zh-CN" altLang="en-US" sz="3600" dirty="0"/>
          </a:p>
        </p:txBody>
      </p:sp>
      <p:sp>
        <p:nvSpPr>
          <p:cNvPr id="18" name="文本框 17">
            <a:extLst>
              <a:ext uri="{FF2B5EF4-FFF2-40B4-BE49-F238E27FC236}">
                <a16:creationId xmlns:a16="http://schemas.microsoft.com/office/drawing/2014/main" id="{910081B4-6F90-99AB-FC63-F2C071BF5962}"/>
              </a:ext>
            </a:extLst>
          </p:cNvPr>
          <p:cNvSpPr txBox="1"/>
          <p:nvPr/>
        </p:nvSpPr>
        <p:spPr>
          <a:xfrm>
            <a:off x="1735222" y="11137402"/>
            <a:ext cx="3861764"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600" b="1" dirty="0">
                <a:solidFill>
                  <a:srgbClr val="353535"/>
                </a:solidFill>
                <a:latin typeface="LarkHackSafariFont"/>
              </a:rPr>
              <a:t>不相关</a:t>
            </a:r>
            <a:endParaRPr lang="zh-CN" altLang="en-US" sz="3600" dirty="0"/>
          </a:p>
        </p:txBody>
      </p:sp>
      <p:sp>
        <p:nvSpPr>
          <p:cNvPr id="19" name="左大括号 18">
            <a:extLst>
              <a:ext uri="{FF2B5EF4-FFF2-40B4-BE49-F238E27FC236}">
                <a16:creationId xmlns:a16="http://schemas.microsoft.com/office/drawing/2014/main" id="{C43CC559-A71C-D51A-5128-900EB26285ED}"/>
              </a:ext>
            </a:extLst>
          </p:cNvPr>
          <p:cNvSpPr/>
          <p:nvPr/>
        </p:nvSpPr>
        <p:spPr>
          <a:xfrm>
            <a:off x="5454096" y="8701308"/>
            <a:ext cx="609600" cy="2059944"/>
          </a:xfrm>
          <a:prstGeom prst="leftBrace">
            <a:avLst>
              <a:gd name="adj1" fmla="val 44762"/>
              <a:gd name="adj2" fmla="val 50000"/>
            </a:avLst>
          </a:prstGeom>
          <a:noFill/>
          <a:ln w="25400" cap="flat">
            <a:solidFill>
              <a:srgbClr val="000000"/>
            </a:solidFill>
            <a:prstDash val="solid"/>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0" name="文本框 19">
            <a:extLst>
              <a:ext uri="{FF2B5EF4-FFF2-40B4-BE49-F238E27FC236}">
                <a16:creationId xmlns:a16="http://schemas.microsoft.com/office/drawing/2014/main" id="{E2B523D4-6247-3F96-C6E1-91427B2077D7}"/>
              </a:ext>
            </a:extLst>
          </p:cNvPr>
          <p:cNvSpPr txBox="1"/>
          <p:nvPr/>
        </p:nvSpPr>
        <p:spPr>
          <a:xfrm>
            <a:off x="6233687" y="8378142"/>
            <a:ext cx="1320432"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600" b="1" dirty="0">
                <a:solidFill>
                  <a:srgbClr val="353535"/>
                </a:solidFill>
                <a:latin typeface="LarkHackSafariFont"/>
              </a:rPr>
              <a:t>辟谣</a:t>
            </a:r>
            <a:endParaRPr lang="zh-CN" altLang="en-US" sz="3600" dirty="0"/>
          </a:p>
        </p:txBody>
      </p:sp>
      <p:sp>
        <p:nvSpPr>
          <p:cNvPr id="21" name="文本框 20">
            <a:extLst>
              <a:ext uri="{FF2B5EF4-FFF2-40B4-BE49-F238E27FC236}">
                <a16:creationId xmlns:a16="http://schemas.microsoft.com/office/drawing/2014/main" id="{D7715263-705D-C9EF-7E7E-B535798F7EFE}"/>
              </a:ext>
            </a:extLst>
          </p:cNvPr>
          <p:cNvSpPr txBox="1"/>
          <p:nvPr/>
        </p:nvSpPr>
        <p:spPr>
          <a:xfrm>
            <a:off x="6233687" y="10429000"/>
            <a:ext cx="1320433"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600" b="1" dirty="0">
                <a:solidFill>
                  <a:srgbClr val="353535"/>
                </a:solidFill>
                <a:latin typeface="LarkHackSafariFont"/>
              </a:rPr>
              <a:t>蕴含</a:t>
            </a:r>
            <a:endParaRPr lang="zh-CN" altLang="en-US" sz="3600" dirty="0"/>
          </a:p>
        </p:txBody>
      </p:sp>
      <p:sp>
        <p:nvSpPr>
          <p:cNvPr id="22" name="左大括号 21">
            <a:extLst>
              <a:ext uri="{FF2B5EF4-FFF2-40B4-BE49-F238E27FC236}">
                <a16:creationId xmlns:a16="http://schemas.microsoft.com/office/drawing/2014/main" id="{283E0969-EA81-0B1C-F521-8D229C65A77F}"/>
              </a:ext>
            </a:extLst>
          </p:cNvPr>
          <p:cNvSpPr/>
          <p:nvPr/>
        </p:nvSpPr>
        <p:spPr>
          <a:xfrm>
            <a:off x="7321835" y="10022824"/>
            <a:ext cx="609600" cy="1458685"/>
          </a:xfrm>
          <a:prstGeom prst="leftBrace">
            <a:avLst>
              <a:gd name="adj1" fmla="val 44762"/>
              <a:gd name="adj2" fmla="val 50000"/>
            </a:avLst>
          </a:prstGeom>
          <a:noFill/>
          <a:ln w="25400" cap="flat">
            <a:solidFill>
              <a:srgbClr val="000000"/>
            </a:solidFill>
            <a:prstDash val="solid"/>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3" name="文本框 22">
            <a:extLst>
              <a:ext uri="{FF2B5EF4-FFF2-40B4-BE49-F238E27FC236}">
                <a16:creationId xmlns:a16="http://schemas.microsoft.com/office/drawing/2014/main" id="{A6DFB793-4EAA-9111-213D-C27937B587CA}"/>
              </a:ext>
            </a:extLst>
          </p:cNvPr>
          <p:cNvSpPr txBox="1"/>
          <p:nvPr/>
        </p:nvSpPr>
        <p:spPr>
          <a:xfrm>
            <a:off x="8089162" y="9723790"/>
            <a:ext cx="1796795"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600" b="1" dirty="0">
                <a:solidFill>
                  <a:srgbClr val="353535"/>
                </a:solidFill>
                <a:latin typeface="LarkHackSafariFont"/>
              </a:rPr>
              <a:t>非主体</a:t>
            </a:r>
            <a:endParaRPr lang="zh-CN" altLang="en-US" sz="3600" dirty="0"/>
          </a:p>
        </p:txBody>
      </p:sp>
      <p:sp>
        <p:nvSpPr>
          <p:cNvPr id="24" name="文本框 23">
            <a:extLst>
              <a:ext uri="{FF2B5EF4-FFF2-40B4-BE49-F238E27FC236}">
                <a16:creationId xmlns:a16="http://schemas.microsoft.com/office/drawing/2014/main" id="{A2CA6FE7-1C6E-3D02-85FD-EF4DFBB489C9}"/>
              </a:ext>
            </a:extLst>
          </p:cNvPr>
          <p:cNvSpPr txBox="1"/>
          <p:nvPr/>
        </p:nvSpPr>
        <p:spPr>
          <a:xfrm>
            <a:off x="8089162" y="11158343"/>
            <a:ext cx="1389492"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600" b="1" dirty="0">
                <a:solidFill>
                  <a:srgbClr val="353535"/>
                </a:solidFill>
                <a:latin typeface="LarkHackSafariFont"/>
              </a:rPr>
              <a:t>主体   </a:t>
            </a:r>
            <a:endParaRPr lang="zh-CN" altLang="en-US" sz="3600" dirty="0"/>
          </a:p>
        </p:txBody>
      </p:sp>
      <p:sp>
        <p:nvSpPr>
          <p:cNvPr id="25" name="文本框 24">
            <a:extLst>
              <a:ext uri="{FF2B5EF4-FFF2-40B4-BE49-F238E27FC236}">
                <a16:creationId xmlns:a16="http://schemas.microsoft.com/office/drawing/2014/main" id="{08ADF14C-CB18-BBD1-BF4F-104FD3EA3F84}"/>
              </a:ext>
            </a:extLst>
          </p:cNvPr>
          <p:cNvSpPr txBox="1"/>
          <p:nvPr/>
        </p:nvSpPr>
        <p:spPr>
          <a:xfrm>
            <a:off x="10904763" y="9000016"/>
            <a:ext cx="1176075"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600" b="1" dirty="0">
                <a:solidFill>
                  <a:srgbClr val="353535"/>
                </a:solidFill>
                <a:latin typeface="LarkHackSafariFont"/>
              </a:rPr>
              <a:t>提示   </a:t>
            </a:r>
            <a:endParaRPr lang="zh-CN" altLang="en-US" sz="3600" dirty="0"/>
          </a:p>
        </p:txBody>
      </p:sp>
      <p:sp>
        <p:nvSpPr>
          <p:cNvPr id="26" name="文本框 25">
            <a:extLst>
              <a:ext uri="{FF2B5EF4-FFF2-40B4-BE49-F238E27FC236}">
                <a16:creationId xmlns:a16="http://schemas.microsoft.com/office/drawing/2014/main" id="{F5A3BCC5-8A04-2BBC-12C8-927E93F8E033}"/>
              </a:ext>
            </a:extLst>
          </p:cNvPr>
          <p:cNvSpPr txBox="1"/>
          <p:nvPr/>
        </p:nvSpPr>
        <p:spPr>
          <a:xfrm>
            <a:off x="10832360" y="11158343"/>
            <a:ext cx="3303929"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3600" b="1" dirty="0">
                <a:solidFill>
                  <a:srgbClr val="353535"/>
                </a:solidFill>
                <a:latin typeface="LarkHackSafariFont"/>
              </a:rPr>
              <a:t>自动打压   </a:t>
            </a:r>
            <a:endParaRPr lang="zh-CN" altLang="en-US" sz="3600" dirty="0"/>
          </a:p>
        </p:txBody>
      </p:sp>
      <p:cxnSp>
        <p:nvCxnSpPr>
          <p:cNvPr id="28" name="直线连接符 27">
            <a:extLst>
              <a:ext uri="{FF2B5EF4-FFF2-40B4-BE49-F238E27FC236}">
                <a16:creationId xmlns:a16="http://schemas.microsoft.com/office/drawing/2014/main" id="{6F32B902-DA1F-99D3-5F57-6ACEB7D18ACD}"/>
              </a:ext>
            </a:extLst>
          </p:cNvPr>
          <p:cNvCxnSpPr>
            <a:cxnSpLocks/>
            <a:stCxn id="20" idx="3"/>
            <a:endCxn id="25" idx="1"/>
          </p:cNvCxnSpPr>
          <p:nvPr/>
        </p:nvCxnSpPr>
        <p:spPr>
          <a:xfrm>
            <a:off x="7554119" y="8701308"/>
            <a:ext cx="3350644" cy="621874"/>
          </a:xfrm>
          <a:prstGeom prst="line">
            <a:avLst/>
          </a:prstGeom>
          <a:noFill/>
          <a:ln w="25400" cap="flat">
            <a:solidFill>
              <a:srgbClr val="000000"/>
            </a:solidFill>
            <a:prstDash val="solid"/>
            <a:miter lim="400000"/>
          </a:ln>
        </p:spPr>
        <p:style>
          <a:lnRef idx="0">
            <a:scrgbClr r="0" g="0" b="0"/>
          </a:lnRef>
          <a:fillRef idx="0">
            <a:scrgbClr r="0" g="0" b="0"/>
          </a:fillRef>
          <a:effectRef idx="0">
            <a:scrgbClr r="0" g="0" b="0"/>
          </a:effectRef>
          <a:fontRef idx="none"/>
        </p:style>
      </p:cxnSp>
      <p:cxnSp>
        <p:nvCxnSpPr>
          <p:cNvPr id="30" name="直线连接符 29">
            <a:extLst>
              <a:ext uri="{FF2B5EF4-FFF2-40B4-BE49-F238E27FC236}">
                <a16:creationId xmlns:a16="http://schemas.microsoft.com/office/drawing/2014/main" id="{2C69CCC8-7649-AABD-6C16-F153A98A512A}"/>
              </a:ext>
            </a:extLst>
          </p:cNvPr>
          <p:cNvCxnSpPr>
            <a:cxnSpLocks/>
            <a:endCxn id="25" idx="1"/>
          </p:cNvCxnSpPr>
          <p:nvPr/>
        </p:nvCxnSpPr>
        <p:spPr>
          <a:xfrm flipV="1">
            <a:off x="9773219" y="9323182"/>
            <a:ext cx="1131544" cy="699642"/>
          </a:xfrm>
          <a:prstGeom prst="line">
            <a:avLst/>
          </a:prstGeom>
          <a:noFill/>
          <a:ln w="25400" cap="flat">
            <a:solidFill>
              <a:srgbClr val="000000"/>
            </a:solidFill>
            <a:prstDash val="solid"/>
            <a:miter lim="400000"/>
          </a:ln>
        </p:spPr>
        <p:style>
          <a:lnRef idx="0">
            <a:scrgbClr r="0" g="0" b="0"/>
          </a:lnRef>
          <a:fillRef idx="0">
            <a:scrgbClr r="0" g="0" b="0"/>
          </a:fillRef>
          <a:effectRef idx="0">
            <a:scrgbClr r="0" g="0" b="0"/>
          </a:effectRef>
          <a:fontRef idx="none"/>
        </p:style>
      </p:cxnSp>
      <p:cxnSp>
        <p:nvCxnSpPr>
          <p:cNvPr id="33" name="直线连接符 32">
            <a:extLst>
              <a:ext uri="{FF2B5EF4-FFF2-40B4-BE49-F238E27FC236}">
                <a16:creationId xmlns:a16="http://schemas.microsoft.com/office/drawing/2014/main" id="{31C9717B-9350-7972-3E2A-9514F2A67639}"/>
              </a:ext>
            </a:extLst>
          </p:cNvPr>
          <p:cNvCxnSpPr>
            <a:cxnSpLocks/>
            <a:stCxn id="24" idx="3"/>
            <a:endCxn id="26" idx="1"/>
          </p:cNvCxnSpPr>
          <p:nvPr/>
        </p:nvCxnSpPr>
        <p:spPr>
          <a:xfrm>
            <a:off x="9478654" y="11481509"/>
            <a:ext cx="1353706" cy="0"/>
          </a:xfrm>
          <a:prstGeom prst="line">
            <a:avLst/>
          </a:prstGeom>
          <a:noFill/>
          <a:ln w="25400" cap="flat">
            <a:solidFill>
              <a:srgbClr val="000000"/>
            </a:solidFill>
            <a:prstDash val="solid"/>
            <a:miter lim="400000"/>
          </a:ln>
        </p:spPr>
        <p:style>
          <a:lnRef idx="0">
            <a:scrgbClr r="0" g="0" b="0"/>
          </a:lnRef>
          <a:fillRef idx="0">
            <a:scrgbClr r="0" g="0" b="0"/>
          </a:fillRef>
          <a:effectRef idx="0">
            <a:scrgbClr r="0" g="0" b="0"/>
          </a:effectRef>
          <a:fontRef idx="none"/>
        </p:style>
      </p:cxnSp>
      <p:sp>
        <p:nvSpPr>
          <p:cNvPr id="29" name="文本框 28">
            <a:extLst>
              <a:ext uri="{FF2B5EF4-FFF2-40B4-BE49-F238E27FC236}">
                <a16:creationId xmlns:a16="http://schemas.microsoft.com/office/drawing/2014/main" id="{A5DE08A5-4BA2-5C66-95D1-4651C3F9B6F6}"/>
              </a:ext>
            </a:extLst>
          </p:cNvPr>
          <p:cNvSpPr txBox="1"/>
          <p:nvPr/>
        </p:nvSpPr>
        <p:spPr>
          <a:xfrm>
            <a:off x="13479239" y="9671317"/>
            <a:ext cx="4195992" cy="1477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3600" b="1" dirty="0">
                <a:solidFill>
                  <a:srgbClr val="5380BC"/>
                </a:solidFill>
                <a:latin typeface="LarkHackSafariFont"/>
              </a:rPr>
              <a:t>大模型提示</a:t>
            </a:r>
            <a:endParaRPr lang="en-US" altLang="zh-CN" sz="3600" b="1" dirty="0">
              <a:solidFill>
                <a:srgbClr val="5380BC"/>
              </a:solidFill>
              <a:latin typeface="LarkHackSafariFont"/>
            </a:endParaRPr>
          </a:p>
          <a:p>
            <a:r>
              <a:rPr lang="zh-CN" altLang="en-US" sz="3600" b="1" dirty="0">
                <a:solidFill>
                  <a:srgbClr val="5380BC"/>
                </a:solidFill>
                <a:latin typeface="LarkHackSafariFont"/>
              </a:rPr>
              <a:t>审核人员打压 </a:t>
            </a:r>
          </a:p>
        </p:txBody>
      </p:sp>
      <p:sp>
        <p:nvSpPr>
          <p:cNvPr id="32" name="文本框 31">
            <a:extLst>
              <a:ext uri="{FF2B5EF4-FFF2-40B4-BE49-F238E27FC236}">
                <a16:creationId xmlns:a16="http://schemas.microsoft.com/office/drawing/2014/main" id="{8A1ADF39-F598-C354-1830-E23FC23EED2C}"/>
              </a:ext>
            </a:extLst>
          </p:cNvPr>
          <p:cNvSpPr txBox="1"/>
          <p:nvPr/>
        </p:nvSpPr>
        <p:spPr>
          <a:xfrm>
            <a:off x="18050496" y="9671317"/>
            <a:ext cx="5982778" cy="1477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3600" b="1" dirty="0">
                <a:solidFill>
                  <a:srgbClr val="5380BC"/>
                </a:solidFill>
                <a:latin typeface="LarkHackSafariFont"/>
              </a:rPr>
              <a:t>大模型打压</a:t>
            </a:r>
            <a:endParaRPr lang="en-US" altLang="zh-CN" sz="3600" b="1" dirty="0">
              <a:solidFill>
                <a:srgbClr val="5380BC"/>
              </a:solidFill>
              <a:latin typeface="LarkHackSafariFont"/>
            </a:endParaRPr>
          </a:p>
          <a:p>
            <a:r>
              <a:rPr lang="zh-CN" altLang="en-US" sz="3600" b="1" dirty="0">
                <a:solidFill>
                  <a:srgbClr val="5380BC"/>
                </a:solidFill>
                <a:latin typeface="LarkHackSafariFont"/>
              </a:rPr>
              <a:t>审核人员抽检 </a:t>
            </a:r>
          </a:p>
        </p:txBody>
      </p:sp>
      <p:sp>
        <p:nvSpPr>
          <p:cNvPr id="34" name="右箭头 33">
            <a:extLst>
              <a:ext uri="{FF2B5EF4-FFF2-40B4-BE49-F238E27FC236}">
                <a16:creationId xmlns:a16="http://schemas.microsoft.com/office/drawing/2014/main" id="{51FC40BD-7D32-D919-8E22-6AC74E4372AB}"/>
              </a:ext>
            </a:extLst>
          </p:cNvPr>
          <p:cNvSpPr/>
          <p:nvPr/>
        </p:nvSpPr>
        <p:spPr>
          <a:xfrm>
            <a:off x="17660147" y="10076395"/>
            <a:ext cx="1502455" cy="705210"/>
          </a:xfrm>
          <a:prstGeom prst="rightArrow">
            <a:avLst/>
          </a:prstGeom>
          <a:solidFill>
            <a:schemeClr val="accent4">
              <a:lumMod val="75000"/>
            </a:schemeClr>
          </a:solidFill>
          <a:ln w="76200" cap="flat">
            <a:noFill/>
            <a:miter lim="400000"/>
            <a:extLst>
              <a:ext uri="{C807C97D-BFC1-408E-A445-0C87EB9F89A2}">
                <ask:lineSketchStyleProps xmlns:ask="http://schemas.microsoft.com/office/drawing/2018/sketchyshapes" sd="1219033472">
                  <a:custGeom>
                    <a:avLst/>
                    <a:gdLst>
                      <a:gd name="connsiteX0" fmla="*/ 0 w 1502455"/>
                      <a:gd name="connsiteY0" fmla="*/ 176303 h 705210"/>
                      <a:gd name="connsiteX1" fmla="*/ 1149850 w 1502455"/>
                      <a:gd name="connsiteY1" fmla="*/ 176303 h 705210"/>
                      <a:gd name="connsiteX2" fmla="*/ 1149850 w 1502455"/>
                      <a:gd name="connsiteY2" fmla="*/ 0 h 705210"/>
                      <a:gd name="connsiteX3" fmla="*/ 1502455 w 1502455"/>
                      <a:gd name="connsiteY3" fmla="*/ 352605 h 705210"/>
                      <a:gd name="connsiteX4" fmla="*/ 1149850 w 1502455"/>
                      <a:gd name="connsiteY4" fmla="*/ 705210 h 705210"/>
                      <a:gd name="connsiteX5" fmla="*/ 1149850 w 1502455"/>
                      <a:gd name="connsiteY5" fmla="*/ 528908 h 705210"/>
                      <a:gd name="connsiteX6" fmla="*/ 0 w 1502455"/>
                      <a:gd name="connsiteY6" fmla="*/ 528908 h 705210"/>
                      <a:gd name="connsiteX7" fmla="*/ 0 w 1502455"/>
                      <a:gd name="connsiteY7" fmla="*/ 176303 h 70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455" h="705210" extrusionOk="0">
                        <a:moveTo>
                          <a:pt x="0" y="176303"/>
                        </a:moveTo>
                        <a:cubicBezTo>
                          <a:pt x="321628" y="188218"/>
                          <a:pt x="733797" y="96942"/>
                          <a:pt x="1149850" y="176303"/>
                        </a:cubicBezTo>
                        <a:cubicBezTo>
                          <a:pt x="1157345" y="152681"/>
                          <a:pt x="1140266" y="86222"/>
                          <a:pt x="1149850" y="0"/>
                        </a:cubicBezTo>
                        <a:cubicBezTo>
                          <a:pt x="1253962" y="128819"/>
                          <a:pt x="1366195" y="241581"/>
                          <a:pt x="1502455" y="352605"/>
                        </a:cubicBezTo>
                        <a:cubicBezTo>
                          <a:pt x="1396066" y="510382"/>
                          <a:pt x="1232118" y="665696"/>
                          <a:pt x="1149850" y="705210"/>
                        </a:cubicBezTo>
                        <a:cubicBezTo>
                          <a:pt x="1141906" y="679831"/>
                          <a:pt x="1162729" y="563916"/>
                          <a:pt x="1149850" y="528908"/>
                        </a:cubicBezTo>
                        <a:cubicBezTo>
                          <a:pt x="944402" y="528728"/>
                          <a:pt x="459524" y="521399"/>
                          <a:pt x="0" y="528908"/>
                        </a:cubicBezTo>
                        <a:cubicBezTo>
                          <a:pt x="-9748" y="377164"/>
                          <a:pt x="-6080" y="340464"/>
                          <a:pt x="0" y="176303"/>
                        </a:cubicBezTo>
                        <a:close/>
                      </a:path>
                    </a:pathLst>
                  </a:custGeom>
                  <ask:type>
                    <ask:lineSketchNon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 name="文本框 38">
            <a:extLst>
              <a:ext uri="{FF2B5EF4-FFF2-40B4-BE49-F238E27FC236}">
                <a16:creationId xmlns:a16="http://schemas.microsoft.com/office/drawing/2014/main" id="{00A30D7E-5F73-90C0-BA6F-3ECE713BEE72}"/>
              </a:ext>
            </a:extLst>
          </p:cNvPr>
          <p:cNvSpPr txBox="1"/>
          <p:nvPr/>
        </p:nvSpPr>
        <p:spPr>
          <a:xfrm>
            <a:off x="916131" y="2817168"/>
            <a:ext cx="4789714"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zh-CN" altLang="en-US" sz="4000" b="1" dirty="0">
                <a:solidFill>
                  <a:schemeClr val="bg2">
                    <a:lumMod val="10000"/>
                  </a:schemeClr>
                </a:solidFill>
                <a:latin typeface="SimHei" panose="02010609060101010101" pitchFamily="49" charset="-122"/>
                <a:ea typeface="SimHei" panose="02010609060101010101" pitchFamily="49" charset="-122"/>
              </a:rPr>
              <a:t>模型基础能力提升</a:t>
            </a:r>
            <a:endParaRPr lang="en-US" altLang="zh-CN" sz="4000" b="1" dirty="0">
              <a:solidFill>
                <a:schemeClr val="bg2">
                  <a:lumMod val="10000"/>
                </a:schemeClr>
              </a:solidFill>
              <a:latin typeface="SimHei" panose="02010609060101010101" pitchFamily="49" charset="-122"/>
              <a:ea typeface="SimHei" panose="02010609060101010101" pitchFamily="49" charset="-122"/>
            </a:endParaRPr>
          </a:p>
        </p:txBody>
      </p:sp>
      <p:sp>
        <p:nvSpPr>
          <p:cNvPr id="42" name="文本框 41">
            <a:extLst>
              <a:ext uri="{FF2B5EF4-FFF2-40B4-BE49-F238E27FC236}">
                <a16:creationId xmlns:a16="http://schemas.microsoft.com/office/drawing/2014/main" id="{91C40450-7967-1A5A-4138-914480ACC44F}"/>
              </a:ext>
            </a:extLst>
          </p:cNvPr>
          <p:cNvSpPr txBox="1"/>
          <p:nvPr/>
        </p:nvSpPr>
        <p:spPr>
          <a:xfrm>
            <a:off x="967895" y="4146928"/>
            <a:ext cx="21612705" cy="2308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742950" indent="-742950" algn="l">
              <a:buFont typeface="+mj-lt"/>
              <a:buAutoNum type="arabicPeriod"/>
            </a:pPr>
            <a:r>
              <a:rPr lang="zh-CN" altLang="en-US" sz="3600" dirty="0">
                <a:solidFill>
                  <a:srgbClr val="353535"/>
                </a:solidFill>
                <a:latin typeface="LarkHackSafariFont"/>
              </a:rPr>
              <a:t>在固定现有模型的情况下，对于每周做错的案例进行规则补充，引导模型正确推理</a:t>
            </a:r>
            <a:endParaRPr lang="en-US" altLang="zh-CN" sz="3600" dirty="0">
              <a:solidFill>
                <a:srgbClr val="353535"/>
              </a:solidFill>
              <a:latin typeface="LarkHackSafariFont"/>
            </a:endParaRPr>
          </a:p>
          <a:p>
            <a:pPr marL="742950" indent="-742950" algn="l">
              <a:buFont typeface="+mj-lt"/>
              <a:buAutoNum type="arabicPeriod"/>
            </a:pPr>
            <a:endParaRPr lang="en-US" altLang="zh-CN" sz="3600" dirty="0">
              <a:solidFill>
                <a:srgbClr val="353535"/>
              </a:solidFill>
              <a:latin typeface="LarkHackSafariFont"/>
            </a:endParaRPr>
          </a:p>
          <a:p>
            <a:pPr marL="742950" indent="-742950" algn="l">
              <a:buFont typeface="+mj-lt"/>
              <a:buAutoNum type="arabicPeriod"/>
            </a:pPr>
            <a:r>
              <a:rPr lang="zh-CN" altLang="en-US" sz="3600" dirty="0">
                <a:solidFill>
                  <a:srgbClr val="353535"/>
                </a:solidFill>
                <a:latin typeface="LarkHackSafariFont"/>
              </a:rPr>
              <a:t>补充规则不能解决所有问题，还需要在推理过程中添加对规则的使用，收集一定量做错数据后，将其加入训练集重新训练模型，提高其分析和使用规则的能力</a:t>
            </a:r>
            <a:endParaRPr lang="en-US" altLang="zh-CN" sz="3600" dirty="0">
              <a:solidFill>
                <a:srgbClr val="353535"/>
              </a:solidFill>
              <a:latin typeface="LarkHackSafariFont"/>
            </a:endParaRPr>
          </a:p>
        </p:txBody>
      </p:sp>
    </p:spTree>
    <p:extLst>
      <p:ext uri="{BB962C8B-B14F-4D97-AF65-F5344CB8AC3E}">
        <p14:creationId xmlns:p14="http://schemas.microsoft.com/office/powerpoint/2010/main" val="119654681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4CB206E-B953-124A-C765-4DB2A92133D5}"/>
              </a:ext>
            </a:extLst>
          </p:cNvPr>
          <p:cNvSpPr txBox="1">
            <a:spLocks/>
          </p:cNvSpPr>
          <p:nvPr/>
        </p:nvSpPr>
        <p:spPr>
          <a:xfrm>
            <a:off x="7158403" y="10307062"/>
            <a:ext cx="10067192" cy="576961"/>
          </a:xfrm>
          <a:prstGeom prst="rect">
            <a:avLst/>
          </a:prstGeom>
        </p:spPr>
        <p:txBody>
          <a:bodyPr vert="horz" lIns="101600" tIns="38100" rIns="25400" bIns="38100" rtlCol="0" anchor="t" anchorCtr="0">
            <a:noAutofit/>
          </a:bodyPr>
          <a:lstStyle>
            <a:lvl1pPr algn="ctr" defTabSz="914400" rtl="0" eaLnBrk="1" latinLnBrk="0" hangingPunct="1">
              <a:lnSpc>
                <a:spcPct val="90000"/>
              </a:lnSpc>
              <a:spcBef>
                <a:spcPct val="0"/>
              </a:spcBef>
              <a:buNone/>
              <a:defRPr sz="4800" b="0" kern="1200" spc="600">
                <a:solidFill>
                  <a:srgbClr val="353535"/>
                </a:solidFill>
                <a:effectLst/>
                <a:latin typeface="冬青黑体简体中文" charset="0"/>
                <a:ea typeface="冬青黑体简体中文" charset="0"/>
                <a:cs typeface="+mj-cs"/>
              </a:defRPr>
            </a:lvl1pPr>
          </a:lstStyle>
          <a:p>
            <a:r>
              <a:rPr lang="zh-CN" altLang="en-US" sz="4000" dirty="0"/>
              <a:t>实体链接</a:t>
            </a:r>
          </a:p>
        </p:txBody>
      </p:sp>
      <p:grpSp>
        <p:nvGrpSpPr>
          <p:cNvPr id="13" name="组合 12">
            <a:extLst>
              <a:ext uri="{FF2B5EF4-FFF2-40B4-BE49-F238E27FC236}">
                <a16:creationId xmlns:a16="http://schemas.microsoft.com/office/drawing/2014/main" id="{E04B5D14-322F-FCF4-FEBF-3D07D30D003E}"/>
              </a:ext>
            </a:extLst>
          </p:cNvPr>
          <p:cNvGrpSpPr/>
          <p:nvPr/>
        </p:nvGrpSpPr>
        <p:grpSpPr>
          <a:xfrm>
            <a:off x="8338008" y="441823"/>
            <a:ext cx="7707982" cy="7105615"/>
            <a:chOff x="8338007" y="649137"/>
            <a:chExt cx="7707982" cy="7105615"/>
          </a:xfrm>
        </p:grpSpPr>
        <p:pic>
          <p:nvPicPr>
            <p:cNvPr id="8" name="图片 7" descr="upload_124646935">
              <a:extLst>
                <a:ext uri="{FF2B5EF4-FFF2-40B4-BE49-F238E27FC236}">
                  <a16:creationId xmlns:a16="http://schemas.microsoft.com/office/drawing/2014/main" id="{488CC6F0-4C63-E050-EDE3-AAC285E758A0}"/>
                </a:ext>
              </a:extLst>
            </p:cNvPr>
            <p:cNvPicPr>
              <a:picLocks noChangeAspect="1"/>
            </p:cNvPicPr>
            <p:nvPr/>
          </p:nvPicPr>
          <p:blipFill>
            <a:blip r:embed="rId3"/>
            <a:srcRect l="26292" t="38009" r="58636" b="36181"/>
            <a:stretch>
              <a:fillRect/>
            </a:stretch>
          </p:blipFill>
          <p:spPr>
            <a:xfrm>
              <a:off x="8650000" y="649137"/>
              <a:ext cx="7083997" cy="6817135"/>
            </a:xfrm>
            <a:prstGeom prst="rect">
              <a:avLst/>
            </a:prstGeom>
          </p:spPr>
        </p:pic>
        <p:pic>
          <p:nvPicPr>
            <p:cNvPr id="12" name="图片 11">
              <a:extLst>
                <a:ext uri="{FF2B5EF4-FFF2-40B4-BE49-F238E27FC236}">
                  <a16:creationId xmlns:a16="http://schemas.microsoft.com/office/drawing/2014/main" id="{25FD5C0E-E8AA-632F-F3AA-405AAF47F531}"/>
                </a:ext>
              </a:extLst>
            </p:cNvPr>
            <p:cNvPicPr>
              <a:picLocks noChangeAspect="1"/>
            </p:cNvPicPr>
            <p:nvPr/>
          </p:nvPicPr>
          <p:blipFill rotWithShape="1">
            <a:blip r:embed="rId4"/>
            <a:srcRect l="15928"/>
            <a:stretch/>
          </p:blipFill>
          <p:spPr>
            <a:xfrm>
              <a:off x="8338007" y="6270544"/>
              <a:ext cx="7707982" cy="1484208"/>
            </a:xfrm>
            <a:prstGeom prst="rect">
              <a:avLst/>
            </a:prstGeom>
          </p:spPr>
        </p:pic>
      </p:grpSp>
      <p:sp>
        <p:nvSpPr>
          <p:cNvPr id="2" name="标题 1">
            <a:extLst>
              <a:ext uri="{FF2B5EF4-FFF2-40B4-BE49-F238E27FC236}">
                <a16:creationId xmlns:a16="http://schemas.microsoft.com/office/drawing/2014/main" id="{8B0D74B1-9154-7E33-C976-D5DB9B3A565B}"/>
              </a:ext>
            </a:extLst>
          </p:cNvPr>
          <p:cNvSpPr txBox="1">
            <a:spLocks/>
          </p:cNvSpPr>
          <p:nvPr/>
        </p:nvSpPr>
        <p:spPr>
          <a:xfrm>
            <a:off x="7158403" y="8783010"/>
            <a:ext cx="10067192" cy="576961"/>
          </a:xfrm>
          <a:prstGeom prst="rect">
            <a:avLst/>
          </a:prstGeom>
        </p:spPr>
        <p:txBody>
          <a:bodyPr lIns="101600" tIns="38100" rIns="25400" bIns="38100" anchor="t" anchorCtr="0">
            <a:noAutofit/>
          </a:bodyPr>
          <a:lstStyle>
            <a:lvl1pPr algn="ctr" defTabSz="914400" rtl="0" eaLnBrk="1" latinLnBrk="0" hangingPunct="1">
              <a:lnSpc>
                <a:spcPct val="90000"/>
              </a:lnSpc>
              <a:spcBef>
                <a:spcPct val="0"/>
              </a:spcBef>
              <a:buNone/>
              <a:defRPr sz="4800" b="0" kern="1200" spc="600">
                <a:solidFill>
                  <a:srgbClr val="353535"/>
                </a:solidFill>
                <a:effectLst/>
                <a:latin typeface="冬青黑体简体中文" charset="0"/>
                <a:ea typeface="冬青黑体简体中文" charset="0"/>
                <a:cs typeface="+mj-cs"/>
              </a:defRPr>
            </a:lvl1pPr>
          </a:lstStyle>
          <a:p>
            <a:r>
              <a:rPr lang="zh-CN" altLang="en-US" sz="8000" dirty="0"/>
              <a:t>工作介绍</a:t>
            </a:r>
          </a:p>
        </p:txBody>
      </p:sp>
    </p:spTree>
    <p:extLst>
      <p:ext uri="{BB962C8B-B14F-4D97-AF65-F5344CB8AC3E}">
        <p14:creationId xmlns:p14="http://schemas.microsoft.com/office/powerpoint/2010/main" val="733853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2" y="1262646"/>
            <a:ext cx="5654790" cy="857881"/>
          </a:xfrm>
          <a:prstGeom prst="rect">
            <a:avLst/>
          </a:prstGeom>
        </p:spPr>
        <p:txBody>
          <a:bodyPr/>
          <a:lstStyle/>
          <a:p>
            <a:pPr algn="l"/>
            <a:r>
              <a:rPr lang="zh-CN" altLang="en-US" sz="6000" dirty="0">
                <a:solidFill>
                  <a:schemeClr val="bg2">
                    <a:lumMod val="10000"/>
                  </a:schemeClr>
                </a:solidFill>
              </a:rPr>
              <a:t>实体链接</a:t>
            </a:r>
            <a:endParaRPr lang="en-US" altLang="zh-CN" sz="6000" b="1" dirty="0">
              <a:solidFill>
                <a:schemeClr val="bg2">
                  <a:lumMod val="10000"/>
                </a:schemeClr>
              </a:solidFill>
              <a:effectLst/>
            </a:endParaRPr>
          </a:p>
        </p:txBody>
      </p:sp>
      <p:sp>
        <p:nvSpPr>
          <p:cNvPr id="14" name="文本框 13"/>
          <p:cNvSpPr txBox="1"/>
          <p:nvPr/>
        </p:nvSpPr>
        <p:spPr>
          <a:xfrm>
            <a:off x="916132" y="2640523"/>
            <a:ext cx="2278079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600" b="1" dirty="0">
                <a:solidFill>
                  <a:schemeClr val="bg2">
                    <a:lumMod val="10000"/>
                  </a:schemeClr>
                </a:solidFill>
                <a:effectLst/>
              </a:rPr>
              <a:t>背景：</a:t>
            </a:r>
            <a:endParaRPr lang="en-US" altLang="zh-CN" sz="3600" b="1" dirty="0">
              <a:solidFill>
                <a:schemeClr val="bg2">
                  <a:lumMod val="10000"/>
                </a:schemeClr>
              </a:solidFill>
              <a:effectLst/>
            </a:endParaRPr>
          </a:p>
          <a:p>
            <a:pPr algn="l"/>
            <a:r>
              <a:rPr lang="zh-CN" altLang="en-US" sz="3600" dirty="0">
                <a:solidFill>
                  <a:schemeClr val="bg2">
                    <a:lumMod val="10000"/>
                  </a:schemeClr>
                </a:solidFill>
              </a:rPr>
              <a:t>在尽量不影响精准问答在线模型效果的同时，增加实体链接的能力</a:t>
            </a:r>
            <a:endParaRPr lang="zh-CN" altLang="en-US" sz="3600" dirty="0">
              <a:solidFill>
                <a:schemeClr val="bg2">
                  <a:lumMod val="10000"/>
                </a:schemeClr>
              </a:solidFill>
              <a:effectLst/>
            </a:endParaRPr>
          </a:p>
        </p:txBody>
      </p:sp>
      <p:sp>
        <p:nvSpPr>
          <p:cNvPr id="15" name="文本框 14"/>
          <p:cNvSpPr txBox="1"/>
          <p:nvPr/>
        </p:nvSpPr>
        <p:spPr>
          <a:xfrm>
            <a:off x="916131" y="4186538"/>
            <a:ext cx="22780793"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zh-CN" altLang="en-US" sz="3600" b="1" dirty="0">
                <a:solidFill>
                  <a:schemeClr val="bg2">
                    <a:lumMod val="10000"/>
                  </a:schemeClr>
                </a:solidFill>
                <a:effectLst/>
              </a:rPr>
              <a:t>方法：</a:t>
            </a:r>
            <a:endParaRPr lang="en-US" altLang="zh-CN" sz="3600" b="1" dirty="0">
              <a:solidFill>
                <a:schemeClr val="bg2">
                  <a:lumMod val="10000"/>
                </a:schemeClr>
              </a:solidFill>
              <a:effectLst/>
            </a:endParaRPr>
          </a:p>
          <a:p>
            <a:pPr algn="just"/>
            <a:r>
              <a:rPr lang="en-US" altLang="zh-CN" sz="3600" dirty="0">
                <a:solidFill>
                  <a:schemeClr val="bg2">
                    <a:lumMod val="10000"/>
                  </a:schemeClr>
                </a:solidFill>
              </a:rPr>
              <a:t>1.</a:t>
            </a:r>
            <a:r>
              <a:rPr lang="zh-CN" altLang="en-US" sz="3600" dirty="0">
                <a:solidFill>
                  <a:schemeClr val="bg2">
                    <a:lumMod val="10000"/>
                  </a:schemeClr>
                </a:solidFill>
              </a:rPr>
              <a:t> 实体链接采用双塔模型，其中一个塔选择精准问答模型的</a:t>
            </a:r>
            <a:r>
              <a:rPr lang="en-GB" altLang="zh-CN" sz="3600" dirty="0">
                <a:solidFill>
                  <a:schemeClr val="bg2">
                    <a:lumMod val="10000"/>
                  </a:schemeClr>
                </a:solidFill>
              </a:rPr>
              <a:t>encoder</a:t>
            </a:r>
            <a:r>
              <a:rPr lang="zh-CN" altLang="en-US" sz="3600" dirty="0">
                <a:solidFill>
                  <a:schemeClr val="bg2">
                    <a:lumMod val="10000"/>
                  </a:schemeClr>
                </a:solidFill>
              </a:rPr>
              <a:t>并</a:t>
            </a:r>
            <a:r>
              <a:rPr lang="en-GB" altLang="zh-CN" sz="3600" dirty="0">
                <a:solidFill>
                  <a:schemeClr val="bg2">
                    <a:lumMod val="10000"/>
                  </a:schemeClr>
                </a:solidFill>
              </a:rPr>
              <a:t>freeze</a:t>
            </a:r>
            <a:r>
              <a:rPr lang="zh-CN" altLang="en-GB" sz="3600" dirty="0">
                <a:solidFill>
                  <a:schemeClr val="bg2">
                    <a:lumMod val="10000"/>
                  </a:schemeClr>
                </a:solidFill>
              </a:rPr>
              <a:t>，</a:t>
            </a:r>
            <a:r>
              <a:rPr lang="zh-CN" altLang="en-US" sz="3600" dirty="0">
                <a:solidFill>
                  <a:schemeClr val="bg2">
                    <a:lumMod val="10000"/>
                  </a:schemeClr>
                </a:solidFill>
              </a:rPr>
              <a:t>训练</a:t>
            </a:r>
            <a:r>
              <a:rPr lang="en-GB" altLang="zh-CN" sz="3600" dirty="0">
                <a:solidFill>
                  <a:schemeClr val="bg2">
                    <a:lumMod val="10000"/>
                  </a:schemeClr>
                </a:solidFill>
              </a:rPr>
              <a:t>entity info</a:t>
            </a:r>
            <a:r>
              <a:rPr lang="zh-CN" altLang="en-US" sz="3600" dirty="0">
                <a:solidFill>
                  <a:schemeClr val="bg2">
                    <a:lumMod val="10000"/>
                  </a:schemeClr>
                </a:solidFill>
              </a:rPr>
              <a:t>的</a:t>
            </a:r>
            <a:r>
              <a:rPr lang="en-GB" altLang="zh-CN" sz="3600" dirty="0">
                <a:solidFill>
                  <a:schemeClr val="bg2">
                    <a:lumMod val="10000"/>
                  </a:schemeClr>
                </a:solidFill>
              </a:rPr>
              <a:t>encoder</a:t>
            </a:r>
            <a:r>
              <a:rPr lang="zh-CN" altLang="en-US" sz="3600" dirty="0">
                <a:solidFill>
                  <a:schemeClr val="bg2">
                    <a:lumMod val="10000"/>
                  </a:schemeClr>
                </a:solidFill>
              </a:rPr>
              <a:t>和上层的</a:t>
            </a:r>
            <a:r>
              <a:rPr lang="en-GB" altLang="zh-CN" sz="3600" dirty="0">
                <a:solidFill>
                  <a:schemeClr val="bg2">
                    <a:lumMod val="10000"/>
                  </a:schemeClr>
                </a:solidFill>
              </a:rPr>
              <a:t>MLP</a:t>
            </a:r>
            <a:r>
              <a:rPr lang="zh-CN" altLang="en-GB" sz="3600" dirty="0">
                <a:solidFill>
                  <a:schemeClr val="bg2">
                    <a:lumMod val="10000"/>
                  </a:schemeClr>
                </a:solidFill>
              </a:rPr>
              <a:t>。</a:t>
            </a:r>
            <a:r>
              <a:rPr lang="zh-CN" altLang="en-US" sz="3600" dirty="0">
                <a:solidFill>
                  <a:srgbClr val="FF0000"/>
                </a:solidFill>
              </a:rPr>
              <a:t>效果不佳，因为</a:t>
            </a:r>
            <a:r>
              <a:rPr lang="en-US" altLang="zh-CN" sz="3600" dirty="0">
                <a:solidFill>
                  <a:srgbClr val="FF0000"/>
                </a:solidFill>
              </a:rPr>
              <a:t>freeze</a:t>
            </a:r>
            <a:r>
              <a:rPr lang="zh-CN" altLang="en-US" sz="3600" dirty="0">
                <a:solidFill>
                  <a:srgbClr val="FF0000"/>
                </a:solidFill>
              </a:rPr>
              <a:t>的模型已经经过大量</a:t>
            </a:r>
            <a:r>
              <a:rPr lang="en-US" altLang="zh-CN" sz="3600" dirty="0">
                <a:solidFill>
                  <a:srgbClr val="FF0000"/>
                </a:solidFill>
              </a:rPr>
              <a:t>finetune</a:t>
            </a:r>
            <a:r>
              <a:rPr lang="zh-CN" altLang="en-US" sz="3600" dirty="0">
                <a:solidFill>
                  <a:srgbClr val="FF0000"/>
                </a:solidFill>
              </a:rPr>
              <a:t>，模型参数已拟合下游任务，原始语义信息较少。</a:t>
            </a:r>
            <a:endParaRPr lang="en-US" altLang="zh-CN" sz="3600" dirty="0">
              <a:solidFill>
                <a:srgbClr val="FF0000"/>
              </a:solidFill>
            </a:endParaRPr>
          </a:p>
        </p:txBody>
      </p:sp>
      <p:pic>
        <p:nvPicPr>
          <p:cNvPr id="4" name="图片 3" descr="图形用户界面, 图示&#10;&#10;描述已自动生成"/>
          <p:cNvPicPr>
            <a:picLocks noChangeAspect="1"/>
          </p:cNvPicPr>
          <p:nvPr/>
        </p:nvPicPr>
        <p:blipFill rotWithShape="1">
          <a:blip r:embed="rId3">
            <a:extLst>
              <a:ext uri="{28A0092B-C50C-407E-A947-70E740481C1C}">
                <a14:useLocalDpi xmlns:a14="http://schemas.microsoft.com/office/drawing/2010/main" val="0"/>
              </a:ext>
            </a:extLst>
          </a:blip>
          <a:srcRect t="1643" b="3251"/>
          <a:stretch>
            <a:fillRect/>
          </a:stretch>
        </p:blipFill>
        <p:spPr>
          <a:xfrm>
            <a:off x="9569302" y="6460860"/>
            <a:ext cx="14814698" cy="6904255"/>
          </a:xfrm>
          <a:prstGeom prst="rect">
            <a:avLst/>
          </a:prstGeom>
        </p:spPr>
      </p:pic>
      <p:pic>
        <p:nvPicPr>
          <p:cNvPr id="3" name="图形 2" descr="雪花 轮廓"/>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46975" y="11569151"/>
            <a:ext cx="695738" cy="695738"/>
          </a:xfrm>
          <a:prstGeom prst="rect">
            <a:avLst/>
          </a:prstGeom>
        </p:spPr>
      </p:pic>
      <p:pic>
        <p:nvPicPr>
          <p:cNvPr id="5" name="图形 4" descr="雪花 轮廓"/>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83949" y="11569151"/>
            <a:ext cx="695738" cy="695738"/>
          </a:xfrm>
          <a:prstGeom prst="rect">
            <a:avLst/>
          </a:prstGeom>
        </p:spPr>
      </p:pic>
      <p:sp>
        <p:nvSpPr>
          <p:cNvPr id="7" name="文本框 6"/>
          <p:cNvSpPr txBox="1"/>
          <p:nvPr/>
        </p:nvSpPr>
        <p:spPr>
          <a:xfrm>
            <a:off x="916131" y="6460860"/>
            <a:ext cx="85061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altLang="zh-CN" sz="3600" dirty="0">
                <a:solidFill>
                  <a:schemeClr val="bg2">
                    <a:lumMod val="10000"/>
                  </a:schemeClr>
                </a:solidFill>
              </a:rPr>
              <a:t>2.</a:t>
            </a:r>
            <a:r>
              <a:rPr lang="zh-CN" altLang="en-US" sz="3600" dirty="0">
                <a:solidFill>
                  <a:schemeClr val="bg2">
                    <a:lumMod val="10000"/>
                  </a:schemeClr>
                </a:solidFill>
              </a:rPr>
              <a:t> 训练一个规模较大的</a:t>
            </a:r>
            <a:r>
              <a:rPr lang="en-US" altLang="zh-CN" sz="3600" dirty="0">
                <a:solidFill>
                  <a:schemeClr val="bg2">
                    <a:lumMod val="10000"/>
                  </a:schemeClr>
                </a:solidFill>
              </a:rPr>
              <a:t>teacher</a:t>
            </a:r>
            <a:r>
              <a:rPr lang="zh-CN" altLang="en-US" sz="3600" dirty="0">
                <a:solidFill>
                  <a:schemeClr val="bg2">
                    <a:lumMod val="10000"/>
                  </a:schemeClr>
                </a:solidFill>
              </a:rPr>
              <a:t>模型，并和精准问答其他任务一起进行蒸馏。</a:t>
            </a:r>
            <a:endParaRPr lang="zh-CN" altLang="en-GB" sz="3600" dirty="0">
              <a:solidFill>
                <a:schemeClr val="bg2">
                  <a:lumMod val="10000"/>
                </a:schemeClr>
              </a:solidFill>
            </a:endParaRPr>
          </a:p>
        </p:txBody>
      </p:sp>
      <p:pic>
        <p:nvPicPr>
          <p:cNvPr id="11" name="图形 10" descr="打勾的复选框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1" y="6332412"/>
            <a:ext cx="914400" cy="914400"/>
          </a:xfrm>
          <a:prstGeom prst="rect">
            <a:avLst/>
          </a:prstGeom>
        </p:spPr>
      </p:pic>
      <p:pic>
        <p:nvPicPr>
          <p:cNvPr id="17" name="图形 16" descr="打叉的复选框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31" y="4606501"/>
            <a:ext cx="914400" cy="914400"/>
          </a:xfrm>
          <a:prstGeom prst="rect">
            <a:avLst/>
          </a:prstGeom>
        </p:spPr>
      </p:pic>
      <p:sp>
        <p:nvSpPr>
          <p:cNvPr id="19" name="文本框 18"/>
          <p:cNvSpPr txBox="1"/>
          <p:nvPr/>
        </p:nvSpPr>
        <p:spPr>
          <a:xfrm>
            <a:off x="916131" y="8181185"/>
            <a:ext cx="8506165"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zh-CN" altLang="en-US" sz="3600" b="1" dirty="0">
                <a:solidFill>
                  <a:schemeClr val="bg2">
                    <a:lumMod val="10000"/>
                  </a:schemeClr>
                </a:solidFill>
              </a:rPr>
              <a:t>降维</a:t>
            </a:r>
            <a:r>
              <a:rPr lang="zh-CN" altLang="en-US" sz="3600" b="1" dirty="0">
                <a:solidFill>
                  <a:schemeClr val="bg2">
                    <a:lumMod val="10000"/>
                  </a:schemeClr>
                </a:solidFill>
                <a:effectLst/>
              </a:rPr>
              <a:t>：</a:t>
            </a:r>
            <a:endParaRPr lang="en-US" altLang="zh-CN" sz="3600" b="1" dirty="0">
              <a:solidFill>
                <a:schemeClr val="bg2">
                  <a:lumMod val="10000"/>
                </a:schemeClr>
              </a:solidFill>
              <a:effectLst/>
            </a:endParaRPr>
          </a:p>
          <a:p>
            <a:pPr algn="just"/>
            <a:r>
              <a:rPr lang="en-GB" altLang="zh-CN" sz="3600" dirty="0">
                <a:solidFill>
                  <a:schemeClr val="bg2">
                    <a:lumMod val="10000"/>
                  </a:schemeClr>
                </a:solidFill>
              </a:rPr>
              <a:t>entity info</a:t>
            </a:r>
            <a:r>
              <a:rPr lang="zh-CN" altLang="en-US" sz="3600" dirty="0">
                <a:solidFill>
                  <a:schemeClr val="bg2">
                    <a:lumMod val="10000"/>
                  </a:schemeClr>
                </a:solidFill>
              </a:rPr>
              <a:t>侧的所有实体的</a:t>
            </a:r>
            <a:r>
              <a:rPr lang="en-GB" altLang="zh-CN" sz="3600" dirty="0">
                <a:solidFill>
                  <a:schemeClr val="bg2">
                    <a:lumMod val="10000"/>
                  </a:schemeClr>
                </a:solidFill>
              </a:rPr>
              <a:t>embedding</a:t>
            </a:r>
            <a:r>
              <a:rPr lang="zh-CN" altLang="en-GB" sz="3600" dirty="0">
                <a:solidFill>
                  <a:schemeClr val="bg2">
                    <a:lumMod val="10000"/>
                  </a:schemeClr>
                </a:solidFill>
              </a:rPr>
              <a:t>需要</a:t>
            </a:r>
            <a:r>
              <a:rPr lang="zh-CN" altLang="en-US" sz="3600" dirty="0">
                <a:solidFill>
                  <a:schemeClr val="bg2">
                    <a:lumMod val="10000"/>
                  </a:schemeClr>
                </a:solidFill>
              </a:rPr>
              <a:t>输出成</a:t>
            </a:r>
            <a:r>
              <a:rPr lang="en-GB" altLang="zh-CN" sz="3600" dirty="0">
                <a:solidFill>
                  <a:schemeClr val="bg2">
                    <a:lumMod val="10000"/>
                  </a:schemeClr>
                </a:solidFill>
              </a:rPr>
              <a:t>tensor</a:t>
            </a:r>
            <a:r>
              <a:rPr lang="zh-CN" altLang="en-US" sz="3600" dirty="0">
                <a:solidFill>
                  <a:schemeClr val="bg2">
                    <a:lumMod val="10000"/>
                  </a:schemeClr>
                </a:solidFill>
              </a:rPr>
              <a:t>存在显存中，然而</a:t>
            </a:r>
            <a:r>
              <a:rPr lang="en-US" altLang="zh-CN" sz="3600" dirty="0">
                <a:solidFill>
                  <a:schemeClr val="bg2">
                    <a:lumMod val="10000"/>
                  </a:schemeClr>
                </a:solidFill>
              </a:rPr>
              <a:t>768</a:t>
            </a:r>
            <a:r>
              <a:rPr lang="zh-CN" altLang="en-US" sz="3600" dirty="0">
                <a:solidFill>
                  <a:schemeClr val="bg2">
                    <a:lumMod val="10000"/>
                  </a:schemeClr>
                </a:solidFill>
              </a:rPr>
              <a:t>维的</a:t>
            </a:r>
            <a:r>
              <a:rPr lang="en-US" altLang="zh-CN" sz="3600" dirty="0">
                <a:solidFill>
                  <a:schemeClr val="bg2">
                    <a:lumMod val="10000"/>
                  </a:schemeClr>
                </a:solidFill>
              </a:rPr>
              <a:t>tensor</a:t>
            </a:r>
            <a:r>
              <a:rPr lang="zh-CN" altLang="en-US" sz="3600" dirty="0">
                <a:solidFill>
                  <a:schemeClr val="bg2">
                    <a:lumMod val="10000"/>
                  </a:schemeClr>
                </a:solidFill>
              </a:rPr>
              <a:t>存不下，因此需要将</a:t>
            </a:r>
            <a:r>
              <a:rPr lang="en-US" altLang="zh-CN" sz="3600" dirty="0">
                <a:solidFill>
                  <a:schemeClr val="bg2">
                    <a:lumMod val="10000"/>
                  </a:schemeClr>
                </a:solidFill>
              </a:rPr>
              <a:t>768</a:t>
            </a:r>
            <a:r>
              <a:rPr lang="zh-CN" altLang="en-US" sz="3600" dirty="0">
                <a:solidFill>
                  <a:schemeClr val="bg2">
                    <a:lumMod val="10000"/>
                  </a:schemeClr>
                </a:solidFill>
              </a:rPr>
              <a:t>维的向量降维成</a:t>
            </a:r>
            <a:r>
              <a:rPr lang="en-US" altLang="zh-CN" sz="3600" dirty="0">
                <a:solidFill>
                  <a:schemeClr val="bg2">
                    <a:lumMod val="10000"/>
                  </a:schemeClr>
                </a:solidFill>
              </a:rPr>
              <a:t>128</a:t>
            </a:r>
            <a:r>
              <a:rPr lang="zh-CN" altLang="en-US" sz="3600" dirty="0">
                <a:solidFill>
                  <a:schemeClr val="bg2">
                    <a:lumMod val="10000"/>
                  </a:schemeClr>
                </a:solidFill>
              </a:rPr>
              <a:t>维，</a:t>
            </a:r>
            <a:r>
              <a:rPr lang="zh-CN" altLang="en-US" sz="3600" b="1" dirty="0">
                <a:solidFill>
                  <a:srgbClr val="FF0000"/>
                </a:solidFill>
              </a:rPr>
              <a:t>使用</a:t>
            </a:r>
            <a:r>
              <a:rPr lang="en-GB" altLang="zh-CN" sz="3600" b="1" dirty="0">
                <a:solidFill>
                  <a:srgbClr val="FF0000"/>
                </a:solidFill>
              </a:rPr>
              <a:t>PCA</a:t>
            </a:r>
            <a:r>
              <a:rPr lang="zh-CN" altLang="en-US" sz="3600" b="1" dirty="0">
                <a:solidFill>
                  <a:srgbClr val="FF0000"/>
                </a:solidFill>
              </a:rPr>
              <a:t>初始化降维矩阵可以最大限度减少模型的精度损失。</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HANKS"/>
          <p:cNvSpPr txBox="1">
            <a:spLocks noGrp="1"/>
          </p:cNvSpPr>
          <p:nvPr>
            <p:ph type="body" idx="4294967295"/>
          </p:nvPr>
        </p:nvSpPr>
        <p:spPr>
          <a:xfrm>
            <a:off x="4117717" y="6081748"/>
            <a:ext cx="5120069" cy="1552504"/>
          </a:xfrm>
          <a:prstGeom prst="rect">
            <a:avLst/>
          </a:prstGeom>
        </p:spPr>
        <p:txBody>
          <a:bodyPr>
            <a:normAutofit/>
          </a:bodyPr>
          <a:lstStyle/>
          <a:p>
            <a:r>
              <a:rPr sz="8000" dirty="0"/>
              <a:t>THANKS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r="1745" b="1474"/>
          <a:stretch>
            <a:fillRect/>
          </a:stretch>
        </p:blipFill>
        <p:spPr>
          <a:xfrm>
            <a:off x="6665921" y="8121"/>
            <a:ext cx="17716149" cy="13686108"/>
          </a:xfrm>
          <a:prstGeom prst="rect">
            <a:avLst/>
          </a:prstGeom>
        </p:spPr>
      </p:pic>
      <p:sp>
        <p:nvSpPr>
          <p:cNvPr id="137" name="任意形状 136">
            <a:extLst>
              <a:ext uri="{FF2B5EF4-FFF2-40B4-BE49-F238E27FC236}">
                <a16:creationId xmlns:a16="http://schemas.microsoft.com/office/drawing/2014/main" id="{2E8AB40F-2D74-A83C-D9D5-F86E84776CD5}"/>
              </a:ext>
            </a:extLst>
          </p:cNvPr>
          <p:cNvSpPr/>
          <p:nvPr/>
        </p:nvSpPr>
        <p:spPr>
          <a:xfrm>
            <a:off x="6361889" y="21771"/>
            <a:ext cx="18022111" cy="13716000"/>
          </a:xfrm>
          <a:custGeom>
            <a:avLst/>
            <a:gdLst>
              <a:gd name="connsiteX0" fmla="*/ 15246827 w 18022111"/>
              <a:gd name="connsiteY0" fmla="*/ 248653 h 13716000"/>
              <a:gd name="connsiteX1" fmla="*/ 15246827 w 18022111"/>
              <a:gd name="connsiteY1" fmla="*/ 249382 h 13716000"/>
              <a:gd name="connsiteX2" fmla="*/ 14814783 w 18022111"/>
              <a:gd name="connsiteY2" fmla="*/ 249382 h 13716000"/>
              <a:gd name="connsiteX3" fmla="*/ 14814783 w 18022111"/>
              <a:gd name="connsiteY3" fmla="*/ 2286000 h 13716000"/>
              <a:gd name="connsiteX4" fmla="*/ 15251203 w 18022111"/>
              <a:gd name="connsiteY4" fmla="*/ 2286000 h 13716000"/>
              <a:gd name="connsiteX5" fmla="*/ 15251203 w 18022111"/>
              <a:gd name="connsiteY5" fmla="*/ 2286783 h 13716000"/>
              <a:gd name="connsiteX6" fmla="*/ 13069111 w 18022111"/>
              <a:gd name="connsiteY6" fmla="*/ 2286783 h 13716000"/>
              <a:gd name="connsiteX7" fmla="*/ 13069111 w 18022111"/>
              <a:gd name="connsiteY7" fmla="*/ 4260273 h 13716000"/>
              <a:gd name="connsiteX8" fmla="*/ 9910275 w 18022111"/>
              <a:gd name="connsiteY8" fmla="*/ 4260273 h 13716000"/>
              <a:gd name="connsiteX9" fmla="*/ 9910275 w 18022111"/>
              <a:gd name="connsiteY9" fmla="*/ 7897091 h 13716000"/>
              <a:gd name="connsiteX10" fmla="*/ 11709543 w 18022111"/>
              <a:gd name="connsiteY10" fmla="*/ 7897091 h 13716000"/>
              <a:gd name="connsiteX11" fmla="*/ 11709543 w 18022111"/>
              <a:gd name="connsiteY11" fmla="*/ 9914021 h 13716000"/>
              <a:gd name="connsiteX12" fmla="*/ 12655551 w 18022111"/>
              <a:gd name="connsiteY12" fmla="*/ 9914021 h 13716000"/>
              <a:gd name="connsiteX13" fmla="*/ 12655551 w 18022111"/>
              <a:gd name="connsiteY13" fmla="*/ 12154270 h 13716000"/>
              <a:gd name="connsiteX14" fmla="*/ 11795483 w 18022111"/>
              <a:gd name="connsiteY14" fmla="*/ 12154270 h 13716000"/>
              <a:gd name="connsiteX15" fmla="*/ 11795483 w 18022111"/>
              <a:gd name="connsiteY15" fmla="*/ 12453354 h 13716000"/>
              <a:gd name="connsiteX16" fmla="*/ 10859311 w 18022111"/>
              <a:gd name="connsiteY16" fmla="*/ 12453354 h 13716000"/>
              <a:gd name="connsiteX17" fmla="*/ 10859311 w 18022111"/>
              <a:gd name="connsiteY17" fmla="*/ 12154270 h 13716000"/>
              <a:gd name="connsiteX18" fmla="*/ 10442751 w 18022111"/>
              <a:gd name="connsiteY18" fmla="*/ 12154270 h 13716000"/>
              <a:gd name="connsiteX19" fmla="*/ 10442751 w 18022111"/>
              <a:gd name="connsiteY19" fmla="*/ 13619747 h 13716000"/>
              <a:gd name="connsiteX20" fmla="*/ 12655551 w 18022111"/>
              <a:gd name="connsiteY20" fmla="*/ 13619747 h 13716000"/>
              <a:gd name="connsiteX21" fmla="*/ 12655551 w 18022111"/>
              <a:gd name="connsiteY21" fmla="*/ 13619748 h 13716000"/>
              <a:gd name="connsiteX22" fmla="*/ 17773459 w 18022111"/>
              <a:gd name="connsiteY22" fmla="*/ 13619748 h 13716000"/>
              <a:gd name="connsiteX23" fmla="*/ 17773459 w 18022111"/>
              <a:gd name="connsiteY23" fmla="*/ 9914021 h 13716000"/>
              <a:gd name="connsiteX24" fmla="*/ 17773459 w 18022111"/>
              <a:gd name="connsiteY24" fmla="*/ 9817768 h 13716000"/>
              <a:gd name="connsiteX25" fmla="*/ 17773459 w 18022111"/>
              <a:gd name="connsiteY25" fmla="*/ 7892717 h 13716000"/>
              <a:gd name="connsiteX26" fmla="*/ 17773459 w 18022111"/>
              <a:gd name="connsiteY26" fmla="*/ 1612233 h 13716000"/>
              <a:gd name="connsiteX27" fmla="*/ 16892967 w 18022111"/>
              <a:gd name="connsiteY27" fmla="*/ 1612233 h 13716000"/>
              <a:gd name="connsiteX28" fmla="*/ 16892967 w 18022111"/>
              <a:gd name="connsiteY28" fmla="*/ 1612232 h 13716000"/>
              <a:gd name="connsiteX29" fmla="*/ 17773459 w 18022111"/>
              <a:gd name="connsiteY29" fmla="*/ 1612232 h 13716000"/>
              <a:gd name="connsiteX30" fmla="*/ 17773459 w 18022111"/>
              <a:gd name="connsiteY30" fmla="*/ 248653 h 13716000"/>
              <a:gd name="connsiteX31" fmla="*/ 0 w 18022111"/>
              <a:gd name="connsiteY31" fmla="*/ 0 h 13716000"/>
              <a:gd name="connsiteX32" fmla="*/ 18022111 w 18022111"/>
              <a:gd name="connsiteY32" fmla="*/ 0 h 13716000"/>
              <a:gd name="connsiteX33" fmla="*/ 18022111 w 18022111"/>
              <a:gd name="connsiteY33" fmla="*/ 13716000 h 13716000"/>
              <a:gd name="connsiteX34" fmla="*/ 0 w 18022111"/>
              <a:gd name="connsiteY34"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022111" h="13716000">
                <a:moveTo>
                  <a:pt x="15246827" y="248653"/>
                </a:moveTo>
                <a:lnTo>
                  <a:pt x="15246827" y="249382"/>
                </a:lnTo>
                <a:lnTo>
                  <a:pt x="14814783" y="249382"/>
                </a:lnTo>
                <a:lnTo>
                  <a:pt x="14814783" y="2286000"/>
                </a:lnTo>
                <a:lnTo>
                  <a:pt x="15251203" y="2286000"/>
                </a:lnTo>
                <a:lnTo>
                  <a:pt x="15251203" y="2286783"/>
                </a:lnTo>
                <a:lnTo>
                  <a:pt x="13069111" y="2286783"/>
                </a:lnTo>
                <a:lnTo>
                  <a:pt x="13069111" y="4260273"/>
                </a:lnTo>
                <a:lnTo>
                  <a:pt x="9910275" y="4260273"/>
                </a:lnTo>
                <a:lnTo>
                  <a:pt x="9910275" y="7897091"/>
                </a:lnTo>
                <a:lnTo>
                  <a:pt x="11709543" y="7897091"/>
                </a:lnTo>
                <a:lnTo>
                  <a:pt x="11709543" y="9914021"/>
                </a:lnTo>
                <a:lnTo>
                  <a:pt x="12655551" y="9914021"/>
                </a:lnTo>
                <a:lnTo>
                  <a:pt x="12655551" y="12154270"/>
                </a:lnTo>
                <a:lnTo>
                  <a:pt x="11795483" y="12154270"/>
                </a:lnTo>
                <a:lnTo>
                  <a:pt x="11795483" y="12453354"/>
                </a:lnTo>
                <a:lnTo>
                  <a:pt x="10859311" y="12453354"/>
                </a:lnTo>
                <a:lnTo>
                  <a:pt x="10859311" y="12154270"/>
                </a:lnTo>
                <a:lnTo>
                  <a:pt x="10442751" y="12154270"/>
                </a:lnTo>
                <a:lnTo>
                  <a:pt x="10442751" y="13619747"/>
                </a:lnTo>
                <a:lnTo>
                  <a:pt x="12655551" y="13619747"/>
                </a:lnTo>
                <a:lnTo>
                  <a:pt x="12655551" y="13619748"/>
                </a:lnTo>
                <a:lnTo>
                  <a:pt x="17773459" y="13619748"/>
                </a:lnTo>
                <a:lnTo>
                  <a:pt x="17773459" y="9914021"/>
                </a:lnTo>
                <a:lnTo>
                  <a:pt x="17773459" y="9817768"/>
                </a:lnTo>
                <a:lnTo>
                  <a:pt x="17773459" y="7892717"/>
                </a:lnTo>
                <a:lnTo>
                  <a:pt x="17773459" y="1612233"/>
                </a:lnTo>
                <a:lnTo>
                  <a:pt x="16892967" y="1612233"/>
                </a:lnTo>
                <a:lnTo>
                  <a:pt x="16892967" y="1612232"/>
                </a:lnTo>
                <a:lnTo>
                  <a:pt x="17773459" y="1612232"/>
                </a:lnTo>
                <a:lnTo>
                  <a:pt x="17773459" y="248653"/>
                </a:lnTo>
                <a:close/>
                <a:moveTo>
                  <a:pt x="0" y="0"/>
                </a:moveTo>
                <a:lnTo>
                  <a:pt x="18022111" y="0"/>
                </a:lnTo>
                <a:lnTo>
                  <a:pt x="18022111" y="13716000"/>
                </a:lnTo>
                <a:lnTo>
                  <a:pt x="0" y="13716000"/>
                </a:lnTo>
                <a:close/>
              </a:path>
            </a:pathLst>
          </a:custGeom>
          <a:solidFill>
            <a:srgbClr val="FFFFFF">
              <a:alpha val="96078"/>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1" name="Xxxxxxxxxx"/>
          <p:cNvSpPr txBox="1">
            <a:spLocks noGrp="1"/>
          </p:cNvSpPr>
          <p:nvPr>
            <p:ph type="body" idx="21"/>
          </p:nvPr>
        </p:nvSpPr>
        <p:spPr>
          <a:xfrm>
            <a:off x="916132" y="1262646"/>
            <a:ext cx="5654790" cy="857881"/>
          </a:xfrm>
          <a:prstGeom prst="rect">
            <a:avLst/>
          </a:prstGeom>
        </p:spPr>
        <p:txBody>
          <a:bodyPr/>
          <a:lstStyle/>
          <a:p>
            <a:pPr algn="l"/>
            <a:r>
              <a:rPr lang="zh-CN" altLang="en-US" sz="6000" b="1" dirty="0">
                <a:solidFill>
                  <a:schemeClr val="bg2">
                    <a:lumMod val="10000"/>
                  </a:schemeClr>
                </a:solidFill>
                <a:effectLst/>
              </a:rPr>
              <a:t>信源库系统搭建</a:t>
            </a:r>
            <a:endParaRPr lang="en-US" altLang="zh-CN" sz="6000" b="1" dirty="0">
              <a:solidFill>
                <a:schemeClr val="bg2">
                  <a:lumMod val="10000"/>
                </a:schemeClr>
              </a:solidFill>
              <a:effectLst/>
            </a:endParaRPr>
          </a:p>
        </p:txBody>
      </p:sp>
      <p:sp>
        <p:nvSpPr>
          <p:cNvPr id="11" name="文本框 10"/>
          <p:cNvSpPr txBox="1"/>
          <p:nvPr/>
        </p:nvSpPr>
        <p:spPr>
          <a:xfrm>
            <a:off x="643757" y="4568912"/>
            <a:ext cx="4733668" cy="4578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indent="-457200" algn="l">
              <a:lnSpc>
                <a:spcPct val="150000"/>
              </a:lnSpc>
              <a:spcBef>
                <a:spcPts val="500"/>
              </a:spcBef>
              <a:buFont typeface="+mj-lt"/>
              <a:buAutoNum type="arabicPeriod"/>
            </a:pPr>
            <a:r>
              <a:rPr lang="zh-CN" altLang="en-US" sz="3600" b="1" dirty="0">
                <a:solidFill>
                  <a:schemeClr val="bg2">
                    <a:lumMod val="90000"/>
                  </a:schemeClr>
                </a:solidFill>
              </a:rPr>
              <a:t>热榜内容自动入库</a:t>
            </a:r>
            <a:endParaRPr lang="en-US" altLang="zh-CN" sz="3600" b="1" dirty="0">
              <a:solidFill>
                <a:schemeClr val="bg2">
                  <a:lumMod val="90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75000"/>
                  </a:schemeClr>
                </a:solidFill>
              </a:rPr>
              <a:t>临时信源库</a:t>
            </a:r>
            <a:endParaRPr lang="en-US" altLang="zh-CN" sz="3600" b="1" dirty="0">
              <a:solidFill>
                <a:schemeClr val="accent5">
                  <a:lumMod val="75000"/>
                </a:schemeClr>
              </a:solidFill>
            </a:endParaRPr>
          </a:p>
          <a:p>
            <a:pPr marL="457200" indent="-457200" algn="l">
              <a:lnSpc>
                <a:spcPct val="150000"/>
              </a:lnSpc>
              <a:spcBef>
                <a:spcPts val="500"/>
              </a:spcBef>
              <a:buFont typeface="+mj-lt"/>
              <a:buAutoNum type="arabicPeriod"/>
            </a:pPr>
            <a:r>
              <a:rPr lang="zh-CN" altLang="en-US" sz="3600" b="1" dirty="0">
                <a:solidFill>
                  <a:schemeClr val="accent5">
                    <a:lumMod val="75000"/>
                  </a:schemeClr>
                </a:solidFill>
                <a:effectLst/>
              </a:rPr>
              <a:t>多次进审非虚假提示</a:t>
            </a:r>
            <a:endParaRPr lang="en-US" altLang="zh-CN" sz="3600" b="1" dirty="0">
              <a:solidFill>
                <a:schemeClr val="accent5">
                  <a:lumMod val="75000"/>
                </a:schemeClr>
              </a:solidFill>
              <a:effectLst/>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effectLst/>
              </a:rPr>
              <a:t>订阅信源消费</a:t>
            </a:r>
            <a:endParaRPr lang="en-US" altLang="zh-CN" sz="3600" b="1" dirty="0">
              <a:solidFill>
                <a:schemeClr val="bg2">
                  <a:lumMod val="90000"/>
                </a:schemeClr>
              </a:solidFill>
              <a:effectLst/>
            </a:endParaRPr>
          </a:p>
          <a:p>
            <a:pPr marL="457200" indent="-457200" algn="l">
              <a:lnSpc>
                <a:spcPct val="150000"/>
              </a:lnSpc>
              <a:spcBef>
                <a:spcPts val="500"/>
              </a:spcBef>
              <a:buFont typeface="+mj-lt"/>
              <a:buAutoNum type="arabicPeriod"/>
            </a:pPr>
            <a:r>
              <a:rPr lang="zh-CN" altLang="en-US" sz="3600" b="1" dirty="0">
                <a:solidFill>
                  <a:schemeClr val="bg2">
                    <a:lumMod val="90000"/>
                  </a:schemeClr>
                </a:solidFill>
              </a:rPr>
              <a:t>检索服务</a:t>
            </a:r>
            <a:endParaRPr lang="en-US" altLang="zh-CN" sz="3600" b="1" dirty="0">
              <a:solidFill>
                <a:schemeClr val="bg2">
                  <a:lumMod val="90000"/>
                </a:schemeClr>
              </a:solidFill>
              <a:effectLst/>
            </a:endParaRPr>
          </a:p>
        </p:txBody>
      </p:sp>
      <p:sp>
        <p:nvSpPr>
          <p:cNvPr id="21" name="矩形 20">
            <a:extLst>
              <a:ext uri="{FF2B5EF4-FFF2-40B4-BE49-F238E27FC236}">
                <a16:creationId xmlns:a16="http://schemas.microsoft.com/office/drawing/2014/main" id="{1DEDF9B1-F877-26FF-0586-E6EDD4FE6966}"/>
              </a:ext>
            </a:extLst>
          </p:cNvPr>
          <p:cNvSpPr/>
          <p:nvPr/>
        </p:nvSpPr>
        <p:spPr>
          <a:xfrm>
            <a:off x="413657" y="4767943"/>
            <a:ext cx="5116286" cy="4379145"/>
          </a:xfrm>
          <a:prstGeom prst="rect">
            <a:avLst/>
          </a:prstGeom>
          <a:noFill/>
          <a:ln w="38100" cap="flat">
            <a:solidFill>
              <a:srgbClr val="353535"/>
            </a:solidFill>
            <a:prstDash val="lg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7" name="任意形状 126">
            <a:extLst>
              <a:ext uri="{FF2B5EF4-FFF2-40B4-BE49-F238E27FC236}">
                <a16:creationId xmlns:a16="http://schemas.microsoft.com/office/drawing/2014/main" id="{29D46F9B-A0DA-0DE3-698F-61A9C064CD86}"/>
              </a:ext>
            </a:extLst>
          </p:cNvPr>
          <p:cNvSpPr/>
          <p:nvPr/>
        </p:nvSpPr>
        <p:spPr>
          <a:xfrm>
            <a:off x="10688206" y="5736081"/>
            <a:ext cx="5086804" cy="5416093"/>
          </a:xfrm>
          <a:custGeom>
            <a:avLst/>
            <a:gdLst>
              <a:gd name="connsiteX0" fmla="*/ 0 w 5086804"/>
              <a:gd name="connsiteY0" fmla="*/ 2716093 h 5416093"/>
              <a:gd name="connsiteX1" fmla="*/ 5086802 w 5086804"/>
              <a:gd name="connsiteY1" fmla="*/ 2716093 h 5416093"/>
              <a:gd name="connsiteX2" fmla="*/ 5086802 w 5086804"/>
              <a:gd name="connsiteY2" fmla="*/ 5416093 h 5416093"/>
              <a:gd name="connsiteX3" fmla="*/ 0 w 5086804"/>
              <a:gd name="connsiteY3" fmla="*/ 5416093 h 5416093"/>
              <a:gd name="connsiteX4" fmla="*/ 2 w 5086804"/>
              <a:gd name="connsiteY4" fmla="*/ 0 h 5416093"/>
              <a:gd name="connsiteX5" fmla="*/ 5086804 w 5086804"/>
              <a:gd name="connsiteY5" fmla="*/ 0 h 5416093"/>
              <a:gd name="connsiteX6" fmla="*/ 5086804 w 5086804"/>
              <a:gd name="connsiteY6" fmla="*/ 2700000 h 5416093"/>
              <a:gd name="connsiteX7" fmla="*/ 2 w 5086804"/>
              <a:gd name="connsiteY7" fmla="*/ 2700000 h 541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804" h="5416093">
                <a:moveTo>
                  <a:pt x="0" y="2716093"/>
                </a:moveTo>
                <a:lnTo>
                  <a:pt x="5086802" y="2716093"/>
                </a:lnTo>
                <a:lnTo>
                  <a:pt x="5086802" y="5416093"/>
                </a:lnTo>
                <a:lnTo>
                  <a:pt x="0" y="5416093"/>
                </a:lnTo>
                <a:close/>
                <a:moveTo>
                  <a:pt x="2" y="0"/>
                </a:moveTo>
                <a:lnTo>
                  <a:pt x="5086804" y="0"/>
                </a:lnTo>
                <a:lnTo>
                  <a:pt x="5086804" y="2700000"/>
                </a:lnTo>
                <a:lnTo>
                  <a:pt x="2" y="2700000"/>
                </a:lnTo>
                <a:close/>
              </a:path>
            </a:pathLst>
          </a:custGeom>
          <a:solidFill>
            <a:srgbClr val="FFFFFF"/>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7" name="矩形 96">
            <a:extLst>
              <a:ext uri="{FF2B5EF4-FFF2-40B4-BE49-F238E27FC236}">
                <a16:creationId xmlns:a16="http://schemas.microsoft.com/office/drawing/2014/main" id="{D096D9B8-1DFE-0FBA-8AAE-28A5FBA85B1D}"/>
              </a:ext>
            </a:extLst>
          </p:cNvPr>
          <p:cNvSpPr/>
          <p:nvPr/>
        </p:nvSpPr>
        <p:spPr>
          <a:xfrm>
            <a:off x="10688206" y="8452174"/>
            <a:ext cx="5308069" cy="2700000"/>
          </a:xfrm>
          <a:prstGeom prst="rect">
            <a:avLst/>
          </a:prstGeom>
          <a:solidFill>
            <a:schemeClr val="accent1">
              <a:lumMod val="20000"/>
              <a:lumOff val="80000"/>
              <a:alpha val="3490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8" name="矩形 97">
            <a:extLst>
              <a:ext uri="{FF2B5EF4-FFF2-40B4-BE49-F238E27FC236}">
                <a16:creationId xmlns:a16="http://schemas.microsoft.com/office/drawing/2014/main" id="{DD0B2B53-EBBB-45D3-93EB-5D616D4701E4}"/>
              </a:ext>
            </a:extLst>
          </p:cNvPr>
          <p:cNvSpPr/>
          <p:nvPr/>
        </p:nvSpPr>
        <p:spPr>
          <a:xfrm>
            <a:off x="10688208" y="5736081"/>
            <a:ext cx="5308069" cy="2700000"/>
          </a:xfrm>
          <a:prstGeom prst="rect">
            <a:avLst/>
          </a:prstGeom>
          <a:solidFill>
            <a:srgbClr val="DFF7D7">
              <a:alpha val="34902"/>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9" name="文本框 98">
            <a:extLst>
              <a:ext uri="{FF2B5EF4-FFF2-40B4-BE49-F238E27FC236}">
                <a16:creationId xmlns:a16="http://schemas.microsoft.com/office/drawing/2014/main" id="{EF83B73B-3C94-2CD2-CB9A-6B2E59FE8029}"/>
              </a:ext>
            </a:extLst>
          </p:cNvPr>
          <p:cNvSpPr txBox="1"/>
          <p:nvPr/>
        </p:nvSpPr>
        <p:spPr>
          <a:xfrm>
            <a:off x="6017921" y="5202160"/>
            <a:ext cx="3522133" cy="595035"/>
          </a:xfrm>
          <a:prstGeom prst="rect">
            <a:avLst/>
          </a:prstGeom>
          <a:solidFill>
            <a:schemeClr val="bg1"/>
          </a:solidFill>
          <a:ln w="190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err="1">
                <a:ln>
                  <a:noFill/>
                </a:ln>
                <a:solidFill>
                  <a:schemeClr val="bg2">
                    <a:lumMod val="10000"/>
                  </a:schemeClr>
                </a:solidFill>
                <a:effectLst/>
                <a:uFillTx/>
                <a:latin typeface="+mn-lt"/>
                <a:ea typeface="+mn-ea"/>
                <a:cs typeface="+mn-cs"/>
                <a:sym typeface="Helvetica Neue" panose="02000503000000020004"/>
              </a:rPr>
              <a:t>CronJob</a:t>
            </a:r>
            <a:r>
              <a:rPr kumimoji="0" lang="en-US" altLang="zh-CN"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 */5 * * * *</a:t>
            </a:r>
            <a:endPar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grpSp>
        <p:nvGrpSpPr>
          <p:cNvPr id="100" name="组合 99">
            <a:extLst>
              <a:ext uri="{FF2B5EF4-FFF2-40B4-BE49-F238E27FC236}">
                <a16:creationId xmlns:a16="http://schemas.microsoft.com/office/drawing/2014/main" id="{6C5CC34E-4567-6870-9B16-D1EA58507645}"/>
              </a:ext>
            </a:extLst>
          </p:cNvPr>
          <p:cNvGrpSpPr/>
          <p:nvPr/>
        </p:nvGrpSpPr>
        <p:grpSpPr>
          <a:xfrm>
            <a:off x="5681457" y="6336865"/>
            <a:ext cx="4195059" cy="1209106"/>
            <a:chOff x="3659464" y="4527162"/>
            <a:chExt cx="4195059" cy="1209106"/>
          </a:xfrm>
          <a:solidFill>
            <a:schemeClr val="bg1"/>
          </a:solidFill>
        </p:grpSpPr>
        <p:grpSp>
          <p:nvGrpSpPr>
            <p:cNvPr id="101" name="组合 100">
              <a:extLst>
                <a:ext uri="{FF2B5EF4-FFF2-40B4-BE49-F238E27FC236}">
                  <a16:creationId xmlns:a16="http://schemas.microsoft.com/office/drawing/2014/main" id="{D7265887-30EC-5D55-AC54-EC39F57269C3}"/>
                </a:ext>
              </a:extLst>
            </p:cNvPr>
            <p:cNvGrpSpPr/>
            <p:nvPr/>
          </p:nvGrpSpPr>
          <p:grpSpPr>
            <a:xfrm>
              <a:off x="4471156" y="4527162"/>
              <a:ext cx="2571673" cy="857881"/>
              <a:chOff x="9804400" y="6337300"/>
              <a:chExt cx="3121808" cy="1041400"/>
            </a:xfrm>
            <a:grpFill/>
          </p:grpSpPr>
          <p:pic>
            <p:nvPicPr>
              <p:cNvPr id="103" name="图片 102">
                <a:extLst>
                  <a:ext uri="{FF2B5EF4-FFF2-40B4-BE49-F238E27FC236}">
                    <a16:creationId xmlns:a16="http://schemas.microsoft.com/office/drawing/2014/main" id="{F8996DFC-1FBA-1300-2B83-1E79028E8064}"/>
                  </a:ext>
                </a:extLst>
              </p:cNvPr>
              <p:cNvPicPr>
                <a:picLocks noChangeAspect="1"/>
              </p:cNvPicPr>
              <p:nvPr/>
            </p:nvPicPr>
            <p:blipFill rotWithShape="1">
              <a:blip r:embed="rId4"/>
              <a:srcRect r="80063"/>
              <a:stretch>
                <a:fillRect/>
              </a:stretch>
            </p:blipFill>
            <p:spPr>
              <a:xfrm>
                <a:off x="9804400" y="6337300"/>
                <a:ext cx="952015" cy="1041400"/>
              </a:xfrm>
              <a:prstGeom prst="rect">
                <a:avLst/>
              </a:prstGeom>
              <a:grpFill/>
            </p:spPr>
          </p:pic>
          <p:pic>
            <p:nvPicPr>
              <p:cNvPr id="104" name="图片 103">
                <a:extLst>
                  <a:ext uri="{FF2B5EF4-FFF2-40B4-BE49-F238E27FC236}">
                    <a16:creationId xmlns:a16="http://schemas.microsoft.com/office/drawing/2014/main" id="{BF8F7DEA-8D1A-CB8F-27BC-EA4B939B5E69}"/>
                  </a:ext>
                </a:extLst>
              </p:cNvPr>
              <p:cNvPicPr>
                <a:picLocks noChangeAspect="1"/>
              </p:cNvPicPr>
              <p:nvPr/>
            </p:nvPicPr>
            <p:blipFill rotWithShape="1">
              <a:blip r:embed="rId4"/>
              <a:srcRect l="54561"/>
              <a:stretch>
                <a:fillRect/>
              </a:stretch>
            </p:blipFill>
            <p:spPr>
              <a:xfrm>
                <a:off x="10756415" y="6337300"/>
                <a:ext cx="2169793" cy="1041400"/>
              </a:xfrm>
              <a:prstGeom prst="rect">
                <a:avLst/>
              </a:prstGeom>
              <a:grpFill/>
            </p:spPr>
          </p:pic>
        </p:grpSp>
        <p:sp>
          <p:nvSpPr>
            <p:cNvPr id="102" name="文本框 101">
              <a:extLst>
                <a:ext uri="{FF2B5EF4-FFF2-40B4-BE49-F238E27FC236}">
                  <a16:creationId xmlns:a16="http://schemas.microsoft.com/office/drawing/2014/main" id="{E0FCEB51-31C1-A8CB-2EF1-D9629D5BBDA0}"/>
                </a:ext>
              </a:extLst>
            </p:cNvPr>
            <p:cNvSpPr txBox="1"/>
            <p:nvPr/>
          </p:nvSpPr>
          <p:spPr>
            <a:xfrm>
              <a:off x="3659464" y="5264344"/>
              <a:ext cx="4195059" cy="471924"/>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en-US" altLang="zh-CN"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Task Crowdsourcing Platform</a:t>
              </a:r>
              <a:endParaRPr kumimoji="0" lang="zh-CN" altLang="en-US"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grpSp>
      <p:cxnSp>
        <p:nvCxnSpPr>
          <p:cNvPr id="105" name="直线箭头连接符 104">
            <a:extLst>
              <a:ext uri="{FF2B5EF4-FFF2-40B4-BE49-F238E27FC236}">
                <a16:creationId xmlns:a16="http://schemas.microsoft.com/office/drawing/2014/main" id="{C60719C7-4E91-96F8-6835-ECC0FA00CB7B}"/>
              </a:ext>
            </a:extLst>
          </p:cNvPr>
          <p:cNvCxnSpPr>
            <a:stCxn id="99" idx="2"/>
          </p:cNvCxnSpPr>
          <p:nvPr/>
        </p:nvCxnSpPr>
        <p:spPr>
          <a:xfrm>
            <a:off x="7778988" y="5797195"/>
            <a:ext cx="0" cy="61413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6" name="直线箭头连接符 105">
            <a:extLst>
              <a:ext uri="{FF2B5EF4-FFF2-40B4-BE49-F238E27FC236}">
                <a16:creationId xmlns:a16="http://schemas.microsoft.com/office/drawing/2014/main" id="{703D9BA4-ED09-8EF2-B547-8BB0ACF50819}"/>
              </a:ext>
            </a:extLst>
          </p:cNvPr>
          <p:cNvCxnSpPr/>
          <p:nvPr/>
        </p:nvCxnSpPr>
        <p:spPr>
          <a:xfrm>
            <a:off x="7778986" y="7545971"/>
            <a:ext cx="0" cy="64491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7" name="文本框 106">
            <a:extLst>
              <a:ext uri="{FF2B5EF4-FFF2-40B4-BE49-F238E27FC236}">
                <a16:creationId xmlns:a16="http://schemas.microsoft.com/office/drawing/2014/main" id="{3D13A477-F895-23C8-D88F-484A3558A4EA}"/>
              </a:ext>
            </a:extLst>
          </p:cNvPr>
          <p:cNvSpPr txBox="1"/>
          <p:nvPr/>
        </p:nvSpPr>
        <p:spPr>
          <a:xfrm>
            <a:off x="9204533" y="8217449"/>
            <a:ext cx="138499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进审</a:t>
            </a:r>
            <a:r>
              <a:rPr lang="zh-CN" altLang="en-US" sz="2000" b="1" dirty="0">
                <a:solidFill>
                  <a:schemeClr val="bg2">
                    <a:lumMod val="10000"/>
                  </a:schemeClr>
                </a:solidFill>
              </a:rPr>
              <a:t>不打压</a:t>
            </a:r>
            <a:endParaRPr kumimoji="0" lang="zh-CN" altLang="en-US" sz="2000" b="1"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108" name="矩形 107">
            <a:extLst>
              <a:ext uri="{FF2B5EF4-FFF2-40B4-BE49-F238E27FC236}">
                <a16:creationId xmlns:a16="http://schemas.microsoft.com/office/drawing/2014/main" id="{2E74E02D-2D34-EB59-8B96-E29ED86517A6}"/>
              </a:ext>
            </a:extLst>
          </p:cNvPr>
          <p:cNvSpPr/>
          <p:nvPr/>
        </p:nvSpPr>
        <p:spPr>
          <a:xfrm>
            <a:off x="6758532" y="8204858"/>
            <a:ext cx="2030026" cy="595035"/>
          </a:xfrm>
          <a:prstGeom prst="rect">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3200" dirty="0">
                <a:ln w="0"/>
                <a:solidFill>
                  <a:schemeClr val="bg2">
                    <a:lumMod val="10000"/>
                  </a:schemeClr>
                </a:solidFill>
                <a:effectLst>
                  <a:outerShdw blurRad="38100" dist="19050" dir="2700000" algn="tl" rotWithShape="0">
                    <a:schemeClr val="dk1">
                      <a:alpha val="40000"/>
                    </a:schemeClr>
                  </a:outerShdw>
                </a:effectLst>
                <a:latin typeface="Times New Roman" panose="02020603050405020304" pitchFamily="18" charset="0"/>
                <a:ea typeface="Helvetica Neue Medium" panose="02000503000000020004"/>
                <a:cs typeface="Times New Roman" panose="02020603050405020304" pitchFamily="18" charset="0"/>
                <a:sym typeface="Helvetica Neue Medium" panose="02000503000000020004"/>
              </a:rPr>
              <a:t>statements</a:t>
            </a:r>
            <a:endParaRPr kumimoji="0" lang="zh-CN" altLang="en-US" sz="3200" i="0" u="none" strike="noStrike" normalizeH="0" baseline="0" dirty="0">
              <a:ln w="0"/>
              <a:solidFill>
                <a:schemeClr val="bg2">
                  <a:lumMod val="10000"/>
                </a:schemeClr>
              </a:solidFill>
              <a:effectLst>
                <a:outerShdw blurRad="38100" dist="19050" dir="2700000" algn="tl" rotWithShape="0">
                  <a:schemeClr val="dk1">
                    <a:alpha val="40000"/>
                  </a:schemeClr>
                </a:outerShdw>
              </a:effectLst>
              <a:uFillTx/>
              <a:latin typeface="Times New Roman" panose="02020603050405020304" pitchFamily="18" charset="0"/>
              <a:ea typeface="Helvetica Neue Medium" panose="02000503000000020004"/>
              <a:cs typeface="Times New Roman" panose="02020603050405020304" pitchFamily="18" charset="0"/>
              <a:sym typeface="Helvetica Neue Medium" panose="02000503000000020004"/>
            </a:endParaRPr>
          </a:p>
        </p:txBody>
      </p:sp>
      <p:sp>
        <p:nvSpPr>
          <p:cNvPr id="109" name="圆柱体 108">
            <a:extLst>
              <a:ext uri="{FF2B5EF4-FFF2-40B4-BE49-F238E27FC236}">
                <a16:creationId xmlns:a16="http://schemas.microsoft.com/office/drawing/2014/main" id="{44A1F047-5E16-6B84-4036-FA888B860477}"/>
              </a:ext>
            </a:extLst>
          </p:cNvPr>
          <p:cNvSpPr/>
          <p:nvPr/>
        </p:nvSpPr>
        <p:spPr>
          <a:xfrm>
            <a:off x="10807404" y="6698881"/>
            <a:ext cx="1384996" cy="750332"/>
          </a:xfrm>
          <a:prstGeom prst="can">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b="0" i="0" u="none" strike="noStrike" cap="none" spc="0" normalizeH="0" baseline="0" dirty="0">
                <a:ln>
                  <a:noFill/>
                </a:ln>
                <a:solidFill>
                  <a:schemeClr val="bg2">
                    <a:lumMod val="10000"/>
                  </a:schemeClr>
                </a:solidFill>
                <a:effectLst/>
                <a:uFillTx/>
                <a:latin typeface="Times New Roman" panose="02020603050405020304" pitchFamily="18" charset="0"/>
                <a:ea typeface="Helvetica Neue Medium" panose="02000503000000020004"/>
                <a:cs typeface="Times New Roman" panose="02020603050405020304" pitchFamily="18" charset="0"/>
                <a:sym typeface="Helvetica Neue Medium" panose="02000503000000020004"/>
              </a:rPr>
              <a:t>ES</a:t>
            </a:r>
            <a:endParaRPr kumimoji="0" lang="zh-CN" altLang="en-US" b="0" i="0" u="none" strike="noStrike" cap="none" spc="0" normalizeH="0" baseline="0" dirty="0">
              <a:ln>
                <a:noFill/>
              </a:ln>
              <a:solidFill>
                <a:schemeClr val="bg2">
                  <a:lumMod val="10000"/>
                </a:schemeClr>
              </a:solidFill>
              <a:effectLst/>
              <a:uFillTx/>
              <a:latin typeface="Times New Roman" panose="02020603050405020304" pitchFamily="18" charset="0"/>
              <a:ea typeface="Helvetica Neue Medium" panose="02000503000000020004"/>
              <a:cs typeface="Times New Roman" panose="02020603050405020304" pitchFamily="18" charset="0"/>
              <a:sym typeface="Helvetica Neue Medium" panose="02000503000000020004"/>
            </a:endParaRPr>
          </a:p>
        </p:txBody>
      </p:sp>
      <p:sp>
        <p:nvSpPr>
          <p:cNvPr id="110" name="圆柱体 109">
            <a:extLst>
              <a:ext uri="{FF2B5EF4-FFF2-40B4-BE49-F238E27FC236}">
                <a16:creationId xmlns:a16="http://schemas.microsoft.com/office/drawing/2014/main" id="{B5B5992F-0DEE-37E8-3BEB-D75CFC13C1B7}"/>
              </a:ext>
            </a:extLst>
          </p:cNvPr>
          <p:cNvSpPr/>
          <p:nvPr/>
        </p:nvSpPr>
        <p:spPr>
          <a:xfrm>
            <a:off x="10848239" y="9428341"/>
            <a:ext cx="1384996" cy="750332"/>
          </a:xfrm>
          <a:prstGeom prst="can">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b="0" i="0" u="none" strike="noStrike" cap="none" spc="0" normalizeH="0" baseline="0" dirty="0">
                <a:ln>
                  <a:noFill/>
                </a:ln>
                <a:solidFill>
                  <a:schemeClr val="bg2">
                    <a:lumMod val="10000"/>
                  </a:schemeClr>
                </a:solidFill>
                <a:effectLst/>
                <a:uFillTx/>
                <a:latin typeface="Times New Roman" panose="02020603050405020304" pitchFamily="18" charset="0"/>
                <a:ea typeface="Helvetica Neue Medium" panose="02000503000000020004"/>
                <a:cs typeface="Times New Roman" panose="02020603050405020304" pitchFamily="18" charset="0"/>
                <a:sym typeface="Helvetica Neue Medium" panose="02000503000000020004"/>
              </a:rPr>
              <a:t>MySQL</a:t>
            </a:r>
            <a:endParaRPr kumimoji="0" lang="zh-CN" altLang="en-US" b="0" i="0" u="none" strike="noStrike" cap="none" spc="0" normalizeH="0" baseline="0" dirty="0">
              <a:ln>
                <a:noFill/>
              </a:ln>
              <a:solidFill>
                <a:schemeClr val="bg2">
                  <a:lumMod val="10000"/>
                </a:schemeClr>
              </a:solidFill>
              <a:effectLst/>
              <a:uFillTx/>
              <a:latin typeface="Times New Roman" panose="02020603050405020304" pitchFamily="18" charset="0"/>
              <a:ea typeface="Helvetica Neue Medium" panose="02000503000000020004"/>
              <a:cs typeface="Times New Roman" panose="02020603050405020304" pitchFamily="18" charset="0"/>
              <a:sym typeface="Helvetica Neue Medium" panose="02000503000000020004"/>
            </a:endParaRPr>
          </a:p>
        </p:txBody>
      </p:sp>
      <p:cxnSp>
        <p:nvCxnSpPr>
          <p:cNvPr id="111" name="直线箭头连接符 110">
            <a:extLst>
              <a:ext uri="{FF2B5EF4-FFF2-40B4-BE49-F238E27FC236}">
                <a16:creationId xmlns:a16="http://schemas.microsoft.com/office/drawing/2014/main" id="{8E2F8C94-33A6-0C7B-FE8E-C5A5646DE1AD}"/>
              </a:ext>
            </a:extLst>
          </p:cNvPr>
          <p:cNvCxnSpPr>
            <a:stCxn id="108" idx="3"/>
            <a:endCxn id="109" idx="2"/>
          </p:cNvCxnSpPr>
          <p:nvPr/>
        </p:nvCxnSpPr>
        <p:spPr>
          <a:xfrm flipV="1">
            <a:off x="8788558" y="7074047"/>
            <a:ext cx="2018846" cy="142832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2" name="直线箭头连接符 111">
            <a:extLst>
              <a:ext uri="{FF2B5EF4-FFF2-40B4-BE49-F238E27FC236}">
                <a16:creationId xmlns:a16="http://schemas.microsoft.com/office/drawing/2014/main" id="{FAF02F00-CF63-75B2-E9E7-4283BECA7DC3}"/>
              </a:ext>
            </a:extLst>
          </p:cNvPr>
          <p:cNvCxnSpPr>
            <a:stCxn id="108" idx="3"/>
            <a:endCxn id="110" idx="2"/>
          </p:cNvCxnSpPr>
          <p:nvPr/>
        </p:nvCxnSpPr>
        <p:spPr>
          <a:xfrm>
            <a:off x="8788558" y="8502376"/>
            <a:ext cx="2059681" cy="130113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3" name="文本框 112">
            <a:extLst>
              <a:ext uri="{FF2B5EF4-FFF2-40B4-BE49-F238E27FC236}">
                <a16:creationId xmlns:a16="http://schemas.microsoft.com/office/drawing/2014/main" id="{100614C5-1841-A0F1-479F-DD184B707E72}"/>
              </a:ext>
            </a:extLst>
          </p:cNvPr>
          <p:cNvSpPr txBox="1"/>
          <p:nvPr/>
        </p:nvSpPr>
        <p:spPr>
          <a:xfrm>
            <a:off x="12156957" y="6465046"/>
            <a:ext cx="396694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lang="zh-CN" altLang="en-US" sz="3600" dirty="0">
                <a:solidFill>
                  <a:schemeClr val="bg2">
                    <a:lumMod val="10000"/>
                  </a:schemeClr>
                </a:solidFill>
              </a:rPr>
              <a:t>根据不打压内容粗</a:t>
            </a:r>
            <a:endParaRPr lang="en-US" altLang="zh-CN" sz="3600" dirty="0">
              <a:solidFill>
                <a:schemeClr val="bg2">
                  <a:lumMod val="10000"/>
                </a:schemeClr>
              </a:solidFill>
            </a:endParaRPr>
          </a:p>
          <a:p>
            <a:pPr marL="0" marR="0" indent="0" algn="ctr" defTabSz="2438400" rtl="0" fontAlgn="auto" latinLnBrk="0" hangingPunct="0">
              <a:lnSpc>
                <a:spcPct val="100000"/>
              </a:lnSpc>
              <a:spcBef>
                <a:spcPts val="0"/>
              </a:spcBef>
              <a:spcAft>
                <a:spcPts val="0"/>
              </a:spcAft>
              <a:buClrTx/>
              <a:buSzTx/>
              <a:buFontTx/>
              <a:buNone/>
            </a:pPr>
            <a:r>
              <a:rPr lang="zh-CN" altLang="en-US" sz="3600" dirty="0">
                <a:solidFill>
                  <a:schemeClr val="bg2">
                    <a:lumMod val="10000"/>
                  </a:schemeClr>
                </a:solidFill>
              </a:rPr>
              <a:t>筛相似</a:t>
            </a:r>
            <a:r>
              <a:rPr lang="en-US" altLang="zh-CN" sz="3600" dirty="0">
                <a:solidFill>
                  <a:schemeClr val="bg2">
                    <a:lumMod val="10000"/>
                  </a:schemeClr>
                </a:solidFill>
              </a:rPr>
              <a:t>statement</a:t>
            </a:r>
            <a:endParaRPr kumimoji="0" lang="zh-CN" altLang="en-US"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114" name="文本框 113">
            <a:extLst>
              <a:ext uri="{FF2B5EF4-FFF2-40B4-BE49-F238E27FC236}">
                <a16:creationId xmlns:a16="http://schemas.microsoft.com/office/drawing/2014/main" id="{E55B8ED0-5EF0-8159-59E6-79B5ACB6F365}"/>
              </a:ext>
            </a:extLst>
          </p:cNvPr>
          <p:cNvSpPr txBox="1"/>
          <p:nvPr/>
        </p:nvSpPr>
        <p:spPr>
          <a:xfrm>
            <a:off x="12339019" y="8919881"/>
            <a:ext cx="320578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记录</a:t>
            </a:r>
            <a:r>
              <a:rPr kumimoji="0" lang="en-US" altLang="zh-CN"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statement</a:t>
            </a: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是否提示过，</a:t>
            </a:r>
            <a:endParaRPr kumimoji="0" lang="en-US" altLang="zh-CN"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24384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避免重复提示</a:t>
            </a:r>
          </a:p>
        </p:txBody>
      </p:sp>
      <p:sp>
        <p:nvSpPr>
          <p:cNvPr id="115" name="矩形 114">
            <a:extLst>
              <a:ext uri="{FF2B5EF4-FFF2-40B4-BE49-F238E27FC236}">
                <a16:creationId xmlns:a16="http://schemas.microsoft.com/office/drawing/2014/main" id="{AF1E2172-7D32-5632-5B0C-3BDF94A26AE9}"/>
              </a:ext>
            </a:extLst>
          </p:cNvPr>
          <p:cNvSpPr/>
          <p:nvPr/>
        </p:nvSpPr>
        <p:spPr>
          <a:xfrm>
            <a:off x="6442475" y="9860476"/>
            <a:ext cx="2662139" cy="1087477"/>
          </a:xfrm>
          <a:prstGeom prst="rect">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2">
                    <a:lumMod val="10000"/>
                  </a:schemeClr>
                </a:solidFill>
                <a:sym typeface="Helvetica Neue Medium" panose="02000503000000020004"/>
              </a:rPr>
              <a:t>查</a:t>
            </a:r>
            <a:r>
              <a:rPr lang="en-US" altLang="zh-CN" sz="3200" dirty="0">
                <a:solidFill>
                  <a:schemeClr val="bg2">
                    <a:lumMod val="10000"/>
                  </a:schemeClr>
                </a:solidFill>
                <a:sym typeface="Helvetica Neue Medium" panose="02000503000000020004"/>
              </a:rPr>
              <a:t>ES</a:t>
            </a:r>
          </a:p>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2">
                    <a:lumMod val="10000"/>
                  </a:schemeClr>
                </a:solidFill>
                <a:sym typeface="Helvetica Neue Medium" panose="02000503000000020004"/>
              </a:rPr>
              <a:t>粗筛</a:t>
            </a:r>
            <a:r>
              <a:rPr lang="en-US" altLang="zh-CN" sz="3200" dirty="0">
                <a:solidFill>
                  <a:schemeClr val="bg2">
                    <a:lumMod val="10000"/>
                  </a:schemeClr>
                </a:solidFill>
                <a:sym typeface="Helvetica Neue Medium" panose="02000503000000020004"/>
              </a:rPr>
              <a:t>30</a:t>
            </a:r>
            <a:r>
              <a:rPr lang="zh-CN" altLang="en-US" sz="3200" dirty="0">
                <a:solidFill>
                  <a:schemeClr val="bg2">
                    <a:lumMod val="10000"/>
                  </a:schemeClr>
                </a:solidFill>
                <a:sym typeface="Helvetica Neue Medium" panose="02000503000000020004"/>
              </a:rPr>
              <a:t>条</a:t>
            </a:r>
          </a:p>
        </p:txBody>
      </p:sp>
      <p:sp>
        <p:nvSpPr>
          <p:cNvPr id="116" name="矩形 115">
            <a:extLst>
              <a:ext uri="{FF2B5EF4-FFF2-40B4-BE49-F238E27FC236}">
                <a16:creationId xmlns:a16="http://schemas.microsoft.com/office/drawing/2014/main" id="{6E2EA91D-8652-FF77-8BF7-BF4BF04244FB}"/>
              </a:ext>
            </a:extLst>
          </p:cNvPr>
          <p:cNvSpPr/>
          <p:nvPr/>
        </p:nvSpPr>
        <p:spPr>
          <a:xfrm>
            <a:off x="6444653" y="11885425"/>
            <a:ext cx="2662139" cy="1087477"/>
          </a:xfrm>
          <a:prstGeom prst="rect">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2">
                    <a:lumMod val="10000"/>
                  </a:schemeClr>
                </a:solidFill>
                <a:sym typeface="Helvetica Neue Medium" panose="02000503000000020004"/>
              </a:rPr>
              <a:t>查</a:t>
            </a:r>
            <a:r>
              <a:rPr lang="en-US" altLang="zh-CN" sz="3200" dirty="0">
                <a:solidFill>
                  <a:schemeClr val="bg2">
                    <a:lumMod val="10000"/>
                  </a:schemeClr>
                </a:solidFill>
                <a:sym typeface="Helvetica Neue Medium" panose="02000503000000020004"/>
              </a:rPr>
              <a:t>MySQL</a:t>
            </a:r>
          </a:p>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2">
                    <a:lumMod val="10000"/>
                  </a:schemeClr>
                </a:solidFill>
                <a:sym typeface="Helvetica Neue Medium" panose="02000503000000020004"/>
              </a:rPr>
              <a:t>看是否提示过</a:t>
            </a:r>
          </a:p>
        </p:txBody>
      </p:sp>
      <p:cxnSp>
        <p:nvCxnSpPr>
          <p:cNvPr id="117" name="直线箭头连接符 116">
            <a:extLst>
              <a:ext uri="{FF2B5EF4-FFF2-40B4-BE49-F238E27FC236}">
                <a16:creationId xmlns:a16="http://schemas.microsoft.com/office/drawing/2014/main" id="{8ED52E40-D7D5-AD7A-BB1F-B5DC6164B746}"/>
              </a:ext>
            </a:extLst>
          </p:cNvPr>
          <p:cNvCxnSpPr>
            <a:stCxn id="108" idx="2"/>
            <a:endCxn id="115" idx="0"/>
          </p:cNvCxnSpPr>
          <p:nvPr/>
        </p:nvCxnSpPr>
        <p:spPr>
          <a:xfrm>
            <a:off x="7773545" y="8799893"/>
            <a:ext cx="0" cy="106058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8" name="直线箭头连接符 117">
            <a:extLst>
              <a:ext uri="{FF2B5EF4-FFF2-40B4-BE49-F238E27FC236}">
                <a16:creationId xmlns:a16="http://schemas.microsoft.com/office/drawing/2014/main" id="{7618726D-8033-03BF-BABE-CA66C0B554FD}"/>
              </a:ext>
            </a:extLst>
          </p:cNvPr>
          <p:cNvCxnSpPr>
            <a:stCxn id="115" idx="2"/>
            <a:endCxn id="116" idx="0"/>
          </p:cNvCxnSpPr>
          <p:nvPr/>
        </p:nvCxnSpPr>
        <p:spPr>
          <a:xfrm>
            <a:off x="7773545" y="10947953"/>
            <a:ext cx="2178" cy="93747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9" name="直线箭头连接符 118">
            <a:extLst>
              <a:ext uri="{FF2B5EF4-FFF2-40B4-BE49-F238E27FC236}">
                <a16:creationId xmlns:a16="http://schemas.microsoft.com/office/drawing/2014/main" id="{181CDFAF-E89A-0023-F1D9-D23781DA3FA9}"/>
              </a:ext>
            </a:extLst>
          </p:cNvPr>
          <p:cNvCxnSpPr>
            <a:cxnSpLocks/>
            <a:stCxn id="116" idx="3"/>
            <a:endCxn id="121" idx="1"/>
          </p:cNvCxnSpPr>
          <p:nvPr/>
        </p:nvCxnSpPr>
        <p:spPr>
          <a:xfrm>
            <a:off x="9106792" y="12429164"/>
            <a:ext cx="581420"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0" name="直线箭头连接符 119">
            <a:extLst>
              <a:ext uri="{FF2B5EF4-FFF2-40B4-BE49-F238E27FC236}">
                <a16:creationId xmlns:a16="http://schemas.microsoft.com/office/drawing/2014/main" id="{A3220196-8CB2-C624-CEEA-CD0CAF060A8E}"/>
              </a:ext>
            </a:extLst>
          </p:cNvPr>
          <p:cNvCxnSpPr>
            <a:cxnSpLocks/>
            <a:stCxn id="115" idx="3"/>
            <a:endCxn id="109" idx="3"/>
          </p:cNvCxnSpPr>
          <p:nvPr/>
        </p:nvCxnSpPr>
        <p:spPr>
          <a:xfrm flipV="1">
            <a:off x="9104614" y="7449213"/>
            <a:ext cx="2395288" cy="2955002"/>
          </a:xfrm>
          <a:prstGeom prst="straightConnector1">
            <a:avLst/>
          </a:prstGeom>
          <a:noFill/>
          <a:ln w="25400"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121" name="矩形 120">
            <a:extLst>
              <a:ext uri="{FF2B5EF4-FFF2-40B4-BE49-F238E27FC236}">
                <a16:creationId xmlns:a16="http://schemas.microsoft.com/office/drawing/2014/main" id="{4B97E3A5-57DD-C87F-4081-9DDBEE14EB66}"/>
              </a:ext>
            </a:extLst>
          </p:cNvPr>
          <p:cNvSpPr/>
          <p:nvPr/>
        </p:nvSpPr>
        <p:spPr>
          <a:xfrm>
            <a:off x="9688212" y="12131646"/>
            <a:ext cx="3064504" cy="595035"/>
          </a:xfrm>
          <a:prstGeom prst="rect">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2">
                    <a:lumMod val="10000"/>
                  </a:schemeClr>
                </a:solidFill>
                <a:sym typeface="Helvetica Neue Medium" panose="02000503000000020004"/>
              </a:rPr>
              <a:t>语义推断</a:t>
            </a:r>
            <a:r>
              <a:rPr lang="en-US" altLang="zh-CN" sz="3200" dirty="0" err="1">
                <a:solidFill>
                  <a:schemeClr val="bg2">
                    <a:lumMod val="10000"/>
                  </a:schemeClr>
                </a:solidFill>
                <a:sym typeface="Helvetica Neue Medium" panose="02000503000000020004"/>
              </a:rPr>
              <a:t>Nli</a:t>
            </a:r>
            <a:endParaRPr lang="zh-CN" altLang="en-US" sz="3200" dirty="0">
              <a:solidFill>
                <a:schemeClr val="bg2">
                  <a:lumMod val="10000"/>
                </a:schemeClr>
              </a:solidFill>
              <a:sym typeface="Helvetica Neue Medium" panose="02000503000000020004"/>
            </a:endParaRPr>
          </a:p>
        </p:txBody>
      </p:sp>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17CE22A1-CA05-E3B1-6814-376BA7BD2811}"/>
                  </a:ext>
                </a:extLst>
              </p:cNvPr>
              <p:cNvSpPr/>
              <p:nvPr/>
            </p:nvSpPr>
            <p:spPr>
              <a:xfrm>
                <a:off x="13334136" y="11888152"/>
                <a:ext cx="3064504" cy="1087477"/>
              </a:xfrm>
              <a:prstGeom prst="rect">
                <a:avLst/>
              </a:prstGeom>
              <a:solidFill>
                <a:schemeClr val="bg1"/>
              </a:solid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14:m>
                  <m:oMath xmlns:m="http://schemas.openxmlformats.org/officeDocument/2006/math">
                    <m:r>
                      <a:rPr lang="zh-CN" altLang="en-US" sz="3200" i="1" smtClean="0">
                        <a:solidFill>
                          <a:schemeClr val="bg2">
                            <a:lumMod val="10000"/>
                          </a:schemeClr>
                        </a:solidFill>
                        <a:latin typeface="Cambria Math" panose="02040503050406030204" pitchFamily="18" charset="0"/>
                        <a:sym typeface="Helvetica Neue Medium" panose="02000503000000020004"/>
                      </a:rPr>
                      <m:t>≥</m:t>
                    </m:r>
                    <m:r>
                      <a:rPr lang="en-US" altLang="zh-CN" sz="3200" b="0" i="1" smtClean="0">
                        <a:solidFill>
                          <a:schemeClr val="bg2">
                            <a:lumMod val="10000"/>
                          </a:schemeClr>
                        </a:solidFill>
                        <a:latin typeface="Cambria Math" panose="02040503050406030204" pitchFamily="18" charset="0"/>
                        <a:sym typeface="Helvetica Neue Medium" panose="02000503000000020004"/>
                      </a:rPr>
                      <m:t>4</m:t>
                    </m:r>
                  </m:oMath>
                </a14:m>
                <a:r>
                  <a:rPr lang="zh-CN" altLang="en-US" sz="3200" dirty="0">
                    <a:solidFill>
                      <a:schemeClr val="bg2">
                        <a:lumMod val="10000"/>
                      </a:schemeClr>
                    </a:solidFill>
                    <a:sym typeface="Helvetica Neue Medium" panose="02000503000000020004"/>
                  </a:rPr>
                  <a:t> </a:t>
                </a:r>
                <a:r>
                  <a:rPr lang="en-US" altLang="zh-CN" sz="3200" dirty="0">
                    <a:solidFill>
                      <a:schemeClr val="bg2">
                        <a:lumMod val="10000"/>
                      </a:schemeClr>
                    </a:solidFill>
                    <a:sym typeface="Helvetica Neue Medium" panose="02000503000000020004"/>
                  </a:rPr>
                  <a:t>MySQL</a:t>
                </a:r>
                <a:r>
                  <a:rPr lang="zh-CN" altLang="en-US" sz="3200" dirty="0">
                    <a:solidFill>
                      <a:schemeClr val="bg2">
                        <a:lumMod val="10000"/>
                      </a:schemeClr>
                    </a:solidFill>
                    <a:sym typeface="Helvetica Neue Medium" panose="02000503000000020004"/>
                  </a:rPr>
                  <a:t>记录</a:t>
                </a:r>
                <a:endParaRPr lang="en-US" altLang="zh-CN" sz="3200" dirty="0">
                  <a:solidFill>
                    <a:schemeClr val="bg2">
                      <a:lumMod val="10000"/>
                    </a:schemeClr>
                  </a:solidFill>
                  <a:sym typeface="Helvetica Neue Medium" panose="02000503000000020004"/>
                </a:endParaRPr>
              </a:p>
              <a:p>
                <a:pPr defTabSz="825500"/>
                <a:r>
                  <a:rPr lang="zh-CN" altLang="en-US" sz="3200" dirty="0">
                    <a:solidFill>
                      <a:schemeClr val="bg2">
                        <a:lumMod val="10000"/>
                      </a:schemeClr>
                    </a:solidFill>
                    <a:sym typeface="Helvetica Neue Medium" panose="02000503000000020004"/>
                  </a:rPr>
                  <a:t>飞书</a:t>
                </a:r>
                <a:r>
                  <a:rPr lang="en-US" altLang="zh-CN" sz="3200" dirty="0">
                    <a:solidFill>
                      <a:schemeClr val="bg2">
                        <a:lumMod val="10000"/>
                      </a:schemeClr>
                    </a:solidFill>
                    <a:sym typeface="Helvetica Neue Medium" panose="02000503000000020004"/>
                  </a:rPr>
                  <a:t>bot</a:t>
                </a:r>
                <a:r>
                  <a:rPr lang="zh-CN" altLang="en-US" sz="3200" dirty="0">
                    <a:solidFill>
                      <a:schemeClr val="bg2">
                        <a:lumMod val="10000"/>
                      </a:schemeClr>
                    </a:solidFill>
                    <a:sym typeface="Helvetica Neue Medium" panose="02000503000000020004"/>
                  </a:rPr>
                  <a:t>提示</a:t>
                </a:r>
              </a:p>
            </p:txBody>
          </p:sp>
        </mc:Choice>
        <mc:Fallback xmlns="">
          <p:sp>
            <p:nvSpPr>
              <p:cNvPr id="122" name="矩形 121">
                <a:extLst>
                  <a:ext uri="{FF2B5EF4-FFF2-40B4-BE49-F238E27FC236}">
                    <a16:creationId xmlns:a16="http://schemas.microsoft.com/office/drawing/2014/main" id="{17CE22A1-CA05-E3B1-6814-376BA7BD2811}"/>
                  </a:ext>
                </a:extLst>
              </p:cNvPr>
              <p:cNvSpPr>
                <a:spLocks noRot="1" noChangeAspect="1" noMove="1" noResize="1" noEditPoints="1" noAdjustHandles="1" noChangeArrowheads="1" noChangeShapeType="1" noTextEdit="1"/>
              </p:cNvSpPr>
              <p:nvPr/>
            </p:nvSpPr>
            <p:spPr>
              <a:xfrm>
                <a:off x="13334136" y="11888152"/>
                <a:ext cx="3064504" cy="1087477"/>
              </a:xfrm>
              <a:prstGeom prst="rect">
                <a:avLst/>
              </a:prstGeom>
              <a:blipFill>
                <a:blip r:embed="rId5"/>
                <a:stretch>
                  <a:fillRect l="-2049" t="-6818" r="-5328" b="-15909"/>
                </a:stretch>
              </a:blipFill>
              <a:ln w="19050" cap="flat">
                <a:solidFill>
                  <a:schemeClr val="bg2">
                    <a:lumMod val="10000"/>
                  </a:schemeClr>
                </a:solidFill>
                <a:miter lim="400000"/>
              </a:ln>
              <a:effectLst/>
            </p:spPr>
            <p:txBody>
              <a:bodyPr/>
              <a:lstStyle/>
              <a:p>
                <a:r>
                  <a:rPr lang="zh-CN" altLang="en-US">
                    <a:noFill/>
                  </a:rPr>
                  <a:t> </a:t>
                </a:r>
              </a:p>
            </p:txBody>
          </p:sp>
        </mc:Fallback>
      </mc:AlternateContent>
      <p:cxnSp>
        <p:nvCxnSpPr>
          <p:cNvPr id="123" name="直线箭头连接符 122">
            <a:extLst>
              <a:ext uri="{FF2B5EF4-FFF2-40B4-BE49-F238E27FC236}">
                <a16:creationId xmlns:a16="http://schemas.microsoft.com/office/drawing/2014/main" id="{7F51E8CD-4EB7-926C-F687-B266C8108E3E}"/>
              </a:ext>
            </a:extLst>
          </p:cNvPr>
          <p:cNvCxnSpPr>
            <a:stCxn id="116" idx="3"/>
            <a:endCxn id="110" idx="3"/>
          </p:cNvCxnSpPr>
          <p:nvPr/>
        </p:nvCxnSpPr>
        <p:spPr>
          <a:xfrm flipV="1">
            <a:off x="9106792" y="10178673"/>
            <a:ext cx="2433945" cy="2250491"/>
          </a:xfrm>
          <a:prstGeom prst="straightConnector1">
            <a:avLst/>
          </a:prstGeom>
          <a:noFill/>
          <a:ln w="25400"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124" name="直线箭头连接符 123">
            <a:extLst>
              <a:ext uri="{FF2B5EF4-FFF2-40B4-BE49-F238E27FC236}">
                <a16:creationId xmlns:a16="http://schemas.microsoft.com/office/drawing/2014/main" id="{C76819C3-17C6-B031-B9E0-DA2B0FD9B7CD}"/>
              </a:ext>
            </a:extLst>
          </p:cNvPr>
          <p:cNvCxnSpPr>
            <a:cxnSpLocks/>
            <a:stCxn id="121" idx="3"/>
            <a:endCxn id="122" idx="1"/>
          </p:cNvCxnSpPr>
          <p:nvPr/>
        </p:nvCxnSpPr>
        <p:spPr>
          <a:xfrm>
            <a:off x="12752716" y="12429164"/>
            <a:ext cx="581420" cy="272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 name="直线箭头连接符 2">
            <a:extLst>
              <a:ext uri="{FF2B5EF4-FFF2-40B4-BE49-F238E27FC236}">
                <a16:creationId xmlns:a16="http://schemas.microsoft.com/office/drawing/2014/main" id="{26C3639F-A587-0D1F-A309-1DCDF856C060}"/>
              </a:ext>
            </a:extLst>
          </p:cNvPr>
          <p:cNvCxnSpPr>
            <a:cxnSpLocks/>
            <a:stCxn id="108" idx="2"/>
            <a:endCxn id="121" idx="0"/>
          </p:cNvCxnSpPr>
          <p:nvPr/>
        </p:nvCxnSpPr>
        <p:spPr>
          <a:xfrm>
            <a:off x="7773545" y="8799893"/>
            <a:ext cx="3446919" cy="3331753"/>
          </a:xfrm>
          <a:prstGeom prst="straightConnector1">
            <a:avLst/>
          </a:prstGeom>
          <a:noFill/>
          <a:ln w="25400" cap="flat">
            <a:solidFill>
              <a:srgbClr val="6298E3"/>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 name="直线箭头连接符 5">
            <a:extLst>
              <a:ext uri="{FF2B5EF4-FFF2-40B4-BE49-F238E27FC236}">
                <a16:creationId xmlns:a16="http://schemas.microsoft.com/office/drawing/2014/main" id="{765BB3D0-3F21-0AA9-AC75-DDE077A0CC27}"/>
              </a:ext>
            </a:extLst>
          </p:cNvPr>
          <p:cNvCxnSpPr>
            <a:cxnSpLocks/>
            <a:stCxn id="122" idx="0"/>
            <a:endCxn id="110" idx="3"/>
          </p:cNvCxnSpPr>
          <p:nvPr/>
        </p:nvCxnSpPr>
        <p:spPr>
          <a:xfrm flipH="1" flipV="1">
            <a:off x="11540737" y="10178673"/>
            <a:ext cx="3325651" cy="1709479"/>
          </a:xfrm>
          <a:prstGeom prst="straightConnector1">
            <a:avLst/>
          </a:prstGeom>
          <a:noFill/>
          <a:ln w="25400" cap="flat">
            <a:solidFill>
              <a:srgbClr val="6298E3"/>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文本框 9">
            <a:extLst>
              <a:ext uri="{FF2B5EF4-FFF2-40B4-BE49-F238E27FC236}">
                <a16:creationId xmlns:a16="http://schemas.microsoft.com/office/drawing/2014/main" id="{7399180A-AE1B-7421-380F-C7BD42F628D1}"/>
              </a:ext>
            </a:extLst>
          </p:cNvPr>
          <p:cNvSpPr txBox="1"/>
          <p:nvPr/>
        </p:nvSpPr>
        <p:spPr>
          <a:xfrm>
            <a:off x="7293715" y="8877907"/>
            <a:ext cx="1311451"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4000" dirty="0">
                <a:solidFill>
                  <a:schemeClr val="bg2">
                    <a:lumMod val="10000"/>
                  </a:schemeClr>
                </a:solidFill>
              </a:rPr>
              <a:t>s</a:t>
            </a:r>
            <a:endParaRPr lang="zh-CN" altLang="en-US" sz="4000" dirty="0">
              <a:solidFill>
                <a:schemeClr val="bg2">
                  <a:lumMod val="10000"/>
                </a:schemeClr>
              </a:solidFill>
            </a:endParaRPr>
          </a:p>
        </p:txBody>
      </p:sp>
    </p:spTree>
    <p:extLst>
      <p:ext uri="{BB962C8B-B14F-4D97-AF65-F5344CB8AC3E}">
        <p14:creationId xmlns:p14="http://schemas.microsoft.com/office/powerpoint/2010/main" val="291241864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4CB206E-B953-124A-C765-4DB2A92133D5}"/>
              </a:ext>
            </a:extLst>
          </p:cNvPr>
          <p:cNvSpPr txBox="1">
            <a:spLocks/>
          </p:cNvSpPr>
          <p:nvPr/>
        </p:nvSpPr>
        <p:spPr>
          <a:xfrm>
            <a:off x="7158403" y="10307062"/>
            <a:ext cx="10067192" cy="576961"/>
          </a:xfrm>
          <a:prstGeom prst="rect">
            <a:avLst/>
          </a:prstGeom>
        </p:spPr>
        <p:txBody>
          <a:bodyPr vert="horz" lIns="101600" tIns="38100" rIns="25400" bIns="38100" rtlCol="0" anchor="t" anchorCtr="0">
            <a:noAutofit/>
          </a:bodyPr>
          <a:lstStyle>
            <a:lvl1pPr algn="ctr" defTabSz="914400" rtl="0" eaLnBrk="1" latinLnBrk="0" hangingPunct="1">
              <a:lnSpc>
                <a:spcPct val="90000"/>
              </a:lnSpc>
              <a:spcBef>
                <a:spcPct val="0"/>
              </a:spcBef>
              <a:buNone/>
              <a:defRPr sz="4800" b="0" kern="1200" spc="600">
                <a:solidFill>
                  <a:srgbClr val="353535"/>
                </a:solidFill>
                <a:effectLst/>
                <a:latin typeface="冬青黑体简体中文" charset="0"/>
                <a:ea typeface="冬青黑体简体中文" charset="0"/>
                <a:cs typeface="+mj-cs"/>
              </a:defRPr>
            </a:lvl1pPr>
          </a:lstStyle>
          <a:p>
            <a:r>
              <a:rPr lang="zh-CN" altLang="en-US" sz="4000" dirty="0"/>
              <a:t>内容质量项目 </a:t>
            </a:r>
            <a:r>
              <a:rPr lang="en-US" altLang="zh-CN" sz="4000" dirty="0"/>
              <a:t>–</a:t>
            </a:r>
            <a:r>
              <a:rPr lang="zh-CN" altLang="en-US" sz="4000" dirty="0"/>
              <a:t> 虚假信息检测</a:t>
            </a:r>
          </a:p>
        </p:txBody>
      </p:sp>
      <p:grpSp>
        <p:nvGrpSpPr>
          <p:cNvPr id="13" name="组合 12">
            <a:extLst>
              <a:ext uri="{FF2B5EF4-FFF2-40B4-BE49-F238E27FC236}">
                <a16:creationId xmlns:a16="http://schemas.microsoft.com/office/drawing/2014/main" id="{E04B5D14-322F-FCF4-FEBF-3D07D30D003E}"/>
              </a:ext>
            </a:extLst>
          </p:cNvPr>
          <p:cNvGrpSpPr/>
          <p:nvPr/>
        </p:nvGrpSpPr>
        <p:grpSpPr>
          <a:xfrm>
            <a:off x="8338008" y="441823"/>
            <a:ext cx="7707982" cy="7105615"/>
            <a:chOff x="8338007" y="649137"/>
            <a:chExt cx="7707982" cy="7105615"/>
          </a:xfrm>
        </p:grpSpPr>
        <p:pic>
          <p:nvPicPr>
            <p:cNvPr id="8" name="图片 7" descr="upload_124646935">
              <a:extLst>
                <a:ext uri="{FF2B5EF4-FFF2-40B4-BE49-F238E27FC236}">
                  <a16:creationId xmlns:a16="http://schemas.microsoft.com/office/drawing/2014/main" id="{488CC6F0-4C63-E050-EDE3-AAC285E758A0}"/>
                </a:ext>
              </a:extLst>
            </p:cNvPr>
            <p:cNvPicPr>
              <a:picLocks noChangeAspect="1"/>
            </p:cNvPicPr>
            <p:nvPr/>
          </p:nvPicPr>
          <p:blipFill>
            <a:blip r:embed="rId3"/>
            <a:srcRect l="26292" t="38009" r="58636" b="36181"/>
            <a:stretch>
              <a:fillRect/>
            </a:stretch>
          </p:blipFill>
          <p:spPr>
            <a:xfrm>
              <a:off x="8650000" y="649137"/>
              <a:ext cx="7083997" cy="6817135"/>
            </a:xfrm>
            <a:prstGeom prst="rect">
              <a:avLst/>
            </a:prstGeom>
          </p:spPr>
        </p:pic>
        <p:pic>
          <p:nvPicPr>
            <p:cNvPr id="12" name="图片 11">
              <a:extLst>
                <a:ext uri="{FF2B5EF4-FFF2-40B4-BE49-F238E27FC236}">
                  <a16:creationId xmlns:a16="http://schemas.microsoft.com/office/drawing/2014/main" id="{25FD5C0E-E8AA-632F-F3AA-405AAF47F531}"/>
                </a:ext>
              </a:extLst>
            </p:cNvPr>
            <p:cNvPicPr>
              <a:picLocks noChangeAspect="1"/>
            </p:cNvPicPr>
            <p:nvPr/>
          </p:nvPicPr>
          <p:blipFill rotWithShape="1">
            <a:blip r:embed="rId4"/>
            <a:srcRect l="15928"/>
            <a:stretch/>
          </p:blipFill>
          <p:spPr>
            <a:xfrm>
              <a:off x="8338007" y="6270544"/>
              <a:ext cx="7707982" cy="1484208"/>
            </a:xfrm>
            <a:prstGeom prst="rect">
              <a:avLst/>
            </a:prstGeom>
          </p:spPr>
        </p:pic>
      </p:grpSp>
      <p:sp>
        <p:nvSpPr>
          <p:cNvPr id="2" name="标题 1">
            <a:extLst>
              <a:ext uri="{FF2B5EF4-FFF2-40B4-BE49-F238E27FC236}">
                <a16:creationId xmlns:a16="http://schemas.microsoft.com/office/drawing/2014/main" id="{8B0D74B1-9154-7E33-C976-D5DB9B3A565B}"/>
              </a:ext>
            </a:extLst>
          </p:cNvPr>
          <p:cNvSpPr txBox="1">
            <a:spLocks/>
          </p:cNvSpPr>
          <p:nvPr/>
        </p:nvSpPr>
        <p:spPr>
          <a:xfrm>
            <a:off x="7158403" y="8783010"/>
            <a:ext cx="10067192" cy="576961"/>
          </a:xfrm>
          <a:prstGeom prst="rect">
            <a:avLst/>
          </a:prstGeom>
        </p:spPr>
        <p:txBody>
          <a:bodyPr lIns="101600" tIns="38100" rIns="25400" bIns="38100" anchor="t" anchorCtr="0">
            <a:noAutofit/>
          </a:bodyPr>
          <a:lstStyle>
            <a:lvl1pPr algn="ctr" defTabSz="914400" rtl="0" eaLnBrk="1" latinLnBrk="0" hangingPunct="1">
              <a:lnSpc>
                <a:spcPct val="90000"/>
              </a:lnSpc>
              <a:spcBef>
                <a:spcPct val="0"/>
              </a:spcBef>
              <a:buNone/>
              <a:defRPr sz="4800" b="0" kern="1200" spc="600">
                <a:solidFill>
                  <a:srgbClr val="353535"/>
                </a:solidFill>
                <a:effectLst/>
                <a:latin typeface="冬青黑体简体中文" charset="0"/>
                <a:ea typeface="冬青黑体简体中文" charset="0"/>
                <a:cs typeface="+mj-cs"/>
              </a:defRPr>
            </a:lvl1pPr>
          </a:lstStyle>
          <a:p>
            <a:r>
              <a:rPr lang="zh-CN" altLang="en-US" sz="8000" dirty="0"/>
              <a:t>工作介绍</a:t>
            </a:r>
          </a:p>
        </p:txBody>
      </p:sp>
    </p:spTree>
    <p:extLst>
      <p:ext uri="{BB962C8B-B14F-4D97-AF65-F5344CB8AC3E}">
        <p14:creationId xmlns:p14="http://schemas.microsoft.com/office/powerpoint/2010/main" val="1078989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Xxxxxxxxxx"/>
          <p:cNvSpPr txBox="1">
            <a:spLocks noGrp="1"/>
          </p:cNvSpPr>
          <p:nvPr>
            <p:ph type="body" idx="21"/>
          </p:nvPr>
        </p:nvSpPr>
        <p:spPr>
          <a:xfrm>
            <a:off x="916132" y="1262646"/>
            <a:ext cx="5654790" cy="857881"/>
          </a:xfrm>
          <a:prstGeom prst="rect">
            <a:avLst/>
          </a:prstGeom>
        </p:spPr>
        <p:txBody>
          <a:bodyPr/>
          <a:lstStyle/>
          <a:p>
            <a:pPr algn="l"/>
            <a:r>
              <a:rPr lang="zh-CN" altLang="en-US" sz="6000" dirty="0">
                <a:solidFill>
                  <a:schemeClr val="bg2">
                    <a:lumMod val="10000"/>
                  </a:schemeClr>
                </a:solidFill>
              </a:rPr>
              <a:t>健康专审</a:t>
            </a:r>
            <a:endParaRPr lang="en-US" altLang="zh-CN" sz="6000" b="1" dirty="0">
              <a:solidFill>
                <a:schemeClr val="bg2">
                  <a:lumMod val="10000"/>
                </a:schemeClr>
              </a:solidFill>
              <a:effectLst/>
            </a:endParaRPr>
          </a:p>
        </p:txBody>
      </p:sp>
      <p:sp>
        <p:nvSpPr>
          <p:cNvPr id="14" name="文本框 13"/>
          <p:cNvSpPr txBox="1"/>
          <p:nvPr/>
        </p:nvSpPr>
        <p:spPr>
          <a:xfrm>
            <a:off x="916132" y="2640523"/>
            <a:ext cx="22780792"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600" b="1" dirty="0">
                <a:solidFill>
                  <a:schemeClr val="bg2">
                    <a:lumMod val="10000"/>
                  </a:schemeClr>
                </a:solidFill>
              </a:rPr>
              <a:t>问题和难点</a:t>
            </a:r>
            <a:r>
              <a:rPr lang="zh-CN" altLang="en-US" sz="3600" b="1" dirty="0">
                <a:solidFill>
                  <a:schemeClr val="bg2">
                    <a:lumMod val="10000"/>
                  </a:schemeClr>
                </a:solidFill>
                <a:effectLst/>
              </a:rPr>
              <a:t>：</a:t>
            </a:r>
            <a:endParaRPr lang="en-US" altLang="zh-CN" sz="3600" b="1" dirty="0">
              <a:solidFill>
                <a:schemeClr val="bg2">
                  <a:lumMod val="10000"/>
                </a:schemeClr>
              </a:solidFill>
              <a:effectLst/>
            </a:endParaRPr>
          </a:p>
          <a:p>
            <a:pPr algn="l"/>
            <a:r>
              <a:rPr lang="zh-CN" altLang="en-US" sz="3600" dirty="0">
                <a:solidFill>
                  <a:schemeClr val="bg2">
                    <a:lumMod val="10000"/>
                  </a:schemeClr>
                </a:solidFill>
                <a:effectLst/>
              </a:rPr>
              <a:t>伪科学文章通常可以通过</a:t>
            </a:r>
            <a:r>
              <a:rPr lang="zh-CN" altLang="en-US" sz="3600" b="1" dirty="0">
                <a:solidFill>
                  <a:schemeClr val="bg2">
                    <a:lumMod val="10000"/>
                  </a:schemeClr>
                </a:solidFill>
                <a:effectLst/>
              </a:rPr>
              <a:t>写作风格</a:t>
            </a:r>
            <a:r>
              <a:rPr lang="zh-CN" altLang="en-US" sz="3600" dirty="0">
                <a:solidFill>
                  <a:schemeClr val="bg2">
                    <a:lumMod val="10000"/>
                  </a:schemeClr>
                </a:solidFill>
                <a:effectLst/>
              </a:rPr>
              <a:t>和</a:t>
            </a:r>
            <a:r>
              <a:rPr lang="zh-CN" altLang="en-US" sz="3600" b="1" dirty="0">
                <a:solidFill>
                  <a:schemeClr val="bg2">
                    <a:lumMod val="10000"/>
                  </a:schemeClr>
                </a:solidFill>
                <a:effectLst/>
              </a:rPr>
              <a:t>用词特点</a:t>
            </a:r>
            <a:r>
              <a:rPr lang="zh-CN" altLang="en-US" sz="3600" dirty="0">
                <a:solidFill>
                  <a:schemeClr val="bg2">
                    <a:lumMod val="10000"/>
                  </a:schemeClr>
                </a:solidFill>
                <a:effectLst/>
              </a:rPr>
              <a:t>等</a:t>
            </a:r>
            <a:r>
              <a:rPr lang="zh-CN" altLang="en-US" sz="3600" b="1" dirty="0">
                <a:solidFill>
                  <a:schemeClr val="bg2">
                    <a:lumMod val="10000"/>
                  </a:schemeClr>
                </a:solidFill>
                <a:effectLst/>
              </a:rPr>
              <a:t>篇章级特征</a:t>
            </a:r>
            <a:r>
              <a:rPr lang="zh-CN" altLang="en-US" sz="3600" dirty="0">
                <a:solidFill>
                  <a:schemeClr val="bg2">
                    <a:lumMod val="10000"/>
                  </a:schemeClr>
                </a:solidFill>
                <a:effectLst/>
              </a:rPr>
              <a:t>进行鉴别，然而健康类文章涉及到许多</a:t>
            </a:r>
            <a:r>
              <a:rPr lang="zh-CN" altLang="en-US" sz="3600" b="1" dirty="0">
                <a:solidFill>
                  <a:schemeClr val="bg2">
                    <a:lumMod val="10000"/>
                  </a:schemeClr>
                </a:solidFill>
                <a:effectLst/>
              </a:rPr>
              <a:t>细节用词</a:t>
            </a:r>
            <a:r>
              <a:rPr lang="zh-CN" altLang="en-US" sz="3600" dirty="0">
                <a:solidFill>
                  <a:schemeClr val="bg2">
                    <a:lumMod val="10000"/>
                  </a:schemeClr>
                </a:solidFill>
                <a:effectLst/>
              </a:rPr>
              <a:t>和</a:t>
            </a:r>
            <a:r>
              <a:rPr lang="zh-CN" altLang="en-US" sz="3600" b="1" dirty="0">
                <a:solidFill>
                  <a:schemeClr val="bg2">
                    <a:lumMod val="10000"/>
                  </a:schemeClr>
                </a:solidFill>
                <a:effectLst/>
              </a:rPr>
              <a:t>医学专业理论问题</a:t>
            </a:r>
            <a:r>
              <a:rPr lang="zh-CN" altLang="en-US" sz="3600" dirty="0">
                <a:solidFill>
                  <a:schemeClr val="bg2">
                    <a:lumMod val="10000"/>
                  </a:schemeClr>
                </a:solidFill>
                <a:effectLst/>
              </a:rPr>
              <a:t>，很难通过</a:t>
            </a:r>
            <a:r>
              <a:rPr lang="zh-CN" altLang="en-US" sz="3600" b="1" dirty="0">
                <a:solidFill>
                  <a:schemeClr val="bg2">
                    <a:lumMod val="10000"/>
                  </a:schemeClr>
                </a:solidFill>
                <a:effectLst/>
              </a:rPr>
              <a:t>整体文章输入进行二分类</a:t>
            </a:r>
            <a:endParaRPr lang="zh-CN" altLang="en-US" sz="3600" dirty="0">
              <a:solidFill>
                <a:schemeClr val="bg2">
                  <a:lumMod val="10000"/>
                </a:schemeClr>
              </a:solidFill>
            </a:endParaRPr>
          </a:p>
        </p:txBody>
      </p:sp>
      <p:sp>
        <p:nvSpPr>
          <p:cNvPr id="8" name="文本框 7"/>
          <p:cNvSpPr txBox="1"/>
          <p:nvPr/>
        </p:nvSpPr>
        <p:spPr>
          <a:xfrm>
            <a:off x="916132" y="4650555"/>
            <a:ext cx="22780792"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600" b="1" dirty="0">
                <a:solidFill>
                  <a:schemeClr val="bg2">
                    <a:lumMod val="10000"/>
                  </a:schemeClr>
                </a:solidFill>
              </a:rPr>
              <a:t>基于资质的二分类模型</a:t>
            </a:r>
            <a:r>
              <a:rPr lang="zh-CN" altLang="en-US" sz="3600" b="1" dirty="0">
                <a:solidFill>
                  <a:schemeClr val="bg2">
                    <a:lumMod val="10000"/>
                  </a:schemeClr>
                </a:solidFill>
                <a:effectLst/>
              </a:rPr>
              <a:t>：</a:t>
            </a:r>
            <a:endParaRPr lang="en-US" altLang="zh-CN" sz="3600" b="1" dirty="0">
              <a:solidFill>
                <a:schemeClr val="bg2">
                  <a:lumMod val="10000"/>
                </a:schemeClr>
              </a:solidFill>
            </a:endParaRPr>
          </a:p>
          <a:p>
            <a:pPr algn="l"/>
            <a:r>
              <a:rPr lang="zh-CN" altLang="en-US" sz="3600" dirty="0">
                <a:solidFill>
                  <a:schemeClr val="bg2">
                    <a:lumMod val="10000"/>
                  </a:schemeClr>
                </a:solidFill>
              </a:rPr>
              <a:t>从健康专审队列标准来看很多内容是完全和健康资质挂钩，因此将健康资质作为一个后处理部分，针对不同健康资质使用不同的阈值。使用资质</a:t>
            </a:r>
            <a:r>
              <a:rPr lang="en-US" altLang="zh-CN" sz="3600" dirty="0">
                <a:solidFill>
                  <a:schemeClr val="bg2">
                    <a:lumMod val="10000"/>
                  </a:schemeClr>
                </a:solidFill>
              </a:rPr>
              <a:t>2</a:t>
            </a:r>
            <a:r>
              <a:rPr lang="zh-CN" altLang="en-US" sz="3600" dirty="0">
                <a:solidFill>
                  <a:schemeClr val="bg2">
                    <a:lumMod val="10000"/>
                  </a:schemeClr>
                </a:solidFill>
              </a:rPr>
              <a:t>的数据作为训练数据，并在资质</a:t>
            </a:r>
            <a:r>
              <a:rPr lang="en-US" altLang="zh-CN" sz="3600" dirty="0">
                <a:solidFill>
                  <a:schemeClr val="bg2">
                    <a:lumMod val="10000"/>
                  </a:schemeClr>
                </a:solidFill>
              </a:rPr>
              <a:t>0</a:t>
            </a:r>
            <a:r>
              <a:rPr lang="zh-CN" altLang="en-US" sz="3600" dirty="0">
                <a:solidFill>
                  <a:schemeClr val="bg2">
                    <a:lumMod val="10000"/>
                  </a:schemeClr>
                </a:solidFill>
              </a:rPr>
              <a:t>和</a:t>
            </a:r>
            <a:r>
              <a:rPr lang="en-US" altLang="zh-CN" sz="3600" dirty="0">
                <a:solidFill>
                  <a:schemeClr val="bg2">
                    <a:lumMod val="10000"/>
                  </a:schemeClr>
                </a:solidFill>
              </a:rPr>
              <a:t>1</a:t>
            </a:r>
            <a:r>
              <a:rPr lang="zh-CN" altLang="en-US" sz="3600" dirty="0">
                <a:solidFill>
                  <a:schemeClr val="bg2">
                    <a:lumMod val="10000"/>
                  </a:schemeClr>
                </a:solidFill>
              </a:rPr>
              <a:t>上适当降低进审阈值。</a:t>
            </a:r>
          </a:p>
        </p:txBody>
      </p:sp>
      <p:sp>
        <p:nvSpPr>
          <p:cNvPr id="10" name="文本框 9"/>
          <p:cNvSpPr txBox="1"/>
          <p:nvPr/>
        </p:nvSpPr>
        <p:spPr>
          <a:xfrm>
            <a:off x="19954840" y="8707403"/>
            <a:ext cx="400050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3200" dirty="0">
                <a:solidFill>
                  <a:schemeClr val="bg2">
                    <a:lumMod val="10000"/>
                  </a:schemeClr>
                </a:solidFill>
              </a:rPr>
              <a:t>0</a:t>
            </a:r>
            <a:r>
              <a:rPr lang="zh-CN" altLang="en-US" sz="3200" dirty="0">
                <a:solidFill>
                  <a:schemeClr val="bg2">
                    <a:lumMod val="10000"/>
                  </a:schemeClr>
                </a:solidFill>
              </a:rPr>
              <a:t> </a:t>
            </a:r>
            <a:r>
              <a:rPr lang="en-US" altLang="zh-CN" sz="3200" dirty="0">
                <a:solidFill>
                  <a:schemeClr val="bg2">
                    <a:lumMod val="10000"/>
                  </a:schemeClr>
                </a:solidFill>
              </a:rPr>
              <a:t>-</a:t>
            </a:r>
            <a:r>
              <a:rPr lang="zh-CN" altLang="en-US" sz="3200" dirty="0">
                <a:solidFill>
                  <a:schemeClr val="bg2">
                    <a:lumMod val="10000"/>
                  </a:schemeClr>
                </a:solidFill>
              </a:rPr>
              <a:t> 没有健康资质</a:t>
            </a:r>
            <a:endParaRPr lang="en-US" altLang="zh-CN" sz="3200" dirty="0">
              <a:solidFill>
                <a:schemeClr val="bg2">
                  <a:lumMod val="10000"/>
                </a:schemeClr>
              </a:solidFill>
            </a:endParaRPr>
          </a:p>
          <a:p>
            <a:r>
              <a:rPr lang="en-US" altLang="zh-CN" sz="3200" dirty="0">
                <a:solidFill>
                  <a:schemeClr val="bg2">
                    <a:lumMod val="10000"/>
                  </a:schemeClr>
                </a:solidFill>
              </a:rPr>
              <a:t>1</a:t>
            </a:r>
            <a:r>
              <a:rPr lang="zh-CN" altLang="en-US" sz="3200" dirty="0">
                <a:solidFill>
                  <a:schemeClr val="bg2">
                    <a:lumMod val="10000"/>
                  </a:schemeClr>
                </a:solidFill>
              </a:rPr>
              <a:t> </a:t>
            </a:r>
            <a:r>
              <a:rPr lang="en-US" altLang="zh-CN" sz="3200" dirty="0">
                <a:solidFill>
                  <a:schemeClr val="bg2">
                    <a:lumMod val="10000"/>
                  </a:schemeClr>
                </a:solidFill>
              </a:rPr>
              <a:t>-</a:t>
            </a:r>
            <a:r>
              <a:rPr lang="zh-CN" altLang="en-US" sz="3200" dirty="0">
                <a:solidFill>
                  <a:schemeClr val="bg2">
                    <a:lumMod val="10000"/>
                  </a:schemeClr>
                </a:solidFill>
              </a:rPr>
              <a:t> 普通健康资质</a:t>
            </a:r>
            <a:endParaRPr lang="en-US" altLang="zh-CN" sz="3200" dirty="0">
              <a:solidFill>
                <a:schemeClr val="bg2">
                  <a:lumMod val="10000"/>
                </a:schemeClr>
              </a:solidFill>
            </a:endParaRPr>
          </a:p>
          <a:p>
            <a:r>
              <a:rPr lang="en-US" altLang="zh-CN" sz="3200" dirty="0">
                <a:solidFill>
                  <a:schemeClr val="bg2">
                    <a:lumMod val="10000"/>
                  </a:schemeClr>
                </a:solidFill>
              </a:rPr>
              <a:t>2</a:t>
            </a:r>
            <a:r>
              <a:rPr lang="zh-CN" altLang="en-US" sz="3200" dirty="0">
                <a:solidFill>
                  <a:schemeClr val="bg2">
                    <a:lumMod val="10000"/>
                  </a:schemeClr>
                </a:solidFill>
              </a:rPr>
              <a:t> </a:t>
            </a:r>
            <a:r>
              <a:rPr lang="en-US" altLang="zh-CN" sz="3200" dirty="0">
                <a:solidFill>
                  <a:schemeClr val="bg2">
                    <a:lumMod val="10000"/>
                  </a:schemeClr>
                </a:solidFill>
              </a:rPr>
              <a:t>-</a:t>
            </a:r>
            <a:r>
              <a:rPr lang="zh-CN" altLang="en-US" sz="3200" dirty="0">
                <a:solidFill>
                  <a:schemeClr val="bg2">
                    <a:lumMod val="10000"/>
                  </a:schemeClr>
                </a:solidFill>
              </a:rPr>
              <a:t> 专业健康资质</a:t>
            </a:r>
          </a:p>
        </p:txBody>
      </p:sp>
      <p:graphicFrame>
        <p:nvGraphicFramePr>
          <p:cNvPr id="12" name="表格 11"/>
          <p:cNvGraphicFramePr>
            <a:graphicFrameLocks noGrp="1"/>
          </p:cNvGraphicFramePr>
          <p:nvPr/>
        </p:nvGraphicFramePr>
        <p:xfrm>
          <a:off x="916132" y="6660587"/>
          <a:ext cx="18286267" cy="3616476"/>
        </p:xfrm>
        <a:graphic>
          <a:graphicData uri="http://schemas.openxmlformats.org/drawingml/2006/table">
            <a:tbl>
              <a:tblPr/>
              <a:tblGrid>
                <a:gridCol w="2266893">
                  <a:extLst>
                    <a:ext uri="{9D8B030D-6E8A-4147-A177-3AD203B41FA5}">
                      <a16:colId xmlns:a16="http://schemas.microsoft.com/office/drawing/2014/main" val="20000"/>
                    </a:ext>
                  </a:extLst>
                </a:gridCol>
                <a:gridCol w="1144241">
                  <a:extLst>
                    <a:ext uri="{9D8B030D-6E8A-4147-A177-3AD203B41FA5}">
                      <a16:colId xmlns:a16="http://schemas.microsoft.com/office/drawing/2014/main" val="20001"/>
                    </a:ext>
                  </a:extLst>
                </a:gridCol>
                <a:gridCol w="1144241">
                  <a:extLst>
                    <a:ext uri="{9D8B030D-6E8A-4147-A177-3AD203B41FA5}">
                      <a16:colId xmlns:a16="http://schemas.microsoft.com/office/drawing/2014/main" val="20002"/>
                    </a:ext>
                  </a:extLst>
                </a:gridCol>
                <a:gridCol w="1144241">
                  <a:extLst>
                    <a:ext uri="{9D8B030D-6E8A-4147-A177-3AD203B41FA5}">
                      <a16:colId xmlns:a16="http://schemas.microsoft.com/office/drawing/2014/main" val="20003"/>
                    </a:ext>
                  </a:extLst>
                </a:gridCol>
                <a:gridCol w="1144241">
                  <a:extLst>
                    <a:ext uri="{9D8B030D-6E8A-4147-A177-3AD203B41FA5}">
                      <a16:colId xmlns:a16="http://schemas.microsoft.com/office/drawing/2014/main" val="20004"/>
                    </a:ext>
                  </a:extLst>
                </a:gridCol>
                <a:gridCol w="1144241">
                  <a:extLst>
                    <a:ext uri="{9D8B030D-6E8A-4147-A177-3AD203B41FA5}">
                      <a16:colId xmlns:a16="http://schemas.microsoft.com/office/drawing/2014/main" val="20005"/>
                    </a:ext>
                  </a:extLst>
                </a:gridCol>
                <a:gridCol w="1144241">
                  <a:extLst>
                    <a:ext uri="{9D8B030D-6E8A-4147-A177-3AD203B41FA5}">
                      <a16:colId xmlns:a16="http://schemas.microsoft.com/office/drawing/2014/main" val="20006"/>
                    </a:ext>
                  </a:extLst>
                </a:gridCol>
                <a:gridCol w="1144241">
                  <a:extLst>
                    <a:ext uri="{9D8B030D-6E8A-4147-A177-3AD203B41FA5}">
                      <a16:colId xmlns:a16="http://schemas.microsoft.com/office/drawing/2014/main" val="20007"/>
                    </a:ext>
                  </a:extLst>
                </a:gridCol>
                <a:gridCol w="1144241">
                  <a:extLst>
                    <a:ext uri="{9D8B030D-6E8A-4147-A177-3AD203B41FA5}">
                      <a16:colId xmlns:a16="http://schemas.microsoft.com/office/drawing/2014/main" val="20008"/>
                    </a:ext>
                  </a:extLst>
                </a:gridCol>
                <a:gridCol w="1144241">
                  <a:extLst>
                    <a:ext uri="{9D8B030D-6E8A-4147-A177-3AD203B41FA5}">
                      <a16:colId xmlns:a16="http://schemas.microsoft.com/office/drawing/2014/main" val="20009"/>
                    </a:ext>
                  </a:extLst>
                </a:gridCol>
                <a:gridCol w="1144241">
                  <a:extLst>
                    <a:ext uri="{9D8B030D-6E8A-4147-A177-3AD203B41FA5}">
                      <a16:colId xmlns:a16="http://schemas.microsoft.com/office/drawing/2014/main" val="20010"/>
                    </a:ext>
                  </a:extLst>
                </a:gridCol>
                <a:gridCol w="1144241">
                  <a:extLst>
                    <a:ext uri="{9D8B030D-6E8A-4147-A177-3AD203B41FA5}">
                      <a16:colId xmlns:a16="http://schemas.microsoft.com/office/drawing/2014/main" val="20011"/>
                    </a:ext>
                  </a:extLst>
                </a:gridCol>
                <a:gridCol w="1144241">
                  <a:extLst>
                    <a:ext uri="{9D8B030D-6E8A-4147-A177-3AD203B41FA5}">
                      <a16:colId xmlns:a16="http://schemas.microsoft.com/office/drawing/2014/main" val="20012"/>
                    </a:ext>
                  </a:extLst>
                </a:gridCol>
                <a:gridCol w="1144241">
                  <a:extLst>
                    <a:ext uri="{9D8B030D-6E8A-4147-A177-3AD203B41FA5}">
                      <a16:colId xmlns:a16="http://schemas.microsoft.com/office/drawing/2014/main" val="20013"/>
                    </a:ext>
                  </a:extLst>
                </a:gridCol>
                <a:gridCol w="1144241">
                  <a:extLst>
                    <a:ext uri="{9D8B030D-6E8A-4147-A177-3AD203B41FA5}">
                      <a16:colId xmlns:a16="http://schemas.microsoft.com/office/drawing/2014/main" val="20014"/>
                    </a:ext>
                  </a:extLst>
                </a:gridCol>
              </a:tblGrid>
              <a:tr h="904119">
                <a:tc>
                  <a:txBody>
                    <a:bodyPr/>
                    <a:lstStyle/>
                    <a:p>
                      <a:pPr fontAlgn="ctr" latinLnBrk="0"/>
                      <a:r>
                        <a:rPr lang="en-GB" sz="2800" b="0" i="0" dirty="0">
                          <a:solidFill>
                            <a:srgbClr val="000000"/>
                          </a:solidFill>
                          <a:effectLst/>
                        </a:rPr>
                        <a:t>threshold</a:t>
                      </a:r>
                    </a:p>
                  </a:txBody>
                  <a:tcPr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0.05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0.15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0.25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0.3</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0.35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0.4</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0.45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0.55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0.6</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0.65</a:t>
                      </a:r>
                    </a:p>
                  </a:txBody>
                  <a:tcPr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04119">
                <a:tc>
                  <a:txBody>
                    <a:bodyPr/>
                    <a:lstStyle/>
                    <a:p>
                      <a:pPr fontAlgn="ctr" latinLnBrk="0"/>
                      <a:r>
                        <a:rPr lang="en-GB" sz="2800" b="0" i="0">
                          <a:solidFill>
                            <a:srgbClr val="000000"/>
                          </a:solidFill>
                          <a:effectLst/>
                        </a:rPr>
                        <a:t>quality=0</a:t>
                      </a:r>
                    </a:p>
                  </a:txBody>
                  <a:tcPr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0.47</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F54A45"/>
                          </a:solidFill>
                          <a:effectLst/>
                        </a:rPr>
                        <a:t>0.49</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0.484</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0.473</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0.454</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0.425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0.403</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0.362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0.334</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0.301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0.255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0.225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0.188</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0.15</a:t>
                      </a:r>
                    </a:p>
                  </a:txBody>
                  <a:tcPr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2">
                          <a:lumMod val="1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04119">
                <a:tc>
                  <a:txBody>
                    <a:bodyPr/>
                    <a:lstStyle/>
                    <a:p>
                      <a:pPr fontAlgn="ctr" latinLnBrk="0"/>
                      <a:r>
                        <a:rPr lang="en-GB" sz="2800" b="0" i="0">
                          <a:solidFill>
                            <a:srgbClr val="000000"/>
                          </a:solidFill>
                          <a:effectLst/>
                        </a:rPr>
                        <a:t>quality=1</a:t>
                      </a:r>
                    </a:p>
                  </a:txBody>
                  <a:tcPr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0.189</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0.342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0.381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0.401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0.444</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0.461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F54A45"/>
                          </a:solidFill>
                          <a:effectLst/>
                        </a:rPr>
                        <a:t>0.465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0.438</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0.435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0.44</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0.411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0.396</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0.36</a:t>
                      </a:r>
                    </a:p>
                  </a:txBody>
                  <a:tcPr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904119">
                <a:tc>
                  <a:txBody>
                    <a:bodyPr/>
                    <a:lstStyle/>
                    <a:p>
                      <a:pPr fontAlgn="ctr" latinLnBrk="0"/>
                      <a:r>
                        <a:rPr lang="en-GB" sz="2800" b="0" i="0">
                          <a:solidFill>
                            <a:srgbClr val="000000"/>
                          </a:solidFill>
                          <a:effectLst/>
                        </a:rPr>
                        <a:t>quality=2</a:t>
                      </a:r>
                    </a:p>
                  </a:txBody>
                  <a:tcPr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0.341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0.464</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0.512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0.522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0.533</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0.546</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0.551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0.548</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0.533</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0.531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F54A45"/>
                          </a:solidFill>
                          <a:effectLst/>
                        </a:rPr>
                        <a:t>0.549</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0.53</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a:solidFill>
                            <a:srgbClr val="000000"/>
                          </a:solidFill>
                          <a:effectLst/>
                        </a:rPr>
                        <a:t>0.51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ctr" latinLnBrk="0"/>
                      <a:r>
                        <a:rPr lang="en-US" altLang="zh-CN" sz="2800" b="0" i="0" dirty="0">
                          <a:solidFill>
                            <a:srgbClr val="000000"/>
                          </a:solidFill>
                          <a:effectLst/>
                        </a:rPr>
                        <a:t>0.495</a:t>
                      </a:r>
                    </a:p>
                  </a:txBody>
                  <a:tcPr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16" name="文本框 15"/>
          <p:cNvSpPr txBox="1"/>
          <p:nvPr/>
        </p:nvSpPr>
        <p:spPr>
          <a:xfrm>
            <a:off x="916132" y="10751430"/>
            <a:ext cx="1343597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600" dirty="0">
                <a:solidFill>
                  <a:schemeClr val="bg2">
                    <a:lumMod val="10000"/>
                  </a:schemeClr>
                </a:solidFill>
              </a:rPr>
              <a:t>根据试验结果，分别对资质</a:t>
            </a:r>
            <a:r>
              <a:rPr lang="en-US" altLang="zh-CN" sz="3600" dirty="0">
                <a:solidFill>
                  <a:schemeClr val="bg2">
                    <a:lumMod val="10000"/>
                  </a:schemeClr>
                </a:solidFill>
              </a:rPr>
              <a:t>0</a:t>
            </a:r>
            <a:r>
              <a:rPr lang="zh-CN" altLang="en-US" sz="3600" dirty="0">
                <a:solidFill>
                  <a:schemeClr val="bg2">
                    <a:lumMod val="10000"/>
                  </a:schemeClr>
                </a:solidFill>
              </a:rPr>
              <a:t>和资质</a:t>
            </a:r>
            <a:r>
              <a:rPr lang="en-US" altLang="zh-CN" sz="3600" dirty="0">
                <a:solidFill>
                  <a:schemeClr val="bg2">
                    <a:lumMod val="10000"/>
                  </a:schemeClr>
                </a:solidFill>
              </a:rPr>
              <a:t>1</a:t>
            </a:r>
            <a:r>
              <a:rPr lang="zh-CN" altLang="en-US" sz="3600" dirty="0">
                <a:solidFill>
                  <a:schemeClr val="bg2">
                    <a:lumMod val="10000"/>
                  </a:schemeClr>
                </a:solidFill>
              </a:rPr>
              <a:t>降低阈值到</a:t>
            </a:r>
            <a:r>
              <a:rPr lang="en-US" altLang="zh-CN" sz="3600" dirty="0">
                <a:solidFill>
                  <a:schemeClr val="bg2">
                    <a:lumMod val="10000"/>
                  </a:schemeClr>
                </a:solidFill>
              </a:rPr>
              <a:t>0.05</a:t>
            </a:r>
            <a:r>
              <a:rPr lang="zh-CN" altLang="en-US" sz="3600" dirty="0">
                <a:solidFill>
                  <a:schemeClr val="bg2">
                    <a:lumMod val="10000"/>
                  </a:schemeClr>
                </a:solidFill>
              </a:rPr>
              <a:t>和</a:t>
            </a:r>
            <a:r>
              <a:rPr lang="en-US" altLang="zh-CN" sz="3600" dirty="0">
                <a:solidFill>
                  <a:schemeClr val="bg2">
                    <a:lumMod val="10000"/>
                  </a:schemeClr>
                </a:solidFill>
              </a:rPr>
              <a:t>0.35</a:t>
            </a:r>
            <a:r>
              <a:rPr lang="zh-CN" altLang="en-US" sz="3600" dirty="0">
                <a:solidFill>
                  <a:schemeClr val="bg2">
                    <a:lumMod val="10000"/>
                  </a:schemeClr>
                </a:solidFill>
              </a:rPr>
              <a:t>最佳</a:t>
            </a:r>
          </a:p>
          <a:p>
            <a:pPr marL="571500" indent="-571500" algn="l">
              <a:buFont typeface="Arial" panose="020B0604020202020204" pitchFamily="34" charset="0"/>
              <a:buChar char="•"/>
            </a:pPr>
            <a:r>
              <a:rPr lang="zh-CN" altLang="en-US" sz="3600" dirty="0">
                <a:solidFill>
                  <a:schemeClr val="bg2">
                    <a:lumMod val="10000"/>
                  </a:schemeClr>
                </a:solidFill>
              </a:rPr>
              <a:t>对于资质</a:t>
            </a:r>
            <a:r>
              <a:rPr lang="en-US" altLang="zh-CN" sz="3600" dirty="0">
                <a:solidFill>
                  <a:schemeClr val="bg2">
                    <a:lumMod val="10000"/>
                  </a:schemeClr>
                </a:solidFill>
              </a:rPr>
              <a:t>0</a:t>
            </a:r>
            <a:r>
              <a:rPr lang="zh-CN" altLang="en-US" sz="3600" dirty="0">
                <a:solidFill>
                  <a:schemeClr val="bg2">
                    <a:lumMod val="10000"/>
                  </a:schemeClr>
                </a:solidFill>
              </a:rPr>
              <a:t>，预测分数</a:t>
            </a:r>
            <a:r>
              <a:rPr lang="en-US" altLang="zh-CN" sz="3600" dirty="0">
                <a:solidFill>
                  <a:schemeClr val="bg2">
                    <a:lumMod val="10000"/>
                  </a:schemeClr>
                </a:solidFill>
              </a:rPr>
              <a:t>&gt;0.05</a:t>
            </a:r>
            <a:r>
              <a:rPr lang="zh-CN" altLang="en-US" sz="3600" dirty="0">
                <a:solidFill>
                  <a:schemeClr val="bg2">
                    <a:lumMod val="10000"/>
                  </a:schemeClr>
                </a:solidFill>
              </a:rPr>
              <a:t>进审</a:t>
            </a:r>
            <a:endParaRPr lang="en-US" altLang="zh-CN" sz="3600" dirty="0">
              <a:solidFill>
                <a:schemeClr val="bg2">
                  <a:lumMod val="10000"/>
                </a:schemeClr>
              </a:solidFill>
            </a:endParaRPr>
          </a:p>
          <a:p>
            <a:pPr marL="571500" indent="-571500" algn="l">
              <a:buFont typeface="Arial" panose="020B0604020202020204" pitchFamily="34" charset="0"/>
              <a:buChar char="•"/>
            </a:pPr>
            <a:r>
              <a:rPr lang="zh-CN" altLang="en-US" sz="3600" dirty="0">
                <a:solidFill>
                  <a:schemeClr val="bg2">
                    <a:lumMod val="10000"/>
                  </a:schemeClr>
                </a:solidFill>
              </a:rPr>
              <a:t>对于资质</a:t>
            </a:r>
            <a:r>
              <a:rPr lang="en-US" altLang="zh-CN" sz="3600" dirty="0">
                <a:solidFill>
                  <a:schemeClr val="bg2">
                    <a:lumMod val="10000"/>
                  </a:schemeClr>
                </a:solidFill>
              </a:rPr>
              <a:t>1</a:t>
            </a:r>
            <a:r>
              <a:rPr lang="zh-CN" altLang="en-US" sz="3600" dirty="0">
                <a:solidFill>
                  <a:schemeClr val="bg2">
                    <a:lumMod val="10000"/>
                  </a:schemeClr>
                </a:solidFill>
              </a:rPr>
              <a:t>，预测分数</a:t>
            </a:r>
            <a:r>
              <a:rPr lang="en-US" altLang="zh-CN" sz="3600" dirty="0">
                <a:solidFill>
                  <a:schemeClr val="bg2">
                    <a:lumMod val="10000"/>
                  </a:schemeClr>
                </a:solidFill>
              </a:rPr>
              <a:t>&gt;0.35</a:t>
            </a:r>
            <a:r>
              <a:rPr lang="zh-CN" altLang="en-US" sz="3600" dirty="0">
                <a:solidFill>
                  <a:schemeClr val="bg2">
                    <a:lumMod val="10000"/>
                  </a:schemeClr>
                </a:solidFill>
              </a:rPr>
              <a:t>进审</a:t>
            </a:r>
            <a:endParaRPr lang="en-US" altLang="zh-CN" sz="3600" dirty="0">
              <a:solidFill>
                <a:schemeClr val="bg2">
                  <a:lumMod val="10000"/>
                </a:schemeClr>
              </a:solidFill>
            </a:endParaRPr>
          </a:p>
          <a:p>
            <a:pPr marL="571500" indent="-571500" algn="l">
              <a:buFont typeface="Arial" panose="020B0604020202020204" pitchFamily="34" charset="0"/>
              <a:buChar char="•"/>
            </a:pPr>
            <a:r>
              <a:rPr lang="zh-CN" altLang="en-US" sz="3600" dirty="0">
                <a:solidFill>
                  <a:schemeClr val="bg2">
                    <a:lumMod val="10000"/>
                  </a:schemeClr>
                </a:solidFill>
              </a:rPr>
              <a:t>对于资质</a:t>
            </a:r>
            <a:r>
              <a:rPr lang="en-US" altLang="zh-CN" sz="3600" dirty="0">
                <a:solidFill>
                  <a:schemeClr val="bg2">
                    <a:lumMod val="10000"/>
                  </a:schemeClr>
                </a:solidFill>
              </a:rPr>
              <a:t>2</a:t>
            </a:r>
            <a:r>
              <a:rPr lang="zh-CN" altLang="en-US" sz="3600" dirty="0">
                <a:solidFill>
                  <a:schemeClr val="bg2">
                    <a:lumMod val="10000"/>
                  </a:schemeClr>
                </a:solidFill>
              </a:rPr>
              <a:t>，预测分数</a:t>
            </a:r>
            <a:r>
              <a:rPr lang="en-US" altLang="zh-CN" sz="3600" dirty="0">
                <a:solidFill>
                  <a:schemeClr val="bg2">
                    <a:lumMod val="10000"/>
                  </a:schemeClr>
                </a:solidFill>
              </a:rPr>
              <a:t>&gt;0.5</a:t>
            </a:r>
            <a:r>
              <a:rPr lang="zh-CN" altLang="en-US" sz="3600" dirty="0">
                <a:solidFill>
                  <a:schemeClr val="bg2">
                    <a:lumMod val="10000"/>
                  </a:schemeClr>
                </a:solidFill>
              </a:rPr>
              <a:t>进审</a:t>
            </a:r>
          </a:p>
        </p:txBody>
      </p:sp>
      <p:sp>
        <p:nvSpPr>
          <p:cNvPr id="20" name="文本框 19"/>
          <p:cNvSpPr txBox="1"/>
          <p:nvPr/>
        </p:nvSpPr>
        <p:spPr>
          <a:xfrm>
            <a:off x="16229361" y="11761330"/>
            <a:ext cx="745095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3600" dirty="0">
                <a:solidFill>
                  <a:schemeClr val="bg1">
                    <a:lumMod val="50000"/>
                  </a:schemeClr>
                </a:solidFill>
              </a:rPr>
              <a:t>该项目目前模型测</a:t>
            </a:r>
            <a:r>
              <a:rPr lang="en-US" altLang="zh-CN" sz="3600" dirty="0">
                <a:solidFill>
                  <a:schemeClr val="bg1">
                    <a:lumMod val="50000"/>
                  </a:schemeClr>
                </a:solidFill>
              </a:rPr>
              <a:t>ready</a:t>
            </a:r>
            <a:r>
              <a:rPr lang="zh-CN" altLang="en-US" sz="3600" dirty="0">
                <a:solidFill>
                  <a:schemeClr val="bg1">
                    <a:lumMod val="50000"/>
                  </a:schemeClr>
                </a:solidFill>
              </a:rPr>
              <a:t>，等待排期</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Xxxxxxxxxx"/>
          <p:cNvSpPr txBox="1">
            <a:spLocks noGrp="1"/>
          </p:cNvSpPr>
          <p:nvPr>
            <p:ph type="body" idx="21"/>
          </p:nvPr>
        </p:nvSpPr>
        <p:spPr>
          <a:xfrm>
            <a:off x="916131" y="1262646"/>
            <a:ext cx="6611719" cy="857881"/>
          </a:xfrm>
          <a:prstGeom prst="rect">
            <a:avLst/>
          </a:prstGeom>
        </p:spPr>
        <p:txBody>
          <a:bodyPr/>
          <a:lstStyle/>
          <a:p>
            <a:pPr algn="l"/>
            <a:r>
              <a:rPr lang="zh-CN" altLang="en-US" sz="6000" b="1" dirty="0">
                <a:solidFill>
                  <a:schemeClr val="bg2">
                    <a:lumMod val="10000"/>
                  </a:schemeClr>
                </a:solidFill>
                <a:effectLst/>
              </a:rPr>
              <a:t>通用审核模型</a:t>
            </a:r>
            <a:endParaRPr lang="en-US" altLang="zh-CN" sz="6000" b="1" dirty="0">
              <a:solidFill>
                <a:schemeClr val="bg2">
                  <a:lumMod val="10000"/>
                </a:schemeClr>
              </a:solidFill>
              <a:effectLst/>
            </a:endParaRPr>
          </a:p>
        </p:txBody>
      </p:sp>
      <p:sp>
        <p:nvSpPr>
          <p:cNvPr id="6" name="文本框 5">
            <a:extLst>
              <a:ext uri="{FF2B5EF4-FFF2-40B4-BE49-F238E27FC236}">
                <a16:creationId xmlns:a16="http://schemas.microsoft.com/office/drawing/2014/main" id="{49ACC3E2-82C0-359E-D6B7-706D926127F7}"/>
              </a:ext>
            </a:extLst>
          </p:cNvPr>
          <p:cNvSpPr txBox="1"/>
          <p:nvPr/>
        </p:nvSpPr>
        <p:spPr>
          <a:xfrm>
            <a:off x="7231344" y="1239602"/>
            <a:ext cx="783448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总结和改进</a:t>
            </a:r>
            <a:endParaRPr lang="en-US" altLang="zh-CN" sz="5400" b="1" dirty="0">
              <a:solidFill>
                <a:srgbClr val="353535"/>
              </a:solidFill>
              <a:effectLst/>
            </a:endParaRPr>
          </a:p>
        </p:txBody>
      </p:sp>
      <p:cxnSp>
        <p:nvCxnSpPr>
          <p:cNvPr id="7" name="直线连接符 6">
            <a:extLst>
              <a:ext uri="{FF2B5EF4-FFF2-40B4-BE49-F238E27FC236}">
                <a16:creationId xmlns:a16="http://schemas.microsoft.com/office/drawing/2014/main" id="{CF3DA140-5B15-A379-843C-ECF031B6AB22}"/>
              </a:ext>
            </a:extLst>
          </p:cNvPr>
          <p:cNvCxnSpPr/>
          <p:nvPr/>
        </p:nvCxnSpPr>
        <p:spPr>
          <a:xfrm>
            <a:off x="5972716"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pic>
        <p:nvPicPr>
          <p:cNvPr id="3" name="图片 2">
            <a:extLst>
              <a:ext uri="{FF2B5EF4-FFF2-40B4-BE49-F238E27FC236}">
                <a16:creationId xmlns:a16="http://schemas.microsoft.com/office/drawing/2014/main" id="{FE7E0532-D879-D84D-2DE1-0357623DF199}"/>
              </a:ext>
            </a:extLst>
          </p:cNvPr>
          <p:cNvPicPr>
            <a:picLocks noChangeAspect="1"/>
          </p:cNvPicPr>
          <p:nvPr/>
        </p:nvPicPr>
        <p:blipFill>
          <a:blip r:embed="rId3"/>
          <a:stretch>
            <a:fillRect/>
          </a:stretch>
        </p:blipFill>
        <p:spPr>
          <a:xfrm>
            <a:off x="235226" y="2118354"/>
            <a:ext cx="23913548" cy="11597646"/>
          </a:xfrm>
          <a:prstGeom prst="rect">
            <a:avLst/>
          </a:prstGeom>
        </p:spPr>
      </p:pic>
    </p:spTree>
    <p:extLst>
      <p:ext uri="{BB962C8B-B14F-4D97-AF65-F5344CB8AC3E}">
        <p14:creationId xmlns:p14="http://schemas.microsoft.com/office/powerpoint/2010/main" val="330787100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4FEF0BB-2285-7C69-40CC-1BCC533F23D7}"/>
              </a:ext>
            </a:extLst>
          </p:cNvPr>
          <p:cNvSpPr txBox="1"/>
          <p:nvPr/>
        </p:nvSpPr>
        <p:spPr>
          <a:xfrm>
            <a:off x="685301" y="2282803"/>
            <a:ext cx="9086022" cy="1052917"/>
          </a:xfrm>
          <a:prstGeom prst="rect">
            <a:avLst/>
          </a:prstGeom>
          <a:noFill/>
        </p:spPr>
        <p:txBody>
          <a:bodyPr wrap="square">
            <a:spAutoFit/>
          </a:bodyPr>
          <a:lstStyle/>
          <a:p>
            <a:pPr indent="609600" algn="just">
              <a:lnSpc>
                <a:spcPct val="150000"/>
              </a:lnSpc>
            </a:pPr>
            <a:r>
              <a:rPr lang="zh-CN" altLang="en-US" sz="4800" kern="100" dirty="0">
                <a:solidFill>
                  <a:srgbClr val="325AB4"/>
                </a:solidFill>
                <a:latin typeface="+mn-ea"/>
                <a:cs typeface="Times New Roman" panose="02020603050405020304" pitchFamily="18" charset="0"/>
              </a:rPr>
              <a:t>现有方法存在的问题</a:t>
            </a:r>
            <a:endParaRPr lang="zh-CN" altLang="zh-CN" sz="2800" kern="100" dirty="0">
              <a:solidFill>
                <a:srgbClr val="325AB4"/>
              </a:solidFill>
              <a:latin typeface="+mn-ea"/>
              <a:cs typeface="Times New Roman" panose="02020603050405020304" pitchFamily="18" charset="0"/>
            </a:endParaRPr>
          </a:p>
        </p:txBody>
      </p:sp>
      <p:sp>
        <p:nvSpPr>
          <p:cNvPr id="9" name="文本框 8">
            <a:extLst>
              <a:ext uri="{FF2B5EF4-FFF2-40B4-BE49-F238E27FC236}">
                <a16:creationId xmlns:a16="http://schemas.microsoft.com/office/drawing/2014/main" id="{96CC5BFA-2C68-D030-AE08-081669E5AE75}"/>
              </a:ext>
            </a:extLst>
          </p:cNvPr>
          <p:cNvSpPr txBox="1"/>
          <p:nvPr/>
        </p:nvSpPr>
        <p:spPr>
          <a:xfrm>
            <a:off x="6106156" y="1239602"/>
            <a:ext cx="759703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chemeClr val="bg2">
                    <a:lumMod val="10000"/>
                  </a:schemeClr>
                </a:solidFill>
                <a:effectLst/>
              </a:rPr>
              <a:t>项目经历</a:t>
            </a:r>
            <a:endParaRPr lang="en-US" altLang="zh-CN" sz="5400" b="1" dirty="0">
              <a:solidFill>
                <a:schemeClr val="bg2">
                  <a:lumMod val="10000"/>
                </a:schemeClr>
              </a:solidFill>
              <a:effectLst/>
            </a:endParaRPr>
          </a:p>
        </p:txBody>
      </p:sp>
      <p:cxnSp>
        <p:nvCxnSpPr>
          <p:cNvPr id="10" name="直线连接符 9">
            <a:extLst>
              <a:ext uri="{FF2B5EF4-FFF2-40B4-BE49-F238E27FC236}">
                <a16:creationId xmlns:a16="http://schemas.microsoft.com/office/drawing/2014/main" id="{A851F7A0-7EAD-E76F-42B8-0FED25FD6555}"/>
              </a:ext>
            </a:extLst>
          </p:cNvPr>
          <p:cNvCxnSpPr/>
          <p:nvPr/>
        </p:nvCxnSpPr>
        <p:spPr>
          <a:xfrm>
            <a:off x="4847528"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Xxxxxxxxxx">
            <a:extLst>
              <a:ext uri="{FF2B5EF4-FFF2-40B4-BE49-F238E27FC236}">
                <a16:creationId xmlns:a16="http://schemas.microsoft.com/office/drawing/2014/main" id="{D35C779C-0488-BCB6-D24A-C116C4C142BE}"/>
              </a:ext>
            </a:extLst>
          </p:cNvPr>
          <p:cNvSpPr txBox="1">
            <a:spLocks/>
          </p:cNvSpPr>
          <p:nvPr/>
        </p:nvSpPr>
        <p:spPr>
          <a:xfrm>
            <a:off x="916131" y="1262646"/>
            <a:ext cx="5824911" cy="857881"/>
          </a:xfrm>
          <a:prstGeom prst="rect">
            <a:avLst/>
          </a:prstGeom>
          <a:ln w="12700">
            <a:miter lim="400000"/>
          </a:ln>
        </p:spPr>
        <p:txBody>
          <a:bodyPr lIns="50800" tIns="50800" rIns="50800" bIns="50800" anchor="ctr">
            <a:noAutofit/>
          </a:bodyPr>
          <a:lstStyle>
            <a:lvl1pPr marL="0" marR="0" indent="0" algn="ctr" defTabSz="825500" rtl="0" latinLnBrk="0">
              <a:lnSpc>
                <a:spcPct val="100000"/>
              </a:lnSpc>
              <a:spcBef>
                <a:spcPts val="0"/>
              </a:spcBef>
              <a:spcAft>
                <a:spcPts val="0"/>
              </a:spcAft>
              <a:buClrTx/>
              <a:buSzTx/>
              <a:buFontTx/>
              <a:buNone/>
              <a:defRPr sz="5000" b="1" i="0" u="none" strike="noStrike" cap="none" spc="0" baseline="0">
                <a:solidFill>
                  <a:srgbClr val="5E5E5E"/>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9pPr>
          </a:lstStyle>
          <a:p>
            <a:pPr algn="l" hangingPunct="1"/>
            <a:r>
              <a:rPr lang="zh-CN" altLang="en-US" sz="6600">
                <a:solidFill>
                  <a:schemeClr val="bg2">
                    <a:lumMod val="10000"/>
                  </a:schemeClr>
                </a:solidFill>
              </a:rPr>
              <a:t>个人简介</a:t>
            </a:r>
            <a:endParaRPr lang="en-US" altLang="zh-CN" sz="6600" dirty="0">
              <a:solidFill>
                <a:schemeClr val="bg2">
                  <a:lumMod val="10000"/>
                </a:schemeClr>
              </a:solidFill>
            </a:endParaRPr>
          </a:p>
        </p:txBody>
      </p:sp>
      <p:pic>
        <p:nvPicPr>
          <p:cNvPr id="15" name="图片 14">
            <a:extLst>
              <a:ext uri="{FF2B5EF4-FFF2-40B4-BE49-F238E27FC236}">
                <a16:creationId xmlns:a16="http://schemas.microsoft.com/office/drawing/2014/main" id="{4878D9A4-2F9B-5128-1547-C6A057D7A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0253" y="2864441"/>
            <a:ext cx="10473447" cy="9121342"/>
          </a:xfrm>
          <a:prstGeom prst="rect">
            <a:avLst/>
          </a:prstGeom>
        </p:spPr>
      </p:pic>
      <p:sp>
        <p:nvSpPr>
          <p:cNvPr id="16" name="文本框 15">
            <a:extLst>
              <a:ext uri="{FF2B5EF4-FFF2-40B4-BE49-F238E27FC236}">
                <a16:creationId xmlns:a16="http://schemas.microsoft.com/office/drawing/2014/main" id="{FE789819-897B-5688-78D2-56C90919453C}"/>
              </a:ext>
            </a:extLst>
          </p:cNvPr>
          <p:cNvSpPr txBox="1"/>
          <p:nvPr/>
        </p:nvSpPr>
        <p:spPr>
          <a:xfrm>
            <a:off x="1239392" y="3335720"/>
            <a:ext cx="10952607" cy="6740307"/>
          </a:xfrm>
          <a:prstGeom prst="rect">
            <a:avLst/>
          </a:prstGeom>
          <a:noFill/>
        </p:spPr>
        <p:txBody>
          <a:bodyPr wrap="square">
            <a:spAutoFit/>
          </a:bodyPr>
          <a:lstStyle/>
          <a:p>
            <a:pPr marL="342900" indent="-342900" algn="just">
              <a:buFont typeface="+mj-lt"/>
              <a:buAutoNum type="arabicPeriod"/>
            </a:pPr>
            <a:r>
              <a:rPr lang="zh-CN" altLang="en-US"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rPr>
              <a:t> 对于代码更改的表示粒度</a:t>
            </a:r>
            <a:r>
              <a:rPr lang="zh-CN" altLang="en-US" sz="3600" kern="100" dirty="0">
                <a:solidFill>
                  <a:srgbClr val="353535"/>
                </a:solidFill>
                <a:effectLst/>
                <a:latin typeface="Times New Roman" panose="02020603050405020304" pitchFamily="18" charset="0"/>
                <a:ea typeface="宋体" panose="02010600030101010101" pitchFamily="2" charset="-122"/>
                <a:cs typeface="Times New Roman" panose="02020603050405020304" pitchFamily="18" charset="0"/>
              </a:rPr>
              <a:t>不恰当</a:t>
            </a:r>
            <a:endParaRPr lang="en-US" altLang="zh-CN"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endParaRPr>
          </a:p>
          <a:p>
            <a:pPr lvl="1" algn="just"/>
            <a:r>
              <a:rPr lang="zh-CN" altLang="en-US"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粗粒度 </a:t>
            </a:r>
            <a:r>
              <a:rPr lang="en-US" altLang="zh-CN"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a:t>
            </a:r>
            <a:r>
              <a:rPr lang="zh-CN" altLang="en-US"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 没有突出差异、信息冗余</a:t>
            </a:r>
            <a:endParaRPr lang="en-US" altLang="zh-CN"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endParaRPr>
          </a:p>
          <a:p>
            <a:pPr lvl="1" algn="just"/>
            <a:r>
              <a:rPr lang="zh-CN" altLang="en-US"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细粒度 </a:t>
            </a:r>
            <a:r>
              <a:rPr lang="en-US" altLang="zh-CN"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a:t>
            </a:r>
            <a:r>
              <a:rPr lang="zh-CN" altLang="en-US"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 数据处理和模型复杂度高</a:t>
            </a:r>
            <a:endParaRPr lang="en-US" altLang="zh-CN"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endParaRPr>
          </a:p>
          <a:p>
            <a:pPr marL="342900" indent="-342900" algn="just">
              <a:buFont typeface="+mj-lt"/>
              <a:buAutoNum type="arabicPeriod"/>
            </a:pPr>
            <a:endParaRPr lang="en-US" altLang="zh-CN" sz="3600" dirty="0">
              <a:solidFill>
                <a:srgbClr val="353535"/>
              </a:solidFill>
              <a:effectLst/>
            </a:endParaRPr>
          </a:p>
          <a:p>
            <a:pPr marL="342900" indent="-342900" algn="just">
              <a:buFont typeface="+mj-lt"/>
              <a:buAutoNum type="arabicPeriod"/>
            </a:pPr>
            <a:endParaRPr lang="en-US" altLang="zh-CN" sz="3600" dirty="0">
              <a:solidFill>
                <a:srgbClr val="353535"/>
              </a:solidFill>
              <a:effectLst/>
            </a:endParaRPr>
          </a:p>
          <a:p>
            <a:pPr marL="342900" indent="-342900" algn="just">
              <a:buFont typeface="+mj-lt"/>
              <a:buAutoNum type="arabicPeriod"/>
            </a:pPr>
            <a:endParaRPr lang="en-US" altLang="zh-CN" sz="3600" dirty="0">
              <a:solidFill>
                <a:srgbClr val="353535"/>
              </a:solidFill>
              <a:effectLst/>
            </a:endParaRPr>
          </a:p>
          <a:p>
            <a:pPr marL="342900" indent="-342900" algn="just">
              <a:buFont typeface="+mj-lt"/>
              <a:buAutoNum type="arabicPeriod"/>
            </a:pPr>
            <a:endParaRPr lang="en-US" altLang="zh-CN" sz="3600" kern="100" dirty="0">
              <a:solidFill>
                <a:srgbClr val="353535"/>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mj-lt"/>
              <a:buAutoNum type="arabicPeriod"/>
            </a:pPr>
            <a:r>
              <a:rPr lang="zh-CN" altLang="en-US" sz="3600" kern="100" dirty="0">
                <a:solidFill>
                  <a:srgbClr val="353535"/>
                </a:solidFill>
                <a:effectLst/>
                <a:latin typeface="Times New Roman" panose="02020603050405020304" pitchFamily="18" charset="0"/>
                <a:ea typeface="宋体" panose="02010600030101010101" pitchFamily="2" charset="-122"/>
                <a:cs typeface="Times New Roman" panose="02020603050405020304" pitchFamily="18" charset="0"/>
              </a:rPr>
              <a:t> 模型的初始化参数没有包含代码更改的上下文信息</a:t>
            </a:r>
            <a:endParaRPr lang="en-US" altLang="zh-CN"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mj-lt"/>
              <a:buAutoNum type="arabicPeriod"/>
            </a:pPr>
            <a:endParaRPr lang="en-US" altLang="zh-CN"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mj-lt"/>
              <a:buAutoNum type="arabicPeriod"/>
            </a:pPr>
            <a:endParaRPr lang="en-US" altLang="zh-CN"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mj-lt"/>
              <a:buAutoNum type="arabicPeriod"/>
            </a:pPr>
            <a:endParaRPr lang="en-US" altLang="zh-CN"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mj-lt"/>
              <a:buAutoNum type="arabicPeriod"/>
            </a:pPr>
            <a:r>
              <a:rPr lang="zh-CN" altLang="en-US" sz="3600" kern="100" dirty="0">
                <a:solidFill>
                  <a:srgbClr val="353535"/>
                </a:solidFill>
                <a:effectLst/>
                <a:latin typeface="Times New Roman" panose="02020603050405020304" pitchFamily="18" charset="0"/>
                <a:ea typeface="宋体" panose="02010600030101010101" pitchFamily="2" charset="-122"/>
                <a:cs typeface="Times New Roman" panose="02020603050405020304" pitchFamily="18" charset="0"/>
              </a:rPr>
              <a:t> 没有合理利用基于检索的方法</a:t>
            </a:r>
            <a:endParaRPr lang="en-US" altLang="zh-CN" sz="3600" dirty="0">
              <a:solidFill>
                <a:srgbClr val="353535"/>
              </a:solidFill>
              <a:effectLst/>
            </a:endParaRPr>
          </a:p>
        </p:txBody>
      </p:sp>
    </p:spTree>
    <p:extLst>
      <p:ext uri="{BB962C8B-B14F-4D97-AF65-F5344CB8AC3E}">
        <p14:creationId xmlns:p14="http://schemas.microsoft.com/office/powerpoint/2010/main" val="32523595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4FEF0BB-2285-7C69-40CC-1BCC533F23D7}"/>
              </a:ext>
            </a:extLst>
          </p:cNvPr>
          <p:cNvSpPr txBox="1"/>
          <p:nvPr/>
        </p:nvSpPr>
        <p:spPr>
          <a:xfrm>
            <a:off x="685301" y="2282803"/>
            <a:ext cx="9086022" cy="1052917"/>
          </a:xfrm>
          <a:prstGeom prst="rect">
            <a:avLst/>
          </a:prstGeom>
          <a:noFill/>
        </p:spPr>
        <p:txBody>
          <a:bodyPr wrap="square">
            <a:spAutoFit/>
          </a:bodyPr>
          <a:lstStyle/>
          <a:p>
            <a:pPr indent="609600" algn="just">
              <a:lnSpc>
                <a:spcPct val="150000"/>
              </a:lnSpc>
            </a:pPr>
            <a:r>
              <a:rPr lang="zh-CN" altLang="en-US" sz="4800" kern="100" dirty="0">
                <a:solidFill>
                  <a:srgbClr val="325AB4"/>
                </a:solidFill>
                <a:latin typeface="+mn-ea"/>
                <a:cs typeface="Times New Roman" panose="02020603050405020304" pitchFamily="18" charset="0"/>
              </a:rPr>
              <a:t>本研究的解</a:t>
            </a:r>
            <a:r>
              <a:rPr lang="zh-CN" altLang="en-US" sz="4800" kern="100" dirty="0">
                <a:solidFill>
                  <a:srgbClr val="3A5CB0"/>
                </a:solidFill>
                <a:latin typeface="+mn-ea"/>
                <a:cs typeface="Times New Roman" panose="02020603050405020304" pitchFamily="18" charset="0"/>
              </a:rPr>
              <a:t>决方式</a:t>
            </a:r>
            <a:endParaRPr lang="zh-CN" altLang="zh-CN" sz="2800" kern="100" dirty="0">
              <a:solidFill>
                <a:srgbClr val="3A5CB0"/>
              </a:solidFill>
              <a:latin typeface="+mn-ea"/>
              <a:cs typeface="Times New Roman" panose="02020603050405020304" pitchFamily="18" charset="0"/>
            </a:endParaRPr>
          </a:p>
        </p:txBody>
      </p:sp>
      <p:sp>
        <p:nvSpPr>
          <p:cNvPr id="9" name="文本框 8">
            <a:extLst>
              <a:ext uri="{FF2B5EF4-FFF2-40B4-BE49-F238E27FC236}">
                <a16:creationId xmlns:a16="http://schemas.microsoft.com/office/drawing/2014/main" id="{96CC5BFA-2C68-D030-AE08-081669E5AE75}"/>
              </a:ext>
            </a:extLst>
          </p:cNvPr>
          <p:cNvSpPr txBox="1"/>
          <p:nvPr/>
        </p:nvSpPr>
        <p:spPr>
          <a:xfrm>
            <a:off x="6106156" y="1239602"/>
            <a:ext cx="759703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chemeClr val="bg2">
                    <a:lumMod val="10000"/>
                  </a:schemeClr>
                </a:solidFill>
                <a:effectLst/>
              </a:rPr>
              <a:t>项目经历</a:t>
            </a:r>
            <a:endParaRPr lang="en-US" altLang="zh-CN" sz="5400" b="1" dirty="0">
              <a:solidFill>
                <a:schemeClr val="bg2">
                  <a:lumMod val="10000"/>
                </a:schemeClr>
              </a:solidFill>
              <a:effectLst/>
            </a:endParaRPr>
          </a:p>
        </p:txBody>
      </p:sp>
      <p:cxnSp>
        <p:nvCxnSpPr>
          <p:cNvPr id="10" name="直线连接符 9">
            <a:extLst>
              <a:ext uri="{FF2B5EF4-FFF2-40B4-BE49-F238E27FC236}">
                <a16:creationId xmlns:a16="http://schemas.microsoft.com/office/drawing/2014/main" id="{A851F7A0-7EAD-E76F-42B8-0FED25FD6555}"/>
              </a:ext>
            </a:extLst>
          </p:cNvPr>
          <p:cNvCxnSpPr/>
          <p:nvPr/>
        </p:nvCxnSpPr>
        <p:spPr>
          <a:xfrm>
            <a:off x="4847528"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Xxxxxxxxxx">
            <a:extLst>
              <a:ext uri="{FF2B5EF4-FFF2-40B4-BE49-F238E27FC236}">
                <a16:creationId xmlns:a16="http://schemas.microsoft.com/office/drawing/2014/main" id="{D35C779C-0488-BCB6-D24A-C116C4C142BE}"/>
              </a:ext>
            </a:extLst>
          </p:cNvPr>
          <p:cNvSpPr txBox="1">
            <a:spLocks/>
          </p:cNvSpPr>
          <p:nvPr/>
        </p:nvSpPr>
        <p:spPr>
          <a:xfrm>
            <a:off x="916131" y="1262646"/>
            <a:ext cx="5824911" cy="857881"/>
          </a:xfrm>
          <a:prstGeom prst="rect">
            <a:avLst/>
          </a:prstGeom>
          <a:ln w="12700">
            <a:miter lim="400000"/>
          </a:ln>
        </p:spPr>
        <p:txBody>
          <a:bodyPr lIns="50800" tIns="50800" rIns="50800" bIns="50800" anchor="ctr">
            <a:noAutofit/>
          </a:bodyPr>
          <a:lstStyle>
            <a:lvl1pPr marL="0" marR="0" indent="0" algn="ctr" defTabSz="825500" rtl="0" latinLnBrk="0">
              <a:lnSpc>
                <a:spcPct val="100000"/>
              </a:lnSpc>
              <a:spcBef>
                <a:spcPts val="0"/>
              </a:spcBef>
              <a:spcAft>
                <a:spcPts val="0"/>
              </a:spcAft>
              <a:buClrTx/>
              <a:buSzTx/>
              <a:buFontTx/>
              <a:buNone/>
              <a:defRPr sz="5000" b="1" i="0" u="none" strike="noStrike" cap="none" spc="0" baseline="0">
                <a:solidFill>
                  <a:srgbClr val="5E5E5E"/>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9pPr>
          </a:lstStyle>
          <a:p>
            <a:pPr algn="l" hangingPunct="1"/>
            <a:r>
              <a:rPr lang="zh-CN" altLang="en-US" sz="6600">
                <a:solidFill>
                  <a:schemeClr val="bg2">
                    <a:lumMod val="10000"/>
                  </a:schemeClr>
                </a:solidFill>
              </a:rPr>
              <a:t>个人简介</a:t>
            </a:r>
            <a:endParaRPr lang="en-US" altLang="zh-CN" sz="6600" dirty="0">
              <a:solidFill>
                <a:schemeClr val="bg2">
                  <a:lumMod val="10000"/>
                </a:schemeClr>
              </a:solidFill>
            </a:endParaRPr>
          </a:p>
        </p:txBody>
      </p:sp>
      <p:pic>
        <p:nvPicPr>
          <p:cNvPr id="15" name="图片 14">
            <a:extLst>
              <a:ext uri="{FF2B5EF4-FFF2-40B4-BE49-F238E27FC236}">
                <a16:creationId xmlns:a16="http://schemas.microsoft.com/office/drawing/2014/main" id="{4878D9A4-2F9B-5128-1547-C6A057D7A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0253" y="2864441"/>
            <a:ext cx="10473447" cy="9121342"/>
          </a:xfrm>
          <a:prstGeom prst="rect">
            <a:avLst/>
          </a:prstGeom>
        </p:spPr>
      </p:pic>
      <p:sp>
        <p:nvSpPr>
          <p:cNvPr id="16" name="文本框 15">
            <a:extLst>
              <a:ext uri="{FF2B5EF4-FFF2-40B4-BE49-F238E27FC236}">
                <a16:creationId xmlns:a16="http://schemas.microsoft.com/office/drawing/2014/main" id="{FE789819-897B-5688-78D2-56C90919453C}"/>
              </a:ext>
            </a:extLst>
          </p:cNvPr>
          <p:cNvSpPr txBox="1"/>
          <p:nvPr/>
        </p:nvSpPr>
        <p:spPr>
          <a:xfrm>
            <a:off x="1239392" y="3335720"/>
            <a:ext cx="10952607" cy="6740307"/>
          </a:xfrm>
          <a:prstGeom prst="rect">
            <a:avLst/>
          </a:prstGeom>
          <a:noFill/>
        </p:spPr>
        <p:txBody>
          <a:bodyPr wrap="square">
            <a:spAutoFit/>
          </a:bodyPr>
          <a:lstStyle/>
          <a:p>
            <a:pPr marL="342900" indent="-342900" algn="just">
              <a:buFont typeface="+mj-lt"/>
              <a:buAutoNum type="arabicPeriod"/>
            </a:pPr>
            <a:r>
              <a:rPr lang="zh-CN" altLang="en-US"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rPr>
              <a:t> 对于代码更改的表示粒度</a:t>
            </a:r>
            <a:r>
              <a:rPr lang="zh-CN" altLang="en-US" sz="3600" kern="100" dirty="0">
                <a:solidFill>
                  <a:srgbClr val="353535"/>
                </a:solidFill>
                <a:effectLst/>
                <a:latin typeface="Times New Roman" panose="02020603050405020304" pitchFamily="18" charset="0"/>
                <a:ea typeface="宋体" panose="02010600030101010101" pitchFamily="2" charset="-122"/>
                <a:cs typeface="Times New Roman" panose="02020603050405020304" pitchFamily="18" charset="0"/>
              </a:rPr>
              <a:t>不恰当</a:t>
            </a:r>
            <a:endParaRPr lang="en-US" altLang="zh-CN"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endParaRPr>
          </a:p>
          <a:p>
            <a:pPr lvl="1" algn="just"/>
            <a:r>
              <a:rPr lang="zh-CN" altLang="en-US"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粗粒度 </a:t>
            </a:r>
            <a:r>
              <a:rPr lang="en-US" altLang="zh-CN"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a:t>
            </a:r>
            <a:r>
              <a:rPr lang="zh-CN" altLang="en-US"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 没有突出差异、信息冗余</a:t>
            </a:r>
            <a:endParaRPr lang="en-US" altLang="zh-CN"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endParaRPr>
          </a:p>
          <a:p>
            <a:pPr lvl="1" algn="just"/>
            <a:r>
              <a:rPr lang="zh-CN" altLang="en-US"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细粒度 </a:t>
            </a:r>
            <a:r>
              <a:rPr lang="en-US" altLang="zh-CN"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a:t>
            </a:r>
            <a:r>
              <a:rPr lang="zh-CN" altLang="en-US"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rPr>
              <a:t> 数据处理和模型复杂度高</a:t>
            </a:r>
            <a:endParaRPr lang="en-US" altLang="zh-CN" sz="3600" kern="100" dirty="0">
              <a:solidFill>
                <a:srgbClr val="353535"/>
              </a:solidFill>
              <a:latin typeface="KaiTi" panose="02010609060101010101" pitchFamily="49" charset="-122"/>
              <a:ea typeface="KaiTi" panose="02010609060101010101" pitchFamily="49" charset="-122"/>
              <a:cs typeface="Times New Roman" panose="02020603050405020304" pitchFamily="18" charset="0"/>
            </a:endParaRPr>
          </a:p>
          <a:p>
            <a:pPr marL="342900" indent="-342900" algn="just">
              <a:buFont typeface="+mj-lt"/>
              <a:buAutoNum type="arabicPeriod"/>
            </a:pPr>
            <a:endParaRPr lang="en-US" altLang="zh-CN" sz="3600" dirty="0">
              <a:solidFill>
                <a:srgbClr val="353535"/>
              </a:solidFill>
              <a:effectLst/>
            </a:endParaRPr>
          </a:p>
          <a:p>
            <a:pPr marL="342900" indent="-342900" algn="just">
              <a:buFont typeface="+mj-lt"/>
              <a:buAutoNum type="arabicPeriod"/>
            </a:pPr>
            <a:endParaRPr lang="en-US" altLang="zh-CN" sz="3600" dirty="0">
              <a:solidFill>
                <a:srgbClr val="353535"/>
              </a:solidFill>
              <a:effectLst/>
            </a:endParaRPr>
          </a:p>
          <a:p>
            <a:pPr marL="342900" indent="-342900" algn="just">
              <a:buFont typeface="+mj-lt"/>
              <a:buAutoNum type="arabicPeriod"/>
            </a:pPr>
            <a:endParaRPr lang="en-US" altLang="zh-CN" sz="3600" dirty="0">
              <a:solidFill>
                <a:srgbClr val="353535"/>
              </a:solidFill>
              <a:effectLst/>
            </a:endParaRPr>
          </a:p>
          <a:p>
            <a:pPr marL="342900" indent="-342900" algn="just">
              <a:buFont typeface="+mj-lt"/>
              <a:buAutoNum type="arabicPeriod"/>
            </a:pPr>
            <a:endParaRPr lang="en-US" altLang="zh-CN" sz="3600" kern="100" dirty="0">
              <a:solidFill>
                <a:srgbClr val="353535"/>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mj-lt"/>
              <a:buAutoNum type="arabicPeriod"/>
            </a:pPr>
            <a:r>
              <a:rPr lang="zh-CN" altLang="en-US" sz="3600" kern="100" dirty="0">
                <a:solidFill>
                  <a:srgbClr val="353535"/>
                </a:solidFill>
                <a:effectLst/>
                <a:latin typeface="Times New Roman" panose="02020603050405020304" pitchFamily="18" charset="0"/>
                <a:ea typeface="宋体" panose="02010600030101010101" pitchFamily="2" charset="-122"/>
                <a:cs typeface="Times New Roman" panose="02020603050405020304" pitchFamily="18" charset="0"/>
              </a:rPr>
              <a:t> 模型的初始化参数没有包含代码更改的上下文信息</a:t>
            </a:r>
            <a:endParaRPr lang="en-US" altLang="zh-CN"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mj-lt"/>
              <a:buAutoNum type="arabicPeriod"/>
            </a:pPr>
            <a:endParaRPr lang="en-US" altLang="zh-CN"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mj-lt"/>
              <a:buAutoNum type="arabicPeriod"/>
            </a:pPr>
            <a:endParaRPr lang="en-US" altLang="zh-CN"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mj-lt"/>
              <a:buAutoNum type="arabicPeriod"/>
            </a:pPr>
            <a:endParaRPr lang="en-US" altLang="zh-CN" sz="3600" kern="100" dirty="0">
              <a:solidFill>
                <a:srgbClr val="353535"/>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mj-lt"/>
              <a:buAutoNum type="arabicPeriod"/>
            </a:pPr>
            <a:r>
              <a:rPr lang="zh-CN" altLang="en-US" sz="3600" kern="100" dirty="0">
                <a:solidFill>
                  <a:srgbClr val="353535"/>
                </a:solidFill>
                <a:effectLst/>
                <a:latin typeface="Times New Roman" panose="02020603050405020304" pitchFamily="18" charset="0"/>
                <a:ea typeface="宋体" panose="02010600030101010101" pitchFamily="2" charset="-122"/>
                <a:cs typeface="Times New Roman" panose="02020603050405020304" pitchFamily="18" charset="0"/>
              </a:rPr>
              <a:t> 没有合理利用基于检索的方法</a:t>
            </a:r>
            <a:endParaRPr lang="en-US" altLang="zh-CN" sz="3600" dirty="0">
              <a:solidFill>
                <a:srgbClr val="353535"/>
              </a:solidFill>
              <a:effectLst/>
            </a:endParaRPr>
          </a:p>
        </p:txBody>
      </p:sp>
      <p:sp>
        <p:nvSpPr>
          <p:cNvPr id="3" name="文本框 2">
            <a:extLst>
              <a:ext uri="{FF2B5EF4-FFF2-40B4-BE49-F238E27FC236}">
                <a16:creationId xmlns:a16="http://schemas.microsoft.com/office/drawing/2014/main" id="{784E06A2-2F37-F304-589E-914A307A4AC1}"/>
              </a:ext>
            </a:extLst>
          </p:cNvPr>
          <p:cNvSpPr txBox="1"/>
          <p:nvPr/>
        </p:nvSpPr>
        <p:spPr>
          <a:xfrm>
            <a:off x="1701690" y="5136213"/>
            <a:ext cx="10166460" cy="15696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r>
              <a:rPr lang="zh-CN" altLang="zh-CN"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提出修改嵌入，</a:t>
            </a:r>
            <a:r>
              <a:rPr lang="zh-CN" altLang="en-US"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利用</a:t>
            </a:r>
            <a:r>
              <a:rPr lang="zh-CN" altLang="zh-CN"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添加和删除代码之间的编辑距离信息</a:t>
            </a:r>
            <a:r>
              <a:rPr lang="zh-CN" altLang="en-US"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以细粒度的方式表示代码更改。</a:t>
            </a:r>
            <a:r>
              <a:rPr lang="zh-CN" altLang="en-US"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在强调</a:t>
            </a:r>
            <a:r>
              <a:rPr lang="zh-CN" altLang="zh-CN"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代码</a:t>
            </a:r>
            <a:r>
              <a:rPr lang="zh-CN" altLang="en-US"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具体</a:t>
            </a:r>
            <a:r>
              <a:rPr lang="zh-CN" altLang="zh-CN"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更改的同时将输入数据保持为序列。</a:t>
            </a:r>
            <a:endParaRPr lang="en-US" altLang="zh-CN"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8F4E7DF-5DC9-8F53-509D-B63CDB84A4B9}"/>
              </a:ext>
            </a:extLst>
          </p:cNvPr>
          <p:cNvSpPr txBox="1"/>
          <p:nvPr/>
        </p:nvSpPr>
        <p:spPr>
          <a:xfrm>
            <a:off x="1701690" y="7907678"/>
            <a:ext cx="10166460" cy="1077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r>
              <a:rPr lang="zh-CN" altLang="zh-CN"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基于修改嵌入开发了一个自监督生成任务</a:t>
            </a:r>
            <a:r>
              <a:rPr lang="zh-CN" altLang="en-US"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，使用无标记的代码更改数据来学习代码更改的上下文表示。</a:t>
            </a:r>
            <a:endParaRPr lang="en-US" altLang="zh-CN"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512FEDD9-BC50-57A1-9A32-4C0462E61EB6}"/>
              </a:ext>
            </a:extLst>
          </p:cNvPr>
          <p:cNvSpPr txBox="1"/>
          <p:nvPr/>
        </p:nvSpPr>
        <p:spPr>
          <a:xfrm>
            <a:off x="1701690" y="10171597"/>
            <a:ext cx="10166460" cy="1077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r>
              <a:rPr lang="zh-CN" altLang="en-US"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引入基于检索的方法，</a:t>
            </a:r>
            <a:r>
              <a:rPr lang="zh-CN" altLang="zh-CN"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rPr>
              <a:t>两种方法可以独立地生成提交消息，不会相互干扰。</a:t>
            </a:r>
            <a:endParaRPr lang="en-US" altLang="zh-CN" sz="3200" kern="100" dirty="0">
              <a:solidFill>
                <a:srgbClr val="3A5CB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1681482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00EAF239-9C28-2C5C-7326-3A4295387437}"/>
              </a:ext>
            </a:extLst>
          </p:cNvPr>
          <p:cNvGrpSpPr/>
          <p:nvPr/>
        </p:nvGrpSpPr>
        <p:grpSpPr>
          <a:xfrm>
            <a:off x="105841" y="3464782"/>
            <a:ext cx="9028542" cy="8499608"/>
            <a:chOff x="176928" y="3726422"/>
            <a:chExt cx="9028542" cy="8499608"/>
          </a:xfrm>
        </p:grpSpPr>
        <p:pic>
          <p:nvPicPr>
            <p:cNvPr id="35" name="图片 34">
              <a:extLst>
                <a:ext uri="{FF2B5EF4-FFF2-40B4-BE49-F238E27FC236}">
                  <a16:creationId xmlns:a16="http://schemas.microsoft.com/office/drawing/2014/main" id="{FD5D9AE7-E346-B9EE-C4E4-A41BD0F8599F}"/>
                </a:ext>
              </a:extLst>
            </p:cNvPr>
            <p:cNvPicPr>
              <a:picLocks noChangeAspect="1"/>
            </p:cNvPicPr>
            <p:nvPr/>
          </p:nvPicPr>
          <p:blipFill rotWithShape="1">
            <a:blip r:embed="rId3">
              <a:extLst>
                <a:ext uri="{28A0092B-C50C-407E-A947-70E740481C1C}">
                  <a14:useLocalDpi xmlns:a14="http://schemas.microsoft.com/office/drawing/2010/main" val="0"/>
                </a:ext>
              </a:extLst>
            </a:blip>
            <a:srcRect l="13547"/>
            <a:stretch/>
          </p:blipFill>
          <p:spPr>
            <a:xfrm>
              <a:off x="235217" y="3726422"/>
              <a:ext cx="8970253" cy="8499608"/>
            </a:xfrm>
            <a:prstGeom prst="rect">
              <a:avLst/>
            </a:prstGeom>
          </p:spPr>
        </p:pic>
        <p:pic>
          <p:nvPicPr>
            <p:cNvPr id="29" name="图片 28">
              <a:extLst>
                <a:ext uri="{FF2B5EF4-FFF2-40B4-BE49-F238E27FC236}">
                  <a16:creationId xmlns:a16="http://schemas.microsoft.com/office/drawing/2014/main" id="{1EBF46E7-5EB2-6E27-D333-09C511E6B9D3}"/>
                </a:ext>
              </a:extLst>
            </p:cNvPr>
            <p:cNvPicPr>
              <a:picLocks noChangeAspect="1"/>
            </p:cNvPicPr>
            <p:nvPr/>
          </p:nvPicPr>
          <p:blipFill>
            <a:blip r:embed="rId4"/>
            <a:stretch>
              <a:fillRect/>
            </a:stretch>
          </p:blipFill>
          <p:spPr>
            <a:xfrm>
              <a:off x="176928" y="6254750"/>
              <a:ext cx="482600" cy="406400"/>
            </a:xfrm>
            <a:prstGeom prst="rect">
              <a:avLst/>
            </a:prstGeom>
          </p:spPr>
        </p:pic>
      </p:grpSp>
      <p:pic>
        <p:nvPicPr>
          <p:cNvPr id="4" name="图片 3">
            <a:extLst>
              <a:ext uri="{FF2B5EF4-FFF2-40B4-BE49-F238E27FC236}">
                <a16:creationId xmlns:a16="http://schemas.microsoft.com/office/drawing/2014/main" id="{69CB0983-E796-C963-8824-07717C9C9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0169" y="4591170"/>
            <a:ext cx="8256952" cy="4128476"/>
          </a:xfrm>
          <a:prstGeom prst="rect">
            <a:avLst/>
          </a:prstGeom>
        </p:spPr>
      </p:pic>
      <p:grpSp>
        <p:nvGrpSpPr>
          <p:cNvPr id="5" name="组合 4">
            <a:extLst>
              <a:ext uri="{FF2B5EF4-FFF2-40B4-BE49-F238E27FC236}">
                <a16:creationId xmlns:a16="http://schemas.microsoft.com/office/drawing/2014/main" id="{53ADB16B-8FF9-0226-4006-E53379F1E110}"/>
              </a:ext>
            </a:extLst>
          </p:cNvPr>
          <p:cNvGrpSpPr/>
          <p:nvPr/>
        </p:nvGrpSpPr>
        <p:grpSpPr>
          <a:xfrm>
            <a:off x="7973840" y="2526679"/>
            <a:ext cx="8975568" cy="1968616"/>
            <a:chOff x="243794" y="1962269"/>
            <a:chExt cx="4487784" cy="984308"/>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08927BA-B8F5-EA16-29D7-EE97AA6AB640}"/>
                    </a:ext>
                  </a:extLst>
                </p:cNvPr>
                <p:cNvSpPr txBox="1"/>
                <p:nvPr/>
              </p:nvSpPr>
              <p:spPr>
                <a:xfrm>
                  <a:off x="243794" y="1962269"/>
                  <a:ext cx="2778252" cy="292388"/>
                </a:xfrm>
                <a:prstGeom prst="rect">
                  <a:avLst/>
                </a:prstGeom>
                <a:noFill/>
              </p:spPr>
              <p:txBody>
                <a:bodyPr wrap="square">
                  <a:spAutoFit/>
                </a:bodyPr>
                <a:lstStyle/>
                <a:p>
                  <a:pPr algn="r"/>
                  <a:r>
                    <a:rPr lang="en-US" altLang="zh-CN" sz="3200" dirty="0">
                      <a:solidFill>
                        <a:schemeClr val="bg2">
                          <a:lumMod val="10000"/>
                        </a:schemeClr>
                      </a:solidFill>
                    </a:rPr>
                    <a:t>modification tag </a:t>
                  </a:r>
                  <a14:m>
                    <m:oMath xmlns:m="http://schemas.openxmlformats.org/officeDocument/2006/math">
                      <m:sSub>
                        <m:sSubPr>
                          <m:ctrlPr>
                            <a:rPr lang="zh-CN" altLang="en-US" sz="3200" i="1">
                              <a:solidFill>
                                <a:schemeClr val="bg2">
                                  <a:lumMod val="10000"/>
                                </a:schemeClr>
                              </a:solidFill>
                              <a:latin typeface="Cambria Math" panose="02040503050406030204" pitchFamily="18" charset="0"/>
                            </a:rPr>
                          </m:ctrlPr>
                        </m:sSubPr>
                        <m:e>
                          <m:r>
                            <a:rPr lang="zh-CN" altLang="en-US" sz="3200" i="1">
                              <a:solidFill>
                                <a:schemeClr val="bg2">
                                  <a:lumMod val="10000"/>
                                </a:schemeClr>
                              </a:solidFill>
                              <a:latin typeface="Cambria Math" panose="02040503050406030204" pitchFamily="18" charset="0"/>
                            </a:rPr>
                            <m:t>𝐸</m:t>
                          </m:r>
                        </m:e>
                        <m:sub>
                          <m:r>
                            <a:rPr lang="en-US" altLang="zh-CN" sz="3200" i="1">
                              <a:solidFill>
                                <a:schemeClr val="bg2">
                                  <a:lumMod val="10000"/>
                                </a:schemeClr>
                              </a:solidFill>
                              <a:latin typeface="Cambria Math" panose="02040503050406030204" pitchFamily="18" charset="0"/>
                            </a:rPr>
                            <m:t>𝑡</m:t>
                          </m:r>
                        </m:sub>
                      </m:sSub>
                    </m:oMath>
                  </a14:m>
                  <a:endParaRPr lang="zh-CN" altLang="en-US" sz="3200" dirty="0">
                    <a:solidFill>
                      <a:schemeClr val="bg2">
                        <a:lumMod val="10000"/>
                      </a:schemeClr>
                    </a:solidFill>
                  </a:endParaRPr>
                </a:p>
              </p:txBody>
            </p:sp>
          </mc:Choice>
          <mc:Fallback xmlns="">
            <p:sp>
              <p:nvSpPr>
                <p:cNvPr id="6" name="文本框 5">
                  <a:extLst>
                    <a:ext uri="{FF2B5EF4-FFF2-40B4-BE49-F238E27FC236}">
                      <a16:creationId xmlns:a16="http://schemas.microsoft.com/office/drawing/2014/main" id="{908927BA-B8F5-EA16-29D7-EE97AA6AB640}"/>
                    </a:ext>
                  </a:extLst>
                </p:cNvPr>
                <p:cNvSpPr txBox="1">
                  <a:spLocks noRot="1" noChangeAspect="1" noMove="1" noResize="1" noEditPoints="1" noAdjustHandles="1" noChangeArrowheads="1" noChangeShapeType="1" noTextEdit="1"/>
                </p:cNvSpPr>
                <p:nvPr/>
              </p:nvSpPr>
              <p:spPr>
                <a:xfrm>
                  <a:off x="243794" y="1962269"/>
                  <a:ext cx="2778252" cy="292388"/>
                </a:xfrm>
                <a:prstGeom prst="rect">
                  <a:avLst/>
                </a:prstGeom>
                <a:blipFill>
                  <a:blip r:embed="rId6"/>
                  <a:stretch>
                    <a:fillRect t="-12766" b="-319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95425ED-4DC2-A6AF-F060-D1A554643E25}"/>
                    </a:ext>
                  </a:extLst>
                </p:cNvPr>
                <p:cNvSpPr txBox="1"/>
                <p:nvPr/>
              </p:nvSpPr>
              <p:spPr>
                <a:xfrm>
                  <a:off x="358618" y="2284857"/>
                  <a:ext cx="3263152" cy="292388"/>
                </a:xfrm>
                <a:prstGeom prst="rect">
                  <a:avLst/>
                </a:prstGeom>
                <a:noFill/>
              </p:spPr>
              <p:txBody>
                <a:bodyPr wrap="square">
                  <a:spAutoFit/>
                </a:bodyPr>
                <a:lstStyle/>
                <a:p>
                  <a:pPr algn="r"/>
                  <a:r>
                    <a:rPr lang="en-US" altLang="zh-CN" sz="3200" dirty="0">
                      <a:solidFill>
                        <a:schemeClr val="bg2">
                          <a:lumMod val="10000"/>
                        </a:schemeClr>
                      </a:solidFill>
                    </a:rPr>
                    <a:t>rearranged code token </a:t>
                  </a:r>
                  <a14:m>
                    <m:oMath xmlns:m="http://schemas.openxmlformats.org/officeDocument/2006/math">
                      <m:sSub>
                        <m:sSubPr>
                          <m:ctrlPr>
                            <a:rPr lang="zh-CN" altLang="en-US" sz="3200" i="1">
                              <a:solidFill>
                                <a:schemeClr val="bg2">
                                  <a:lumMod val="10000"/>
                                </a:schemeClr>
                              </a:solidFill>
                              <a:latin typeface="Cambria Math" panose="02040503050406030204" pitchFamily="18" charset="0"/>
                            </a:rPr>
                          </m:ctrlPr>
                        </m:sSubPr>
                        <m:e>
                          <m:r>
                            <a:rPr lang="zh-CN" altLang="en-US" sz="3200" i="1">
                              <a:solidFill>
                                <a:schemeClr val="bg2">
                                  <a:lumMod val="10000"/>
                                </a:schemeClr>
                              </a:solidFill>
                              <a:latin typeface="Cambria Math" panose="02040503050406030204" pitchFamily="18" charset="0"/>
                            </a:rPr>
                            <m:t>𝐸</m:t>
                          </m:r>
                        </m:e>
                        <m:sub>
                          <m:r>
                            <a:rPr lang="en-US" altLang="zh-CN" sz="3200" i="1">
                              <a:solidFill>
                                <a:schemeClr val="bg2">
                                  <a:lumMod val="10000"/>
                                </a:schemeClr>
                              </a:solidFill>
                              <a:latin typeface="Cambria Math" panose="02040503050406030204" pitchFamily="18" charset="0"/>
                            </a:rPr>
                            <m:t>𝑟</m:t>
                          </m:r>
                        </m:sub>
                      </m:sSub>
                    </m:oMath>
                  </a14:m>
                  <a:endParaRPr lang="zh-CN" altLang="en-US" sz="3200" dirty="0">
                    <a:solidFill>
                      <a:schemeClr val="bg2">
                        <a:lumMod val="10000"/>
                      </a:schemeClr>
                    </a:solidFill>
                  </a:endParaRPr>
                </a:p>
              </p:txBody>
            </p:sp>
          </mc:Choice>
          <mc:Fallback xmlns="">
            <p:sp>
              <p:nvSpPr>
                <p:cNvPr id="7" name="文本框 6">
                  <a:extLst>
                    <a:ext uri="{FF2B5EF4-FFF2-40B4-BE49-F238E27FC236}">
                      <a16:creationId xmlns:a16="http://schemas.microsoft.com/office/drawing/2014/main" id="{E95425ED-4DC2-A6AF-F060-D1A554643E25}"/>
                    </a:ext>
                  </a:extLst>
                </p:cNvPr>
                <p:cNvSpPr txBox="1">
                  <a:spLocks noRot="1" noChangeAspect="1" noMove="1" noResize="1" noEditPoints="1" noAdjustHandles="1" noChangeArrowheads="1" noChangeShapeType="1" noTextEdit="1"/>
                </p:cNvSpPr>
                <p:nvPr/>
              </p:nvSpPr>
              <p:spPr>
                <a:xfrm>
                  <a:off x="358618" y="2284857"/>
                  <a:ext cx="3263152" cy="292388"/>
                </a:xfrm>
                <a:prstGeom prst="rect">
                  <a:avLst/>
                </a:prstGeom>
                <a:blipFill>
                  <a:blip r:embed="rId7"/>
                  <a:stretch>
                    <a:fillRect t="-12766" b="-319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62081B7-F78F-BAA3-CF14-01AE96A89A08}"/>
                    </a:ext>
                  </a:extLst>
                </p:cNvPr>
                <p:cNvSpPr txBox="1"/>
                <p:nvPr/>
              </p:nvSpPr>
              <p:spPr>
                <a:xfrm>
                  <a:off x="301206" y="2607445"/>
                  <a:ext cx="3377976" cy="292388"/>
                </a:xfrm>
                <a:prstGeom prst="rect">
                  <a:avLst/>
                </a:prstGeom>
                <a:noFill/>
              </p:spPr>
              <p:txBody>
                <a:bodyPr wrap="square">
                  <a:spAutoFit/>
                </a:bodyPr>
                <a:lstStyle/>
                <a:p>
                  <a:pPr algn="r"/>
                  <a:r>
                    <a:rPr lang="en-US" altLang="zh-CN" sz="3200" dirty="0">
                      <a:solidFill>
                        <a:schemeClr val="bg2">
                          <a:lumMod val="10000"/>
                        </a:schemeClr>
                      </a:solidFill>
                    </a:rPr>
                    <a:t>modification embeding</a:t>
                  </a:r>
                  <a14:m>
                    <m:oMath xmlns:m="http://schemas.openxmlformats.org/officeDocument/2006/math">
                      <m:r>
                        <a:rPr lang="en-US" altLang="zh-CN" sz="3200">
                          <a:solidFill>
                            <a:schemeClr val="bg2">
                              <a:lumMod val="10000"/>
                            </a:schemeClr>
                          </a:solidFill>
                          <a:latin typeface="Cambria Math" panose="02040503050406030204" pitchFamily="18" charset="0"/>
                        </a:rPr>
                        <m:t> </m:t>
                      </m:r>
                      <m:sSub>
                        <m:sSubPr>
                          <m:ctrlPr>
                            <a:rPr lang="zh-CN" altLang="en-US" sz="3200" i="1">
                              <a:solidFill>
                                <a:schemeClr val="bg2">
                                  <a:lumMod val="10000"/>
                                </a:schemeClr>
                              </a:solidFill>
                              <a:latin typeface="Cambria Math" panose="02040503050406030204" pitchFamily="18" charset="0"/>
                            </a:rPr>
                          </m:ctrlPr>
                        </m:sSubPr>
                        <m:e>
                          <m:r>
                            <a:rPr lang="zh-CN" altLang="en-US" sz="3200" i="1">
                              <a:solidFill>
                                <a:schemeClr val="bg2">
                                  <a:lumMod val="10000"/>
                                </a:schemeClr>
                              </a:solidFill>
                              <a:latin typeface="Cambria Math" panose="02040503050406030204" pitchFamily="18" charset="0"/>
                            </a:rPr>
                            <m:t>𝐸</m:t>
                          </m:r>
                        </m:e>
                        <m:sub>
                          <m:r>
                            <a:rPr lang="en-US" altLang="zh-CN" sz="3200" i="1">
                              <a:solidFill>
                                <a:schemeClr val="bg2">
                                  <a:lumMod val="10000"/>
                                </a:schemeClr>
                              </a:solidFill>
                              <a:latin typeface="Cambria Math" panose="02040503050406030204" pitchFamily="18" charset="0"/>
                            </a:rPr>
                            <m:t>𝑚</m:t>
                          </m:r>
                        </m:sub>
                      </m:sSub>
                    </m:oMath>
                  </a14:m>
                  <a:endParaRPr lang="zh-CN" altLang="en-US" sz="3200" dirty="0">
                    <a:solidFill>
                      <a:schemeClr val="bg2">
                        <a:lumMod val="10000"/>
                      </a:schemeClr>
                    </a:solidFill>
                  </a:endParaRPr>
                </a:p>
              </p:txBody>
            </p:sp>
          </mc:Choice>
          <mc:Fallback xmlns="">
            <p:sp>
              <p:nvSpPr>
                <p:cNvPr id="8" name="文本框 7">
                  <a:extLst>
                    <a:ext uri="{FF2B5EF4-FFF2-40B4-BE49-F238E27FC236}">
                      <a16:creationId xmlns:a16="http://schemas.microsoft.com/office/drawing/2014/main" id="{C62081B7-F78F-BAA3-CF14-01AE96A89A08}"/>
                    </a:ext>
                  </a:extLst>
                </p:cNvPr>
                <p:cNvSpPr txBox="1">
                  <a:spLocks noRot="1" noChangeAspect="1" noMove="1" noResize="1" noEditPoints="1" noAdjustHandles="1" noChangeArrowheads="1" noChangeShapeType="1" noTextEdit="1"/>
                </p:cNvSpPr>
                <p:nvPr/>
              </p:nvSpPr>
              <p:spPr>
                <a:xfrm>
                  <a:off x="301206" y="2607445"/>
                  <a:ext cx="3377976" cy="292388"/>
                </a:xfrm>
                <a:prstGeom prst="rect">
                  <a:avLst/>
                </a:prstGeom>
                <a:blipFill>
                  <a:blip r:embed="rId8"/>
                  <a:stretch>
                    <a:fillRect t="-12766" b="-319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844F9AE-30DC-39FD-BCE7-E282CB43BC83}"/>
                    </a:ext>
                  </a:extLst>
                </p:cNvPr>
                <p:cNvSpPr txBox="1"/>
                <p:nvPr/>
              </p:nvSpPr>
              <p:spPr>
                <a:xfrm>
                  <a:off x="3466675" y="2654189"/>
                  <a:ext cx="1264903" cy="292388"/>
                </a:xfrm>
                <a:prstGeom prst="rect">
                  <a:avLst/>
                </a:prstGeom>
                <a:noFill/>
              </p:spPr>
              <p:txBody>
                <a:bodyPr wrap="square">
                  <a:spAutoFit/>
                </a:bodyPr>
                <a:lstStyle/>
                <a:p>
                  <a14:m>
                    <m:oMath xmlns:m="http://schemas.openxmlformats.org/officeDocument/2006/math">
                      <m:r>
                        <a:rPr lang="en-US" altLang="zh-CN" sz="3200" i="1" smtClean="0">
                          <a:solidFill>
                            <a:schemeClr val="bg2">
                              <a:lumMod val="10000"/>
                            </a:schemeClr>
                          </a:solidFill>
                          <a:latin typeface="Cambria Math" panose="02040503050406030204" pitchFamily="18" charset="0"/>
                        </a:rPr>
                        <m:t>=</m:t>
                      </m:r>
                      <m:sSub>
                        <m:sSubPr>
                          <m:ctrlPr>
                            <a:rPr lang="zh-CN" altLang="en-US" sz="3200" i="1">
                              <a:solidFill>
                                <a:schemeClr val="bg2">
                                  <a:lumMod val="10000"/>
                                </a:schemeClr>
                              </a:solidFill>
                              <a:latin typeface="Cambria Math" panose="02040503050406030204" pitchFamily="18" charset="0"/>
                            </a:rPr>
                          </m:ctrlPr>
                        </m:sSubPr>
                        <m:e>
                          <m:r>
                            <a:rPr lang="zh-CN" altLang="en-US" sz="3200" i="1">
                              <a:solidFill>
                                <a:schemeClr val="bg2">
                                  <a:lumMod val="10000"/>
                                </a:schemeClr>
                              </a:solidFill>
                              <a:latin typeface="Cambria Math" panose="02040503050406030204" pitchFamily="18" charset="0"/>
                            </a:rPr>
                            <m:t>𝐸</m:t>
                          </m:r>
                        </m:e>
                        <m:sub>
                          <m:r>
                            <a:rPr lang="en-US" altLang="zh-CN" sz="3200" i="1">
                              <a:solidFill>
                                <a:schemeClr val="bg2">
                                  <a:lumMod val="10000"/>
                                </a:schemeClr>
                              </a:solidFill>
                              <a:latin typeface="Cambria Math" panose="02040503050406030204" pitchFamily="18" charset="0"/>
                            </a:rPr>
                            <m:t>𝑟</m:t>
                          </m:r>
                        </m:sub>
                      </m:sSub>
                      <m:r>
                        <a:rPr lang="en-US" altLang="zh-CN" sz="3200" i="1">
                          <a:solidFill>
                            <a:schemeClr val="bg2">
                              <a:lumMod val="10000"/>
                            </a:schemeClr>
                          </a:solidFill>
                          <a:latin typeface="Cambria Math" panose="02040503050406030204" pitchFamily="18" charset="0"/>
                        </a:rPr>
                        <m:t>+</m:t>
                      </m:r>
                    </m:oMath>
                  </a14:m>
                  <a:r>
                    <a:rPr lang="zh-CN" altLang="en-US" sz="3200" dirty="0">
                      <a:solidFill>
                        <a:schemeClr val="bg2">
                          <a:lumMod val="10000"/>
                        </a:schemeClr>
                      </a:solidFill>
                    </a:rPr>
                    <a:t> </a:t>
                  </a:r>
                  <a14:m>
                    <m:oMath xmlns:m="http://schemas.openxmlformats.org/officeDocument/2006/math">
                      <m:sSub>
                        <m:sSubPr>
                          <m:ctrlPr>
                            <a:rPr lang="zh-CN" altLang="en-US" sz="3200" i="1">
                              <a:solidFill>
                                <a:schemeClr val="bg2">
                                  <a:lumMod val="10000"/>
                                </a:schemeClr>
                              </a:solidFill>
                              <a:latin typeface="Cambria Math" panose="02040503050406030204" pitchFamily="18" charset="0"/>
                            </a:rPr>
                          </m:ctrlPr>
                        </m:sSubPr>
                        <m:e>
                          <m:r>
                            <a:rPr lang="zh-CN" altLang="en-US" sz="3200" i="1">
                              <a:solidFill>
                                <a:schemeClr val="bg2">
                                  <a:lumMod val="10000"/>
                                </a:schemeClr>
                              </a:solidFill>
                              <a:latin typeface="Cambria Math" panose="02040503050406030204" pitchFamily="18" charset="0"/>
                            </a:rPr>
                            <m:t>𝐸</m:t>
                          </m:r>
                        </m:e>
                        <m:sub>
                          <m:r>
                            <a:rPr lang="en-US" altLang="zh-CN" sz="3200" i="1">
                              <a:solidFill>
                                <a:schemeClr val="bg2">
                                  <a:lumMod val="10000"/>
                                </a:schemeClr>
                              </a:solidFill>
                              <a:latin typeface="Cambria Math" panose="02040503050406030204" pitchFamily="18" charset="0"/>
                            </a:rPr>
                            <m:t>𝑡</m:t>
                          </m:r>
                        </m:sub>
                      </m:sSub>
                    </m:oMath>
                  </a14:m>
                  <a:endParaRPr lang="zh-CN" altLang="en-US" sz="3200" dirty="0">
                    <a:solidFill>
                      <a:schemeClr val="bg2">
                        <a:lumMod val="10000"/>
                      </a:schemeClr>
                    </a:solidFill>
                  </a:endParaRPr>
                </a:p>
              </p:txBody>
            </p:sp>
          </mc:Choice>
          <mc:Fallback xmlns="">
            <p:sp>
              <p:nvSpPr>
                <p:cNvPr id="9" name="文本框 8">
                  <a:extLst>
                    <a:ext uri="{FF2B5EF4-FFF2-40B4-BE49-F238E27FC236}">
                      <a16:creationId xmlns:a16="http://schemas.microsoft.com/office/drawing/2014/main" id="{F844F9AE-30DC-39FD-BCE7-E282CB43BC83}"/>
                    </a:ext>
                  </a:extLst>
                </p:cNvPr>
                <p:cNvSpPr txBox="1">
                  <a:spLocks noRot="1" noChangeAspect="1" noMove="1" noResize="1" noEditPoints="1" noAdjustHandles="1" noChangeArrowheads="1" noChangeShapeType="1" noTextEdit="1"/>
                </p:cNvSpPr>
                <p:nvPr/>
              </p:nvSpPr>
              <p:spPr>
                <a:xfrm>
                  <a:off x="3466675" y="2654189"/>
                  <a:ext cx="1264903" cy="292388"/>
                </a:xfrm>
                <a:prstGeom prst="rect">
                  <a:avLst/>
                </a:prstGeom>
                <a:blipFill>
                  <a:blip r:embed="rId9"/>
                  <a:stretch>
                    <a:fillRect b="-8511"/>
                  </a:stretch>
                </a:blipFill>
              </p:spPr>
              <p:txBody>
                <a:bodyPr/>
                <a:lstStyle/>
                <a:p>
                  <a:r>
                    <a:rPr lang="zh-CN" altLang="en-US">
                      <a:noFill/>
                    </a:rPr>
                    <a:t> </a:t>
                  </a:r>
                </a:p>
              </p:txBody>
            </p:sp>
          </mc:Fallback>
        </mc:AlternateContent>
      </p:grpSp>
      <p:pic>
        <p:nvPicPr>
          <p:cNvPr id="11" name="图片 10">
            <a:extLst>
              <a:ext uri="{FF2B5EF4-FFF2-40B4-BE49-F238E27FC236}">
                <a16:creationId xmlns:a16="http://schemas.microsoft.com/office/drawing/2014/main" id="{76ABBCC4-077C-55FF-B0CA-889AFC6D82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824863" y="2421066"/>
            <a:ext cx="6358466" cy="9411966"/>
          </a:xfrm>
          <a:prstGeom prst="rect">
            <a:avLst/>
          </a:prstGeom>
        </p:spPr>
      </p:pic>
      <p:pic>
        <p:nvPicPr>
          <p:cNvPr id="13" name="图片 12">
            <a:extLst>
              <a:ext uri="{FF2B5EF4-FFF2-40B4-BE49-F238E27FC236}">
                <a16:creationId xmlns:a16="http://schemas.microsoft.com/office/drawing/2014/main" id="{77C6D112-14E1-B880-5CC7-0A8911AFEB93}"/>
              </a:ext>
            </a:extLst>
          </p:cNvPr>
          <p:cNvPicPr>
            <a:picLocks noChangeAspect="1"/>
          </p:cNvPicPr>
          <p:nvPr/>
        </p:nvPicPr>
        <p:blipFill rotWithShape="1">
          <a:blip r:embed="rId11">
            <a:extLst>
              <a:ext uri="{28A0092B-C50C-407E-A947-70E740481C1C}">
                <a14:useLocalDpi xmlns:a14="http://schemas.microsoft.com/office/drawing/2010/main" val="0"/>
              </a:ext>
            </a:extLst>
          </a:blip>
          <a:srcRect l="8069" t="76238" r="1825" b="3354"/>
          <a:stretch/>
        </p:blipFill>
        <p:spPr>
          <a:xfrm>
            <a:off x="10657162" y="11168772"/>
            <a:ext cx="5729286" cy="1920784"/>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4833C78-349E-95F6-DAFE-6EFD8868DD1B}"/>
                  </a:ext>
                </a:extLst>
              </p:cNvPr>
              <p:cNvSpPr txBox="1"/>
              <p:nvPr/>
            </p:nvSpPr>
            <p:spPr>
              <a:xfrm>
                <a:off x="11629561" y="9612580"/>
                <a:ext cx="4509988" cy="584775"/>
              </a:xfrm>
              <a:prstGeom prst="rect">
                <a:avLst/>
              </a:prstGeom>
              <a:noFill/>
            </p:spPr>
            <p:txBody>
              <a:bodyPr wrap="square">
                <a:spAutoFit/>
              </a:bodyPr>
              <a:lstStyle/>
              <a:p>
                <a14:m>
                  <m:oMath xmlns:m="http://schemas.openxmlformats.org/officeDocument/2006/math">
                    <m:r>
                      <a:rPr lang="en-US" altLang="zh-CN" sz="3200" i="1" smtClean="0">
                        <a:solidFill>
                          <a:schemeClr val="bg2">
                            <a:lumMod val="10000"/>
                          </a:schemeClr>
                        </a:solidFill>
                        <a:latin typeface="Cambria Math" panose="02040503050406030204" pitchFamily="18" charset="0"/>
                      </a:rPr>
                      <m:t>𝑚𝑎𝑥</m:t>
                    </m:r>
                  </m:oMath>
                </a14:m>
                <a:r>
                  <a:rPr lang="en-US" altLang="zh-CN" sz="3200" dirty="0">
                    <a:solidFill>
                      <a:schemeClr val="bg2">
                        <a:lumMod val="10000"/>
                      </a:schemeClr>
                    </a:solidFill>
                  </a:rPr>
                  <a:t>-</a:t>
                </a:r>
                <a14:m>
                  <m:oMath xmlns:m="http://schemas.openxmlformats.org/officeDocument/2006/math">
                    <m:r>
                      <a:rPr lang="en-US" altLang="zh-CN" sz="3200" i="1">
                        <a:solidFill>
                          <a:schemeClr val="bg2">
                            <a:lumMod val="10000"/>
                          </a:schemeClr>
                        </a:solidFill>
                        <a:latin typeface="Cambria Math" panose="02040503050406030204" pitchFamily="18" charset="0"/>
                      </a:rPr>
                      <m:t>𝑝</m:t>
                    </m:r>
                    <m:r>
                      <a:rPr lang="zh-CN" altLang="en-US" sz="3200" i="1">
                        <a:solidFill>
                          <a:schemeClr val="bg2">
                            <a:lumMod val="10000"/>
                          </a:schemeClr>
                        </a:solidFill>
                        <a:latin typeface="Cambria Math" panose="02040503050406030204" pitchFamily="18" charset="0"/>
                      </a:rPr>
                      <m:t>𝑜𝑜𝑙𝑖𝑛𝑔</m:t>
                    </m:r>
                    <m:d>
                      <m:dPr>
                        <m:ctrlPr>
                          <a:rPr lang="zh-CN" altLang="en-US" sz="3200" i="1">
                            <a:solidFill>
                              <a:schemeClr val="bg2">
                                <a:lumMod val="10000"/>
                              </a:schemeClr>
                            </a:solidFill>
                            <a:latin typeface="Cambria Math" panose="02040503050406030204" pitchFamily="18" charset="0"/>
                          </a:rPr>
                        </m:ctrlPr>
                      </m:dPr>
                      <m:e>
                        <m:r>
                          <a:rPr lang="zh-CN" altLang="en-US" sz="3200" i="1">
                            <a:solidFill>
                              <a:schemeClr val="bg2">
                                <a:lumMod val="10000"/>
                              </a:schemeClr>
                            </a:solidFill>
                            <a:latin typeface="Cambria Math" panose="02040503050406030204" pitchFamily="18" charset="0"/>
                          </a:rPr>
                          <m:t>𝑍</m:t>
                        </m:r>
                      </m:e>
                    </m:d>
                  </m:oMath>
                </a14:m>
                <a:endParaRPr lang="zh-CN" altLang="en-US" sz="3200" dirty="0">
                  <a:solidFill>
                    <a:schemeClr val="bg2">
                      <a:lumMod val="10000"/>
                    </a:schemeClr>
                  </a:solidFill>
                </a:endParaRPr>
              </a:p>
            </p:txBody>
          </p:sp>
        </mc:Choice>
        <mc:Fallback xmlns="">
          <p:sp>
            <p:nvSpPr>
              <p:cNvPr id="14" name="文本框 13">
                <a:extLst>
                  <a:ext uri="{FF2B5EF4-FFF2-40B4-BE49-F238E27FC236}">
                    <a16:creationId xmlns:a16="http://schemas.microsoft.com/office/drawing/2014/main" id="{54833C78-349E-95F6-DAFE-6EFD8868DD1B}"/>
                  </a:ext>
                </a:extLst>
              </p:cNvPr>
              <p:cNvSpPr txBox="1">
                <a:spLocks noRot="1" noChangeAspect="1" noMove="1" noResize="1" noEditPoints="1" noAdjustHandles="1" noChangeArrowheads="1" noChangeShapeType="1" noTextEdit="1"/>
              </p:cNvSpPr>
              <p:nvPr/>
            </p:nvSpPr>
            <p:spPr>
              <a:xfrm>
                <a:off x="11629561" y="9612580"/>
                <a:ext cx="4509988" cy="584775"/>
              </a:xfrm>
              <a:prstGeom prst="rect">
                <a:avLst/>
              </a:prstGeom>
              <a:blipFill>
                <a:blip r:embed="rId12"/>
                <a:stretch>
                  <a:fillRect t="-12500" b="-29167"/>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E3EAB885-C125-8E23-54E5-AC26BC6FF9F9}"/>
              </a:ext>
            </a:extLst>
          </p:cNvPr>
          <p:cNvCxnSpPr>
            <a:cxnSpLocks/>
            <a:stCxn id="13" idx="0"/>
          </p:cNvCxnSpPr>
          <p:nvPr/>
        </p:nvCxnSpPr>
        <p:spPr>
          <a:xfrm flipH="1" flipV="1">
            <a:off x="13521804" y="10781072"/>
            <a:ext cx="2" cy="387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82A2116-4830-823C-21FA-9559315BCE28}"/>
                  </a:ext>
                </a:extLst>
              </p:cNvPr>
              <p:cNvSpPr txBox="1"/>
              <p:nvPr/>
            </p:nvSpPr>
            <p:spPr>
              <a:xfrm>
                <a:off x="9398735" y="10320325"/>
                <a:ext cx="7598082" cy="584775"/>
              </a:xfrm>
              <a:prstGeom prst="rect">
                <a:avLst/>
              </a:prstGeom>
              <a:noFill/>
            </p:spPr>
            <p:txBody>
              <a:bodyPr wrap="square">
                <a:spAutoFit/>
              </a:bodyPr>
              <a:lstStyle/>
              <a:p>
                <a14:m>
                  <m:oMath xmlns:m="http://schemas.openxmlformats.org/officeDocument/2006/math">
                    <m:r>
                      <a:rPr lang="en-US" altLang="zh-CN" sz="3200" i="1" smtClean="0">
                        <a:solidFill>
                          <a:schemeClr val="bg2">
                            <a:lumMod val="10000"/>
                          </a:schemeClr>
                        </a:solidFill>
                        <a:latin typeface="Cambria Math" panose="02040503050406030204" pitchFamily="18" charset="0"/>
                      </a:rPr>
                      <m:t>𝑍</m:t>
                    </m:r>
                  </m:oMath>
                </a14:m>
                <a:r>
                  <a:rPr lang="en-US" altLang="zh-CN" sz="3200" dirty="0">
                    <a:solidFill>
                      <a:schemeClr val="bg2">
                        <a:lumMod val="10000"/>
                      </a:schemeClr>
                    </a:solidFill>
                  </a:rPr>
                  <a:t> = </a:t>
                </a:r>
                <a14:m>
                  <m:oMath xmlns:m="http://schemas.openxmlformats.org/officeDocument/2006/math">
                    <m:sSub>
                      <m:sSubPr>
                        <m:ctrlPr>
                          <a:rPr lang="en-US" altLang="zh-CN" sz="3200" i="1">
                            <a:solidFill>
                              <a:schemeClr val="bg2">
                                <a:lumMod val="10000"/>
                              </a:schemeClr>
                            </a:solidFill>
                            <a:latin typeface="Cambria Math" panose="02040503050406030204" pitchFamily="18" charset="0"/>
                          </a:rPr>
                        </m:ctrlPr>
                      </m:sSubPr>
                      <m:e>
                        <m:r>
                          <a:rPr lang="en-US" altLang="zh-CN" sz="3200" i="1">
                            <a:solidFill>
                              <a:schemeClr val="bg2">
                                <a:lumMod val="10000"/>
                              </a:schemeClr>
                            </a:solidFill>
                            <a:latin typeface="Cambria Math" panose="02040503050406030204" pitchFamily="18" charset="0"/>
                          </a:rPr>
                          <m:t>     </m:t>
                        </m:r>
                        <m:r>
                          <a:rPr lang="en-US" altLang="zh-CN" sz="3200" i="1">
                            <a:solidFill>
                              <a:schemeClr val="bg2">
                                <a:lumMod val="10000"/>
                              </a:schemeClr>
                            </a:solidFill>
                            <a:latin typeface="Cambria Math" panose="02040503050406030204" pitchFamily="18" charset="0"/>
                          </a:rPr>
                          <m:t>𝑍</m:t>
                        </m:r>
                      </m:e>
                      <m:sub>
                        <m:r>
                          <a:rPr lang="en-US" altLang="zh-CN" sz="3200" i="1">
                            <a:solidFill>
                              <a:schemeClr val="bg2">
                                <a:lumMod val="10000"/>
                              </a:schemeClr>
                            </a:solidFill>
                            <a:latin typeface="Cambria Math" panose="02040503050406030204" pitchFamily="18" charset="0"/>
                          </a:rPr>
                          <m:t>1</m:t>
                        </m:r>
                      </m:sub>
                    </m:sSub>
                    <m:r>
                      <a:rPr lang="en-US" altLang="zh-CN" sz="3200" i="1">
                        <a:solidFill>
                          <a:schemeClr val="bg2">
                            <a:lumMod val="10000"/>
                          </a:schemeClr>
                        </a:solidFill>
                        <a:latin typeface="Cambria Math" panose="02040503050406030204" pitchFamily="18" charset="0"/>
                      </a:rPr>
                      <m:t> </m:t>
                    </m:r>
                    <m:r>
                      <a:rPr lang="zh-CN" altLang="en-US" sz="3200" b="0" i="1" smtClean="0">
                        <a:solidFill>
                          <a:schemeClr val="bg2">
                            <a:lumMod val="10000"/>
                          </a:schemeClr>
                        </a:solidFill>
                        <a:latin typeface="Cambria Math" panose="02040503050406030204" pitchFamily="18" charset="0"/>
                      </a:rPr>
                      <m:t> </m:t>
                    </m:r>
                    <m:sSub>
                      <m:sSubPr>
                        <m:ctrlPr>
                          <a:rPr lang="en-US" altLang="zh-CN" sz="3200" i="1">
                            <a:solidFill>
                              <a:schemeClr val="bg2">
                                <a:lumMod val="10000"/>
                              </a:schemeClr>
                            </a:solidFill>
                            <a:latin typeface="Cambria Math" panose="02040503050406030204" pitchFamily="18" charset="0"/>
                          </a:rPr>
                        </m:ctrlPr>
                      </m:sSubPr>
                      <m:e>
                        <m:r>
                          <a:rPr lang="en-US" altLang="zh-CN" sz="3200" i="1">
                            <a:solidFill>
                              <a:schemeClr val="bg2">
                                <a:lumMod val="10000"/>
                              </a:schemeClr>
                            </a:solidFill>
                            <a:latin typeface="Cambria Math" panose="02040503050406030204" pitchFamily="18" charset="0"/>
                          </a:rPr>
                          <m:t>    </m:t>
                        </m:r>
                        <m:r>
                          <a:rPr lang="en-US" altLang="zh-CN" sz="3200" i="1">
                            <a:solidFill>
                              <a:schemeClr val="bg2">
                                <a:lumMod val="10000"/>
                              </a:schemeClr>
                            </a:solidFill>
                            <a:latin typeface="Cambria Math" panose="02040503050406030204" pitchFamily="18" charset="0"/>
                          </a:rPr>
                          <m:t>𝑍</m:t>
                        </m:r>
                      </m:e>
                      <m:sub>
                        <m:r>
                          <a:rPr lang="en-US" altLang="zh-CN" sz="3200" i="1">
                            <a:solidFill>
                              <a:schemeClr val="bg2">
                                <a:lumMod val="10000"/>
                              </a:schemeClr>
                            </a:solidFill>
                            <a:latin typeface="Cambria Math" panose="02040503050406030204" pitchFamily="18" charset="0"/>
                          </a:rPr>
                          <m:t>2</m:t>
                        </m:r>
                      </m:sub>
                    </m:sSub>
                  </m:oMath>
                </a14:m>
                <a:r>
                  <a:rPr lang="en-US" altLang="zh-CN" sz="3200" dirty="0">
                    <a:solidFill>
                      <a:schemeClr val="bg2">
                        <a:lumMod val="10000"/>
                      </a:schemeClr>
                    </a:solidFill>
                  </a:rPr>
                  <a:t> </a:t>
                </a:r>
                <a14:m>
                  <m:oMath xmlns:m="http://schemas.openxmlformats.org/officeDocument/2006/math">
                    <m:sSub>
                      <m:sSubPr>
                        <m:ctrlPr>
                          <a:rPr lang="en-US" altLang="zh-CN" sz="3200" i="1">
                            <a:solidFill>
                              <a:schemeClr val="bg2">
                                <a:lumMod val="10000"/>
                              </a:schemeClr>
                            </a:solidFill>
                            <a:latin typeface="Cambria Math" panose="02040503050406030204" pitchFamily="18" charset="0"/>
                          </a:rPr>
                        </m:ctrlPr>
                      </m:sSubPr>
                      <m:e>
                        <m:r>
                          <a:rPr lang="en-US" altLang="zh-CN" sz="3200" i="1">
                            <a:solidFill>
                              <a:schemeClr val="bg2">
                                <a:lumMod val="10000"/>
                              </a:schemeClr>
                            </a:solidFill>
                            <a:latin typeface="Cambria Math" panose="02040503050406030204" pitchFamily="18" charset="0"/>
                          </a:rPr>
                          <m:t> </m:t>
                        </m:r>
                        <m:r>
                          <a:rPr lang="en-US" altLang="zh-CN" sz="3200" i="1">
                            <a:solidFill>
                              <a:schemeClr val="bg2">
                                <a:lumMod val="10000"/>
                              </a:schemeClr>
                            </a:solidFill>
                            <a:latin typeface="Cambria Math" panose="02040503050406030204" pitchFamily="18" charset="0"/>
                          </a:rPr>
                          <m:t>𝑍</m:t>
                        </m:r>
                      </m:e>
                      <m:sub>
                        <m:r>
                          <a:rPr lang="en-US" altLang="zh-CN" sz="3200" i="1">
                            <a:solidFill>
                              <a:schemeClr val="bg2">
                                <a:lumMod val="10000"/>
                              </a:schemeClr>
                            </a:solidFill>
                            <a:latin typeface="Cambria Math" panose="02040503050406030204" pitchFamily="18" charset="0"/>
                          </a:rPr>
                          <m:t>3</m:t>
                        </m:r>
                      </m:sub>
                    </m:sSub>
                  </m:oMath>
                </a14:m>
                <a:r>
                  <a:rPr lang="en-US" altLang="zh-CN" sz="3200" dirty="0">
                    <a:solidFill>
                      <a:schemeClr val="bg2">
                        <a:lumMod val="10000"/>
                      </a:schemeClr>
                    </a:solidFill>
                  </a:rPr>
                  <a:t> </a:t>
                </a:r>
                <a14:m>
                  <m:oMath xmlns:m="http://schemas.openxmlformats.org/officeDocument/2006/math">
                    <m:sSub>
                      <m:sSubPr>
                        <m:ctrlPr>
                          <a:rPr lang="en-US" altLang="zh-CN" sz="3200" i="1">
                            <a:solidFill>
                              <a:schemeClr val="bg2">
                                <a:lumMod val="10000"/>
                              </a:schemeClr>
                            </a:solidFill>
                            <a:latin typeface="Cambria Math" panose="02040503050406030204" pitchFamily="18" charset="0"/>
                          </a:rPr>
                        </m:ctrlPr>
                      </m:sSubPr>
                      <m:e>
                        <m:r>
                          <a:rPr lang="en-US" altLang="zh-CN" sz="3200" i="1">
                            <a:solidFill>
                              <a:schemeClr val="bg2">
                                <a:lumMod val="10000"/>
                              </a:schemeClr>
                            </a:solidFill>
                            <a:latin typeface="Cambria Math" panose="02040503050406030204" pitchFamily="18" charset="0"/>
                          </a:rPr>
                          <m:t>   </m:t>
                        </m:r>
                        <m:r>
                          <a:rPr lang="en-US" altLang="zh-CN" sz="3200" i="1">
                            <a:solidFill>
                              <a:schemeClr val="bg2">
                                <a:lumMod val="10000"/>
                              </a:schemeClr>
                            </a:solidFill>
                            <a:latin typeface="Cambria Math" panose="02040503050406030204" pitchFamily="18" charset="0"/>
                          </a:rPr>
                          <m:t>𝑍</m:t>
                        </m:r>
                      </m:e>
                      <m:sub>
                        <m:r>
                          <a:rPr lang="en-US" altLang="zh-CN" sz="3200" i="1">
                            <a:solidFill>
                              <a:schemeClr val="bg2">
                                <a:lumMod val="10000"/>
                              </a:schemeClr>
                            </a:solidFill>
                            <a:latin typeface="Cambria Math" panose="02040503050406030204" pitchFamily="18" charset="0"/>
                          </a:rPr>
                          <m:t>4</m:t>
                        </m:r>
                      </m:sub>
                    </m:sSub>
                  </m:oMath>
                </a14:m>
                <a:r>
                  <a:rPr lang="en-US" altLang="zh-CN" sz="3200" dirty="0">
                    <a:solidFill>
                      <a:schemeClr val="bg2">
                        <a:lumMod val="10000"/>
                      </a:schemeClr>
                    </a:solidFill>
                  </a:rPr>
                  <a:t> </a:t>
                </a:r>
                <a:r>
                  <a:rPr lang="zh-CN" altLang="en-US" sz="3200" dirty="0">
                    <a:solidFill>
                      <a:schemeClr val="bg2">
                        <a:lumMod val="10000"/>
                      </a:schemeClr>
                    </a:solidFill>
                  </a:rPr>
                  <a:t> </a:t>
                </a:r>
                <a14:m>
                  <m:oMath xmlns:m="http://schemas.openxmlformats.org/officeDocument/2006/math">
                    <m:sSub>
                      <m:sSubPr>
                        <m:ctrlPr>
                          <a:rPr lang="en-US" altLang="zh-CN" sz="3200" i="1">
                            <a:solidFill>
                              <a:schemeClr val="bg2">
                                <a:lumMod val="10000"/>
                              </a:schemeClr>
                            </a:solidFill>
                            <a:latin typeface="Cambria Math" panose="02040503050406030204" pitchFamily="18" charset="0"/>
                          </a:rPr>
                        </m:ctrlPr>
                      </m:sSubPr>
                      <m:e>
                        <m:r>
                          <a:rPr lang="en-US" altLang="zh-CN" sz="3200" i="1">
                            <a:solidFill>
                              <a:schemeClr val="bg2">
                                <a:lumMod val="10000"/>
                              </a:schemeClr>
                            </a:solidFill>
                            <a:latin typeface="Cambria Math" panose="02040503050406030204" pitchFamily="18" charset="0"/>
                          </a:rPr>
                          <m:t> </m:t>
                        </m:r>
                        <m:r>
                          <a:rPr lang="en-US" altLang="zh-CN" sz="3200" i="1">
                            <a:solidFill>
                              <a:schemeClr val="bg2">
                                <a:lumMod val="10000"/>
                              </a:schemeClr>
                            </a:solidFill>
                            <a:latin typeface="Cambria Math" panose="02040503050406030204" pitchFamily="18" charset="0"/>
                          </a:rPr>
                          <m:t>𝑍</m:t>
                        </m:r>
                      </m:e>
                      <m:sub>
                        <m:r>
                          <a:rPr lang="en-US" altLang="zh-CN" sz="3200" i="1">
                            <a:solidFill>
                              <a:schemeClr val="bg2">
                                <a:lumMod val="10000"/>
                              </a:schemeClr>
                            </a:solidFill>
                            <a:latin typeface="Cambria Math" panose="02040503050406030204" pitchFamily="18" charset="0"/>
                          </a:rPr>
                          <m:t>5</m:t>
                        </m:r>
                      </m:sub>
                    </m:sSub>
                  </m:oMath>
                </a14:m>
                <a:r>
                  <a:rPr lang="zh-CN" altLang="en-US" sz="3200" dirty="0">
                    <a:solidFill>
                      <a:schemeClr val="bg2">
                        <a:lumMod val="10000"/>
                      </a:schemeClr>
                    </a:solidFill>
                  </a:rPr>
                  <a:t>  </a:t>
                </a:r>
                <a:r>
                  <a:rPr lang="en-US" altLang="zh-CN" sz="3200" dirty="0">
                    <a:solidFill>
                      <a:schemeClr val="bg2">
                        <a:lumMod val="10000"/>
                      </a:schemeClr>
                    </a:solidFill>
                  </a:rPr>
                  <a:t> </a:t>
                </a:r>
                <a14:m>
                  <m:oMath xmlns:m="http://schemas.openxmlformats.org/officeDocument/2006/math">
                    <m:sSub>
                      <m:sSubPr>
                        <m:ctrlPr>
                          <a:rPr lang="en-US" altLang="zh-CN" sz="3200" i="1">
                            <a:solidFill>
                              <a:schemeClr val="bg2">
                                <a:lumMod val="10000"/>
                              </a:schemeClr>
                            </a:solidFill>
                            <a:latin typeface="Cambria Math" panose="02040503050406030204" pitchFamily="18" charset="0"/>
                          </a:rPr>
                        </m:ctrlPr>
                      </m:sSubPr>
                      <m:e>
                        <m:r>
                          <a:rPr lang="en-US" altLang="zh-CN" sz="3200" i="1">
                            <a:solidFill>
                              <a:schemeClr val="bg2">
                                <a:lumMod val="10000"/>
                              </a:schemeClr>
                            </a:solidFill>
                            <a:latin typeface="Cambria Math" panose="02040503050406030204" pitchFamily="18" charset="0"/>
                          </a:rPr>
                          <m:t>  </m:t>
                        </m:r>
                        <m:r>
                          <a:rPr lang="en-US" altLang="zh-CN" sz="3200" i="1">
                            <a:solidFill>
                              <a:schemeClr val="bg2">
                                <a:lumMod val="10000"/>
                              </a:schemeClr>
                            </a:solidFill>
                            <a:latin typeface="Cambria Math" panose="02040503050406030204" pitchFamily="18" charset="0"/>
                          </a:rPr>
                          <m:t>𝑍</m:t>
                        </m:r>
                      </m:e>
                      <m:sub>
                        <m:r>
                          <a:rPr lang="en-US" altLang="zh-CN" sz="3200" i="1">
                            <a:solidFill>
                              <a:schemeClr val="bg2">
                                <a:lumMod val="10000"/>
                              </a:schemeClr>
                            </a:solidFill>
                            <a:latin typeface="Cambria Math" panose="02040503050406030204" pitchFamily="18" charset="0"/>
                          </a:rPr>
                          <m:t>6</m:t>
                        </m:r>
                      </m:sub>
                    </m:sSub>
                  </m:oMath>
                </a14:m>
                <a:r>
                  <a:rPr lang="en-US" altLang="zh-CN" sz="3200" dirty="0">
                    <a:solidFill>
                      <a:schemeClr val="bg2">
                        <a:lumMod val="10000"/>
                      </a:schemeClr>
                    </a:solidFill>
                  </a:rPr>
                  <a:t> </a:t>
                </a:r>
                <a14:m>
                  <m:oMath xmlns:m="http://schemas.openxmlformats.org/officeDocument/2006/math">
                    <m:sSub>
                      <m:sSubPr>
                        <m:ctrlPr>
                          <a:rPr lang="en-US" altLang="zh-CN" sz="3200" i="1">
                            <a:solidFill>
                              <a:schemeClr val="bg2">
                                <a:lumMod val="10000"/>
                              </a:schemeClr>
                            </a:solidFill>
                            <a:latin typeface="Cambria Math" panose="02040503050406030204" pitchFamily="18" charset="0"/>
                          </a:rPr>
                        </m:ctrlPr>
                      </m:sSubPr>
                      <m:e>
                        <m:r>
                          <a:rPr lang="en-US" altLang="zh-CN" sz="3200" i="1">
                            <a:solidFill>
                              <a:schemeClr val="bg2">
                                <a:lumMod val="10000"/>
                              </a:schemeClr>
                            </a:solidFill>
                            <a:latin typeface="Cambria Math" panose="02040503050406030204" pitchFamily="18" charset="0"/>
                          </a:rPr>
                          <m:t>  </m:t>
                        </m:r>
                        <m:r>
                          <a:rPr lang="en-US" altLang="zh-CN" sz="3200" i="1">
                            <a:solidFill>
                              <a:schemeClr val="bg2">
                                <a:lumMod val="10000"/>
                              </a:schemeClr>
                            </a:solidFill>
                            <a:latin typeface="Cambria Math" panose="02040503050406030204" pitchFamily="18" charset="0"/>
                          </a:rPr>
                          <m:t>𝑍</m:t>
                        </m:r>
                      </m:e>
                      <m:sub>
                        <m:r>
                          <a:rPr lang="en-US" altLang="zh-CN" sz="3200" i="1">
                            <a:solidFill>
                              <a:schemeClr val="bg2">
                                <a:lumMod val="10000"/>
                              </a:schemeClr>
                            </a:solidFill>
                            <a:latin typeface="Cambria Math" panose="02040503050406030204" pitchFamily="18" charset="0"/>
                          </a:rPr>
                          <m:t>7</m:t>
                        </m:r>
                      </m:sub>
                    </m:sSub>
                  </m:oMath>
                </a14:m>
                <a:r>
                  <a:rPr lang="en-US" altLang="zh-CN" sz="3200" dirty="0">
                    <a:solidFill>
                      <a:schemeClr val="bg2">
                        <a:lumMod val="10000"/>
                      </a:schemeClr>
                    </a:solidFill>
                  </a:rPr>
                  <a:t>  </a:t>
                </a:r>
                <a:endParaRPr lang="zh-CN" altLang="en-US" sz="3200" dirty="0">
                  <a:solidFill>
                    <a:schemeClr val="bg2">
                      <a:lumMod val="10000"/>
                    </a:schemeClr>
                  </a:solidFill>
                </a:endParaRPr>
              </a:p>
            </p:txBody>
          </p:sp>
        </mc:Choice>
        <mc:Fallback xmlns="">
          <p:sp>
            <p:nvSpPr>
              <p:cNvPr id="16" name="文本框 15">
                <a:extLst>
                  <a:ext uri="{FF2B5EF4-FFF2-40B4-BE49-F238E27FC236}">
                    <a16:creationId xmlns:a16="http://schemas.microsoft.com/office/drawing/2014/main" id="{982A2116-4830-823C-21FA-9559315BCE28}"/>
                  </a:ext>
                </a:extLst>
              </p:cNvPr>
              <p:cNvSpPr txBox="1">
                <a:spLocks noRot="1" noChangeAspect="1" noMove="1" noResize="1" noEditPoints="1" noAdjustHandles="1" noChangeArrowheads="1" noChangeShapeType="1" noTextEdit="1"/>
              </p:cNvSpPr>
              <p:nvPr/>
            </p:nvSpPr>
            <p:spPr>
              <a:xfrm>
                <a:off x="9398735" y="10320325"/>
                <a:ext cx="7598082" cy="584775"/>
              </a:xfrm>
              <a:prstGeom prst="rect">
                <a:avLst/>
              </a:prstGeom>
              <a:blipFill>
                <a:blip r:embed="rId13"/>
                <a:stretch>
                  <a:fillRect t="-12766" b="-31915"/>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F121E6E8-4771-782A-94B2-EBF8BFBA8A84}"/>
              </a:ext>
            </a:extLst>
          </p:cNvPr>
          <p:cNvSpPr txBox="1"/>
          <p:nvPr/>
        </p:nvSpPr>
        <p:spPr>
          <a:xfrm>
            <a:off x="6106156" y="1239602"/>
            <a:ext cx="759703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chemeClr val="bg2">
                    <a:lumMod val="10000"/>
                  </a:schemeClr>
                </a:solidFill>
                <a:effectLst/>
              </a:rPr>
              <a:t>项目经历</a:t>
            </a:r>
            <a:endParaRPr lang="en-US" altLang="zh-CN" sz="5400" b="1" dirty="0">
              <a:solidFill>
                <a:schemeClr val="bg2">
                  <a:lumMod val="10000"/>
                </a:schemeClr>
              </a:solidFill>
              <a:effectLst/>
            </a:endParaRPr>
          </a:p>
        </p:txBody>
      </p:sp>
      <p:cxnSp>
        <p:nvCxnSpPr>
          <p:cNvPr id="26" name="直线连接符 25">
            <a:extLst>
              <a:ext uri="{FF2B5EF4-FFF2-40B4-BE49-F238E27FC236}">
                <a16:creationId xmlns:a16="http://schemas.microsoft.com/office/drawing/2014/main" id="{458CC3A8-ACE0-862F-C048-326105C617E4}"/>
              </a:ext>
            </a:extLst>
          </p:cNvPr>
          <p:cNvCxnSpPr/>
          <p:nvPr/>
        </p:nvCxnSpPr>
        <p:spPr>
          <a:xfrm>
            <a:off x="4847528"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27" name="Xxxxxxxxxx">
            <a:extLst>
              <a:ext uri="{FF2B5EF4-FFF2-40B4-BE49-F238E27FC236}">
                <a16:creationId xmlns:a16="http://schemas.microsoft.com/office/drawing/2014/main" id="{51262775-5AC4-8F64-8537-FAEA56DB3C51}"/>
              </a:ext>
            </a:extLst>
          </p:cNvPr>
          <p:cNvSpPr txBox="1">
            <a:spLocks/>
          </p:cNvSpPr>
          <p:nvPr/>
        </p:nvSpPr>
        <p:spPr>
          <a:xfrm>
            <a:off x="916131" y="1262646"/>
            <a:ext cx="5824911" cy="857881"/>
          </a:xfrm>
          <a:prstGeom prst="rect">
            <a:avLst/>
          </a:prstGeom>
          <a:ln w="12700">
            <a:miter lim="400000"/>
          </a:ln>
        </p:spPr>
        <p:txBody>
          <a:bodyPr lIns="50800" tIns="50800" rIns="50800" bIns="50800" anchor="ctr">
            <a:noAutofit/>
          </a:bodyPr>
          <a:lstStyle>
            <a:lvl1pPr marL="0" marR="0" indent="0" algn="ctr" defTabSz="825500" rtl="0" latinLnBrk="0">
              <a:lnSpc>
                <a:spcPct val="100000"/>
              </a:lnSpc>
              <a:spcBef>
                <a:spcPts val="0"/>
              </a:spcBef>
              <a:spcAft>
                <a:spcPts val="0"/>
              </a:spcAft>
              <a:buClrTx/>
              <a:buSzTx/>
              <a:buFontTx/>
              <a:buNone/>
              <a:defRPr sz="5000" b="1" i="0" u="none" strike="noStrike" cap="none" spc="0" baseline="0">
                <a:solidFill>
                  <a:srgbClr val="5E5E5E"/>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9pPr>
          </a:lstStyle>
          <a:p>
            <a:pPr algn="l" hangingPunct="1"/>
            <a:r>
              <a:rPr lang="zh-CN" altLang="en-US" sz="6600">
                <a:solidFill>
                  <a:schemeClr val="bg2">
                    <a:lumMod val="10000"/>
                  </a:schemeClr>
                </a:solidFill>
              </a:rPr>
              <a:t>个人简介</a:t>
            </a:r>
            <a:endParaRPr lang="en-US" altLang="zh-CN" sz="6600" dirty="0">
              <a:solidFill>
                <a:schemeClr val="bg2">
                  <a:lumMod val="10000"/>
                </a:schemeClr>
              </a:solidFill>
            </a:endParaRPr>
          </a:p>
        </p:txBody>
      </p:sp>
      <p:sp>
        <p:nvSpPr>
          <p:cNvPr id="32" name="文本框 31">
            <a:extLst>
              <a:ext uri="{FF2B5EF4-FFF2-40B4-BE49-F238E27FC236}">
                <a16:creationId xmlns:a16="http://schemas.microsoft.com/office/drawing/2014/main" id="{48C586A4-5736-68D8-8A6E-12B6DF23AE22}"/>
              </a:ext>
            </a:extLst>
          </p:cNvPr>
          <p:cNvSpPr txBox="1"/>
          <p:nvPr/>
        </p:nvSpPr>
        <p:spPr>
          <a:xfrm>
            <a:off x="9322916" y="1836291"/>
            <a:ext cx="5556504"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indent="609600" algn="l"/>
            <a:r>
              <a:rPr lang="en-US" altLang="zh-CN" sz="3200" kern="100" dirty="0">
                <a:solidFill>
                  <a:srgbClr val="325AB4"/>
                </a:solidFill>
                <a:latin typeface="Rockwell" panose="02060603020205020403" pitchFamily="18" charset="0"/>
                <a:cs typeface="Times New Roman" panose="02020603050405020304" pitchFamily="18" charset="0"/>
              </a:rPr>
              <a:t>Embedding</a:t>
            </a:r>
            <a:r>
              <a:rPr lang="zh-CN" altLang="en-US" sz="3200" kern="100" dirty="0">
                <a:solidFill>
                  <a:srgbClr val="325AB4"/>
                </a:solidFill>
                <a:latin typeface="Rockwell" panose="02060603020205020403" pitchFamily="18" charset="0"/>
                <a:cs typeface="Times New Roman" panose="02020603050405020304" pitchFamily="18" charset="0"/>
              </a:rPr>
              <a:t>   </a:t>
            </a:r>
            <a:r>
              <a:rPr lang="en-US" altLang="zh-CN" sz="3200" kern="100" dirty="0">
                <a:solidFill>
                  <a:srgbClr val="325AB4"/>
                </a:solidFill>
                <a:latin typeface="Rockwell" panose="02060603020205020403" pitchFamily="18" charset="0"/>
                <a:cs typeface="Times New Roman" panose="02020603050405020304" pitchFamily="18" charset="0"/>
              </a:rPr>
              <a:t>Module</a:t>
            </a:r>
            <a:endParaRPr lang="zh-CN" altLang="zh-CN" sz="1600" kern="100" dirty="0">
              <a:solidFill>
                <a:srgbClr val="325AB4"/>
              </a:solidFill>
              <a:latin typeface="Rockwell" panose="02060603020205020403"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4708842E-1815-7DCE-06E1-BF07002F4E63}"/>
              </a:ext>
            </a:extLst>
          </p:cNvPr>
          <p:cNvSpPr txBox="1"/>
          <p:nvPr/>
        </p:nvSpPr>
        <p:spPr>
          <a:xfrm>
            <a:off x="18893215" y="1828139"/>
            <a:ext cx="4549114"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indent="609600" algn="l"/>
            <a:r>
              <a:rPr lang="en-US" altLang="zh-CN" sz="3200" kern="100" dirty="0">
                <a:solidFill>
                  <a:srgbClr val="325AB4"/>
                </a:solidFill>
                <a:latin typeface="Rockwell" panose="02060603020205020403" pitchFamily="18" charset="0"/>
                <a:cs typeface="Times New Roman" panose="02020603050405020304" pitchFamily="18" charset="0"/>
              </a:rPr>
              <a:t>Translation</a:t>
            </a:r>
            <a:r>
              <a:rPr lang="zh-CN" altLang="en-US" sz="3200" kern="100" dirty="0">
                <a:solidFill>
                  <a:srgbClr val="325AB4"/>
                </a:solidFill>
                <a:latin typeface="Rockwell" panose="02060603020205020403" pitchFamily="18" charset="0"/>
                <a:cs typeface="Times New Roman" panose="02020603050405020304" pitchFamily="18" charset="0"/>
              </a:rPr>
              <a:t> </a:t>
            </a:r>
            <a:r>
              <a:rPr lang="en-US" altLang="zh-CN" sz="3200" kern="100" dirty="0">
                <a:solidFill>
                  <a:srgbClr val="325AB4"/>
                </a:solidFill>
                <a:latin typeface="Rockwell" panose="02060603020205020403" pitchFamily="18" charset="0"/>
                <a:cs typeface="Times New Roman" panose="02020603050405020304" pitchFamily="18" charset="0"/>
              </a:rPr>
              <a:t>Module</a:t>
            </a:r>
            <a:endParaRPr lang="zh-CN" altLang="zh-CN" sz="1600" kern="100" dirty="0">
              <a:solidFill>
                <a:srgbClr val="325AB4"/>
              </a:solidFill>
              <a:latin typeface="Rockwell" panose="02060603020205020403"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882F0716-9FAA-BEF6-B86A-852ABD437DB0}"/>
              </a:ext>
            </a:extLst>
          </p:cNvPr>
          <p:cNvSpPr txBox="1"/>
          <p:nvPr/>
        </p:nvSpPr>
        <p:spPr>
          <a:xfrm>
            <a:off x="9172034" y="8873725"/>
            <a:ext cx="4019672"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indent="609600" algn="l"/>
            <a:r>
              <a:rPr lang="en-US" altLang="zh-CN" sz="3200" kern="100" dirty="0">
                <a:solidFill>
                  <a:srgbClr val="325AB4"/>
                </a:solidFill>
                <a:latin typeface="Rockwell" panose="02060603020205020403" pitchFamily="18" charset="0"/>
                <a:cs typeface="Times New Roman" panose="02020603050405020304" pitchFamily="18" charset="0"/>
              </a:rPr>
              <a:t>Retrieval</a:t>
            </a:r>
            <a:r>
              <a:rPr lang="zh-CN" altLang="en-US" sz="3200" kern="100" dirty="0">
                <a:solidFill>
                  <a:srgbClr val="325AB4"/>
                </a:solidFill>
                <a:latin typeface="Rockwell" panose="02060603020205020403" pitchFamily="18" charset="0"/>
                <a:cs typeface="Times New Roman" panose="02020603050405020304" pitchFamily="18" charset="0"/>
              </a:rPr>
              <a:t> </a:t>
            </a:r>
            <a:r>
              <a:rPr lang="en-US" altLang="zh-CN" sz="3200" kern="100" dirty="0">
                <a:solidFill>
                  <a:srgbClr val="325AB4"/>
                </a:solidFill>
                <a:latin typeface="Rockwell" panose="02060603020205020403" pitchFamily="18" charset="0"/>
                <a:cs typeface="Times New Roman" panose="02020603050405020304" pitchFamily="18" charset="0"/>
              </a:rPr>
              <a:t>Module</a:t>
            </a:r>
            <a:endParaRPr lang="zh-CN" altLang="zh-CN" sz="1600" kern="100" dirty="0">
              <a:solidFill>
                <a:srgbClr val="325AB4"/>
              </a:solidFill>
              <a:latin typeface="Rockwell" panose="02060603020205020403"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E3021138-0E0D-B408-226F-CB7C33AA252A}"/>
              </a:ext>
            </a:extLst>
          </p:cNvPr>
          <p:cNvSpPr txBox="1"/>
          <p:nvPr/>
        </p:nvSpPr>
        <p:spPr>
          <a:xfrm>
            <a:off x="2069276" y="2703148"/>
            <a:ext cx="5556504"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indent="609600" algn="l"/>
            <a:r>
              <a:rPr lang="en-US" altLang="zh-CN" sz="3200" kern="100" dirty="0">
                <a:solidFill>
                  <a:srgbClr val="325AB4"/>
                </a:solidFill>
                <a:latin typeface="Rockwell" panose="02060603020205020403" pitchFamily="18" charset="0"/>
                <a:cs typeface="Times New Roman" panose="02020603050405020304" pitchFamily="18" charset="0"/>
              </a:rPr>
              <a:t>Framework</a:t>
            </a:r>
            <a:r>
              <a:rPr lang="zh-CN" altLang="en-US" sz="3200" kern="100" dirty="0">
                <a:solidFill>
                  <a:srgbClr val="325AB4"/>
                </a:solidFill>
                <a:latin typeface="Rockwell" panose="02060603020205020403" pitchFamily="18" charset="0"/>
                <a:cs typeface="Times New Roman" panose="02020603050405020304" pitchFamily="18" charset="0"/>
              </a:rPr>
              <a:t> </a:t>
            </a:r>
            <a:r>
              <a:rPr lang="en-US" altLang="zh-CN" sz="3200" kern="100" dirty="0">
                <a:solidFill>
                  <a:srgbClr val="325AB4"/>
                </a:solidFill>
                <a:latin typeface="Rockwell" panose="02060603020205020403" pitchFamily="18" charset="0"/>
                <a:cs typeface="Times New Roman" panose="02020603050405020304" pitchFamily="18" charset="0"/>
              </a:rPr>
              <a:t>Overview</a:t>
            </a:r>
            <a:endParaRPr lang="zh-CN" altLang="zh-CN" sz="1600" kern="100" dirty="0">
              <a:solidFill>
                <a:srgbClr val="325AB4"/>
              </a:solidFill>
              <a:latin typeface="Rockwell" panose="02060603020205020403"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A0738D38-042C-9D55-7555-259CB8DEE1A1}"/>
              </a:ext>
            </a:extLst>
          </p:cNvPr>
          <p:cNvSpPr txBox="1"/>
          <p:nvPr/>
        </p:nvSpPr>
        <p:spPr>
          <a:xfrm>
            <a:off x="346661" y="12245565"/>
            <a:ext cx="10835209"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kumimoji="1" lang="en-US" altLang="zh-CN" dirty="0">
                <a:solidFill>
                  <a:srgbClr val="353535"/>
                </a:solidFill>
              </a:rPr>
              <a:t>COME: </a:t>
            </a:r>
            <a:r>
              <a:rPr kumimoji="1" lang="en-US" altLang="zh-CN" u="sng" dirty="0" err="1">
                <a:solidFill>
                  <a:srgbClr val="353535"/>
                </a:solidFill>
              </a:rPr>
              <a:t>CO</a:t>
            </a:r>
            <a:r>
              <a:rPr kumimoji="1" lang="en-US" altLang="zh-CN" dirty="0" err="1">
                <a:solidFill>
                  <a:srgbClr val="353535"/>
                </a:solidFill>
              </a:rPr>
              <a:t>mmit</a:t>
            </a:r>
            <a:r>
              <a:rPr kumimoji="1" lang="zh-CN" altLang="en-US" dirty="0">
                <a:solidFill>
                  <a:srgbClr val="353535"/>
                </a:solidFill>
              </a:rPr>
              <a:t> </a:t>
            </a:r>
            <a:r>
              <a:rPr kumimoji="1" lang="en-US" altLang="zh-CN" dirty="0">
                <a:solidFill>
                  <a:srgbClr val="353535"/>
                </a:solidFill>
              </a:rPr>
              <a:t>message</a:t>
            </a:r>
            <a:r>
              <a:rPr kumimoji="1" lang="zh-CN" altLang="en-US" dirty="0">
                <a:solidFill>
                  <a:srgbClr val="353535"/>
                </a:solidFill>
              </a:rPr>
              <a:t> </a:t>
            </a:r>
            <a:r>
              <a:rPr kumimoji="1" lang="en-US" altLang="zh-CN" dirty="0">
                <a:solidFill>
                  <a:srgbClr val="353535"/>
                </a:solidFill>
              </a:rPr>
              <a:t>generation with</a:t>
            </a:r>
            <a:r>
              <a:rPr kumimoji="1" lang="zh-CN" altLang="en-US" dirty="0">
                <a:solidFill>
                  <a:srgbClr val="353535"/>
                </a:solidFill>
              </a:rPr>
              <a:t> </a:t>
            </a:r>
            <a:r>
              <a:rPr kumimoji="1" lang="en-US" altLang="zh-CN" u="sng" dirty="0">
                <a:solidFill>
                  <a:srgbClr val="353535"/>
                </a:solidFill>
              </a:rPr>
              <a:t>M</a:t>
            </a:r>
            <a:r>
              <a:rPr kumimoji="1" lang="en-US" altLang="zh-CN" dirty="0">
                <a:solidFill>
                  <a:srgbClr val="353535"/>
                </a:solidFill>
              </a:rPr>
              <a:t>odification</a:t>
            </a:r>
            <a:r>
              <a:rPr kumimoji="1" lang="zh-CN" altLang="en-US" dirty="0">
                <a:solidFill>
                  <a:srgbClr val="353535"/>
                </a:solidFill>
              </a:rPr>
              <a:t> </a:t>
            </a:r>
            <a:r>
              <a:rPr kumimoji="1" lang="en-US" altLang="zh-CN" u="sng" dirty="0">
                <a:solidFill>
                  <a:srgbClr val="353535"/>
                </a:solidFill>
              </a:rPr>
              <a:t>E</a:t>
            </a:r>
            <a:r>
              <a:rPr kumimoji="1" lang="en-US" altLang="zh-CN" dirty="0">
                <a:solidFill>
                  <a:srgbClr val="353535"/>
                </a:solidFill>
              </a:rPr>
              <a:t>mbedding</a:t>
            </a:r>
            <a:endParaRPr kumimoji="1" lang="zh-CN" altLang="en-US" dirty="0">
              <a:solidFill>
                <a:srgbClr val="353535"/>
              </a:solidFill>
            </a:endParaRPr>
          </a:p>
        </p:txBody>
      </p:sp>
    </p:spTree>
    <p:extLst>
      <p:ext uri="{BB962C8B-B14F-4D97-AF65-F5344CB8AC3E}">
        <p14:creationId xmlns:p14="http://schemas.microsoft.com/office/powerpoint/2010/main" val="243654544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900FE4F-35F3-158F-1A3C-B9C5C0226AE8}"/>
              </a:ext>
            </a:extLst>
          </p:cNvPr>
          <p:cNvSpPr txBox="1"/>
          <p:nvPr/>
        </p:nvSpPr>
        <p:spPr>
          <a:xfrm>
            <a:off x="543945" y="2030005"/>
            <a:ext cx="9086022" cy="1087734"/>
          </a:xfrm>
          <a:prstGeom prst="rect">
            <a:avLst/>
          </a:prstGeom>
          <a:noFill/>
        </p:spPr>
        <p:txBody>
          <a:bodyPr wrap="square">
            <a:spAutoFit/>
          </a:bodyPr>
          <a:lstStyle/>
          <a:p>
            <a:pPr indent="609600" algn="just">
              <a:lnSpc>
                <a:spcPct val="150000"/>
              </a:lnSpc>
            </a:pPr>
            <a:r>
              <a:rPr lang="zh-CN" altLang="en-US" sz="4800" kern="100" dirty="0">
                <a:solidFill>
                  <a:srgbClr val="325AB4"/>
                </a:solidFill>
                <a:latin typeface="+mn-ea"/>
                <a:cs typeface="Times New Roman" panose="02020603050405020304" pitchFamily="18" charset="0"/>
              </a:rPr>
              <a:t>实验验证</a:t>
            </a:r>
            <a:endParaRPr lang="zh-CN" altLang="zh-CN" sz="2800" kern="100" dirty="0">
              <a:solidFill>
                <a:srgbClr val="325AB4"/>
              </a:solidFill>
              <a:latin typeface="+mn-ea"/>
              <a:cs typeface="Times New Roman" panose="02020603050405020304" pitchFamily="18" charset="0"/>
            </a:endParaRPr>
          </a:p>
        </p:txBody>
      </p:sp>
      <p:sp>
        <p:nvSpPr>
          <p:cNvPr id="8" name="文本框 7">
            <a:extLst>
              <a:ext uri="{FF2B5EF4-FFF2-40B4-BE49-F238E27FC236}">
                <a16:creationId xmlns:a16="http://schemas.microsoft.com/office/drawing/2014/main" id="{5EB3AB87-46D6-5D2F-E77D-C028C9788987}"/>
              </a:ext>
            </a:extLst>
          </p:cNvPr>
          <p:cNvSpPr txBox="1"/>
          <p:nvPr/>
        </p:nvSpPr>
        <p:spPr>
          <a:xfrm>
            <a:off x="916131" y="9886353"/>
            <a:ext cx="21990364" cy="2554545"/>
          </a:xfrm>
          <a:prstGeom prst="rect">
            <a:avLst/>
          </a:prstGeom>
          <a:noFill/>
        </p:spPr>
        <p:txBody>
          <a:bodyPr wrap="square">
            <a:spAutoFit/>
          </a:bodyPr>
          <a:lstStyle/>
          <a:p>
            <a:pPr algn="just"/>
            <a:r>
              <a:rPr lang="en-US"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kern="100" dirty="0">
                <a:solidFill>
                  <a:schemeClr val="bg2">
                    <a:lumMod val="10000"/>
                  </a:schemeClr>
                </a:solidFill>
                <a:latin typeface="Times New Roman" panose="02020603050405020304" pitchFamily="18" charset="0"/>
                <a:ea typeface="宋体" panose="02010600030101010101" pitchFamily="2" charset="-122"/>
              </a:rPr>
              <a:t>COME</a:t>
            </a:r>
            <a:r>
              <a:rPr lang="zh-CN"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在所有自动评估指标上均优于所有</a:t>
            </a:r>
            <a:r>
              <a:rPr lang="en-US"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SOTA</a:t>
            </a:r>
            <a:r>
              <a:rPr lang="zh-CN"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方法，并平均提高了</a:t>
            </a:r>
            <a:r>
              <a:rPr lang="en-US"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9.2</a:t>
            </a:r>
            <a:r>
              <a:rPr lang="zh-CN"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。具体而言，与最先进的方法相比，</a:t>
            </a:r>
            <a:r>
              <a:rPr lang="en-US" altLang="zh-CN" sz="3200" kern="100" dirty="0">
                <a:solidFill>
                  <a:schemeClr val="bg2">
                    <a:lumMod val="10000"/>
                  </a:schemeClr>
                </a:solidFill>
                <a:latin typeface="Times New Roman" panose="02020603050405020304" pitchFamily="18" charset="0"/>
                <a:ea typeface="宋体" panose="02010600030101010101" pitchFamily="2" charset="-122"/>
              </a:rPr>
              <a:t>BLEU</a:t>
            </a:r>
            <a:r>
              <a:rPr lang="zh-CN"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指标平均提高了</a:t>
            </a:r>
            <a:r>
              <a:rPr lang="en-US"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6.8</a:t>
            </a:r>
            <a:r>
              <a:rPr lang="zh-CN"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a:solidFill>
                  <a:schemeClr val="bg2">
                    <a:lumMod val="10000"/>
                  </a:schemeClr>
                </a:solidFill>
                <a:latin typeface="Times New Roman" panose="02020603050405020304" pitchFamily="18" charset="0"/>
                <a:ea typeface="宋体" panose="02010600030101010101" pitchFamily="2" charset="-122"/>
              </a:rPr>
              <a:t>METEOR</a:t>
            </a:r>
            <a:r>
              <a:rPr lang="zh-CN"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指标平均提高了</a:t>
            </a:r>
            <a:r>
              <a:rPr lang="en-US"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11.7</a:t>
            </a:r>
            <a:r>
              <a:rPr lang="zh-CN"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a:solidFill>
                  <a:schemeClr val="bg2">
                    <a:lumMod val="10000"/>
                  </a:schemeClr>
                </a:solidFill>
                <a:latin typeface="Times New Roman" panose="02020603050405020304" pitchFamily="18" charset="0"/>
                <a:ea typeface="宋体" panose="02010600030101010101" pitchFamily="2" charset="-122"/>
              </a:rPr>
              <a:t>ROUGE-L</a:t>
            </a:r>
            <a:r>
              <a:rPr lang="zh-CN"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指标平均提高了</a:t>
            </a:r>
            <a:r>
              <a:rPr lang="en-US"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8.7</a:t>
            </a:r>
            <a:r>
              <a:rPr lang="zh-CN"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err="1">
                <a:solidFill>
                  <a:schemeClr val="bg2">
                    <a:lumMod val="10000"/>
                  </a:schemeClr>
                </a:solidFill>
                <a:latin typeface="Times New Roman" panose="02020603050405020304" pitchFamily="18" charset="0"/>
                <a:ea typeface="宋体" panose="02010600030101010101" pitchFamily="2" charset="-122"/>
              </a:rPr>
              <a:t>CIDEr</a:t>
            </a:r>
            <a:r>
              <a:rPr lang="zh-CN"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指标平均提高了</a:t>
            </a:r>
            <a:r>
              <a:rPr lang="en-US"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3200" kern="100" dirty="0">
              <a:solidFill>
                <a:schemeClr val="bg2">
                  <a:lumMod val="10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3200" kern="100" dirty="0">
                <a:solidFill>
                  <a:schemeClr val="bg2">
                    <a:lumMod val="10000"/>
                  </a:schemeClr>
                </a:solidFill>
                <a:latin typeface="Times New Roman" panose="02020603050405020304" pitchFamily="18" charset="0"/>
                <a:ea typeface="宋体" panose="02010600030101010101" pitchFamily="2" charset="-122"/>
              </a:rPr>
              <a:t>2.</a:t>
            </a:r>
            <a:r>
              <a:rPr lang="zh-CN" altLang="en-US" sz="3200" kern="100" dirty="0">
                <a:solidFill>
                  <a:schemeClr val="bg2">
                    <a:lumMod val="10000"/>
                  </a:schemeClr>
                </a:solidFill>
                <a:latin typeface="Times New Roman" panose="02020603050405020304" pitchFamily="18" charset="0"/>
                <a:ea typeface="宋体" panose="02010600030101010101" pitchFamily="2" charset="-122"/>
              </a:rPr>
              <a:t> </a:t>
            </a:r>
            <a:r>
              <a:rPr lang="zh-CN" altLang="zh-CN" sz="3200" kern="100" dirty="0">
                <a:solidFill>
                  <a:schemeClr val="bg2">
                    <a:lumMod val="10000"/>
                  </a:schemeClr>
                </a:solidFill>
                <a:latin typeface="宋体" panose="02010600030101010101" pitchFamily="2" charset="-122"/>
                <a:ea typeface="楷体" panose="02010609060101010101" pitchFamily="49" charset="-122"/>
                <a:cs typeface="Times New Roman" panose="02020603050405020304" pitchFamily="18" charset="0"/>
              </a:rPr>
              <a:t>检索模块</a:t>
            </a:r>
            <a:r>
              <a:rPr lang="en-US" altLang="zh-CN" sz="3200" kern="100" dirty="0">
                <a:solidFill>
                  <a:schemeClr val="bg2">
                    <a:lumMod val="10000"/>
                  </a:schemeClr>
                </a:solidFill>
                <a:latin typeface="宋体" panose="02010600030101010101" pitchFamily="2" charset="-122"/>
                <a:ea typeface="楷体" panose="02010609060101010101" pitchFamily="49" charset="-122"/>
                <a:cs typeface="Times New Roman" panose="02020603050405020304" pitchFamily="18" charset="0"/>
              </a:rPr>
              <a:t> </a:t>
            </a:r>
            <a:r>
              <a:rPr lang="en-US"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(Retrieval Module) </a:t>
            </a:r>
            <a:r>
              <a:rPr lang="zh-CN" altLang="zh-CN" sz="3200" kern="100"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优于其他基于检索的方法，</a:t>
            </a:r>
            <a:r>
              <a:rPr lang="zh-CN" altLang="zh-CN" sz="3200" kern="100" dirty="0">
                <a:solidFill>
                  <a:schemeClr val="bg2">
                    <a:lumMod val="10000"/>
                  </a:schemeClr>
                </a:solidFill>
                <a:latin typeface="宋体" panose="02010600030101010101" pitchFamily="2" charset="-122"/>
                <a:ea typeface="楷体" panose="02010609060101010101" pitchFamily="49" charset="-122"/>
                <a:cs typeface="Times New Roman" panose="02020603050405020304" pitchFamily="18" charset="0"/>
              </a:rPr>
              <a:t>翻译模块</a:t>
            </a:r>
            <a:r>
              <a:rPr lang="en-US" altLang="zh-CN" sz="3200" kern="100" dirty="0">
                <a:solidFill>
                  <a:schemeClr val="bg2">
                    <a:lumMod val="10000"/>
                  </a:schemeClr>
                </a:solidFill>
                <a:latin typeface="宋体" panose="02010600030101010101" pitchFamily="2" charset="-122"/>
                <a:ea typeface="楷体" panose="02010609060101010101" pitchFamily="49" charset="-122"/>
                <a:cs typeface="Times New Roman" panose="02020603050405020304" pitchFamily="18" charset="0"/>
              </a:rPr>
              <a:t> </a:t>
            </a:r>
            <a:r>
              <a:rPr lang="en-US"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(Translation Module) </a:t>
            </a:r>
            <a:r>
              <a:rPr lang="zh-CN" altLang="zh-CN" sz="3200" kern="100"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优于大多数最先进的方法，而</a:t>
            </a:r>
            <a:r>
              <a:rPr lang="en-US"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COME</a:t>
            </a:r>
            <a:r>
              <a:rPr lang="zh-CN" altLang="zh-CN" sz="3200" kern="100"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的表现优于这两个模块，也优于所有最先进的方法。</a:t>
            </a:r>
            <a:endParaRPr lang="en-US" altLang="zh-CN" sz="3200" kern="100"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3200" kern="100" dirty="0">
                <a:solidFill>
                  <a:schemeClr val="bg2">
                    <a:lumMod val="10000"/>
                  </a:schemeClr>
                </a:solidFill>
                <a:latin typeface="Times New Roman" panose="02020603050405020304" pitchFamily="18" charset="0"/>
                <a:ea typeface="宋体" panose="02010600030101010101" pitchFamily="2" charset="-122"/>
              </a:rPr>
              <a:t>3.</a:t>
            </a:r>
            <a:r>
              <a:rPr lang="zh-CN" altLang="en-US" sz="3200" kern="100" dirty="0">
                <a:solidFill>
                  <a:schemeClr val="bg2">
                    <a:lumMod val="10000"/>
                  </a:schemeClr>
                </a:solidFill>
                <a:latin typeface="Times New Roman" panose="02020603050405020304" pitchFamily="18" charset="0"/>
                <a:ea typeface="宋体" panose="02010600030101010101" pitchFamily="2" charset="-122"/>
              </a:rPr>
              <a:t> </a:t>
            </a:r>
            <a:r>
              <a:rPr lang="zh-CN" altLang="zh-CN" sz="3200" kern="100"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使用</a:t>
            </a:r>
            <a:r>
              <a:rPr lang="zh-CN" altLang="zh-CN" sz="3200" kern="100" dirty="0">
                <a:solidFill>
                  <a:schemeClr val="bg2">
                    <a:lumMod val="10000"/>
                  </a:schemeClr>
                </a:solidFill>
                <a:latin typeface="KaiTi" panose="02010609060101010101" pitchFamily="49" charset="-122"/>
                <a:ea typeface="KaiTi" panose="02010609060101010101" pitchFamily="49" charset="-122"/>
                <a:cs typeface="Times New Roman" panose="02020603050405020304" pitchFamily="18" charset="0"/>
              </a:rPr>
              <a:t>决策模块</a:t>
            </a:r>
            <a:r>
              <a:rPr lang="en-US" altLang="zh-CN" sz="3200" kern="100" dirty="0">
                <a:solidFill>
                  <a:schemeClr val="bg2">
                    <a:lumMod val="10000"/>
                  </a:schemeClr>
                </a:solidFill>
                <a:latin typeface="KaiTi" panose="02010609060101010101" pitchFamily="49" charset="-122"/>
                <a:ea typeface="KaiTi" panose="02010609060101010101" pitchFamily="49" charset="-122"/>
                <a:cs typeface="Times New Roman" panose="02020603050405020304" pitchFamily="18" charset="0"/>
              </a:rPr>
              <a:t> </a:t>
            </a:r>
            <a:r>
              <a:rPr lang="en-US"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(Decision Module) </a:t>
            </a:r>
            <a:r>
              <a:rPr lang="zh-CN" altLang="zh-CN" sz="3200" kern="100"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与仅使用</a:t>
            </a:r>
            <a:r>
              <a:rPr lang="zh-CN" altLang="zh-CN" sz="3200" kern="100" dirty="0">
                <a:solidFill>
                  <a:schemeClr val="bg2">
                    <a:lumMod val="10000"/>
                  </a:schemeClr>
                </a:solidFill>
                <a:latin typeface="宋体" panose="02010600030101010101" pitchFamily="2" charset="-122"/>
                <a:ea typeface="楷体" panose="02010609060101010101" pitchFamily="49" charset="-122"/>
                <a:cs typeface="Times New Roman" panose="02020603050405020304" pitchFamily="18" charset="0"/>
              </a:rPr>
              <a:t>检索模块</a:t>
            </a:r>
            <a:r>
              <a:rPr lang="zh-CN" altLang="zh-CN" sz="3200" kern="100"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相比，性能提高了</a:t>
            </a:r>
            <a:r>
              <a:rPr lang="en-US"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53.4</a:t>
            </a:r>
            <a:r>
              <a:rPr lang="zh-CN"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3200" kern="100"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，与仅使用</a:t>
            </a:r>
            <a:r>
              <a:rPr lang="zh-CN" altLang="zh-CN" sz="3200" kern="100" dirty="0">
                <a:solidFill>
                  <a:schemeClr val="bg2">
                    <a:lumMod val="10000"/>
                  </a:schemeClr>
                </a:solidFill>
                <a:latin typeface="宋体" panose="02010600030101010101" pitchFamily="2" charset="-122"/>
                <a:ea typeface="楷体" panose="02010609060101010101" pitchFamily="49" charset="-122"/>
                <a:cs typeface="Times New Roman" panose="02020603050405020304" pitchFamily="18" charset="0"/>
              </a:rPr>
              <a:t>翻译模块</a:t>
            </a:r>
            <a:r>
              <a:rPr lang="zh-CN" altLang="zh-CN" sz="3200" kern="100"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相比，提高了</a:t>
            </a:r>
            <a:r>
              <a:rPr lang="en-US"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5.3</a:t>
            </a:r>
            <a:r>
              <a:rPr lang="zh-CN" altLang="zh-CN" sz="3200" kern="100" dirty="0">
                <a:solidFill>
                  <a:schemeClr val="bg2">
                    <a:lumMod val="10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sz="3200" kern="100" dirty="0">
                <a:solidFill>
                  <a:schemeClr val="bg2">
                    <a:lumMod val="10000"/>
                  </a:schemeClr>
                </a:solidFill>
                <a:latin typeface="宋体" panose="02010600030101010101" pitchFamily="2" charset="-122"/>
                <a:ea typeface="宋体" panose="02010600030101010101" pitchFamily="2" charset="-122"/>
                <a:cs typeface="Times New Roman" panose="02020603050405020304" pitchFamily="18" charset="0"/>
              </a:rPr>
              <a:t>。 </a:t>
            </a:r>
          </a:p>
        </p:txBody>
      </p:sp>
      <p:sp>
        <p:nvSpPr>
          <p:cNvPr id="16" name="文本框 15">
            <a:extLst>
              <a:ext uri="{FF2B5EF4-FFF2-40B4-BE49-F238E27FC236}">
                <a16:creationId xmlns:a16="http://schemas.microsoft.com/office/drawing/2014/main" id="{DF32B98C-3BF9-B339-15E4-DB4BD1B80EA5}"/>
              </a:ext>
            </a:extLst>
          </p:cNvPr>
          <p:cNvSpPr txBox="1"/>
          <p:nvPr/>
        </p:nvSpPr>
        <p:spPr>
          <a:xfrm>
            <a:off x="6106156" y="1239602"/>
            <a:ext cx="316253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chemeClr val="bg2">
                    <a:lumMod val="10000"/>
                  </a:schemeClr>
                </a:solidFill>
                <a:effectLst/>
              </a:rPr>
              <a:t>项目经历</a:t>
            </a:r>
            <a:endParaRPr lang="en-US" altLang="zh-CN" sz="5400" b="1" dirty="0">
              <a:solidFill>
                <a:schemeClr val="bg2">
                  <a:lumMod val="10000"/>
                </a:schemeClr>
              </a:solidFill>
              <a:effectLst/>
            </a:endParaRPr>
          </a:p>
        </p:txBody>
      </p:sp>
      <p:cxnSp>
        <p:nvCxnSpPr>
          <p:cNvPr id="17" name="直线连接符 16">
            <a:extLst>
              <a:ext uri="{FF2B5EF4-FFF2-40B4-BE49-F238E27FC236}">
                <a16:creationId xmlns:a16="http://schemas.microsoft.com/office/drawing/2014/main" id="{82859F41-B9DE-3A2D-70B6-9A3A5284DDE9}"/>
              </a:ext>
            </a:extLst>
          </p:cNvPr>
          <p:cNvCxnSpPr/>
          <p:nvPr/>
        </p:nvCxnSpPr>
        <p:spPr>
          <a:xfrm>
            <a:off x="4847528"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18" name="Xxxxxxxxxx">
            <a:extLst>
              <a:ext uri="{FF2B5EF4-FFF2-40B4-BE49-F238E27FC236}">
                <a16:creationId xmlns:a16="http://schemas.microsoft.com/office/drawing/2014/main" id="{EED13EFE-C50E-F8B3-0C50-FDBDB897F120}"/>
              </a:ext>
            </a:extLst>
          </p:cNvPr>
          <p:cNvSpPr txBox="1">
            <a:spLocks/>
          </p:cNvSpPr>
          <p:nvPr/>
        </p:nvSpPr>
        <p:spPr>
          <a:xfrm>
            <a:off x="916131" y="1262646"/>
            <a:ext cx="5824911" cy="857881"/>
          </a:xfrm>
          <a:prstGeom prst="rect">
            <a:avLst/>
          </a:prstGeom>
          <a:ln w="12700">
            <a:miter lim="400000"/>
          </a:ln>
        </p:spPr>
        <p:txBody>
          <a:bodyPr lIns="50800" tIns="50800" rIns="50800" bIns="50800" anchor="ctr">
            <a:noAutofit/>
          </a:bodyPr>
          <a:lstStyle>
            <a:lvl1pPr marL="0" marR="0" indent="0" algn="ctr" defTabSz="825500" rtl="0" latinLnBrk="0">
              <a:lnSpc>
                <a:spcPct val="100000"/>
              </a:lnSpc>
              <a:spcBef>
                <a:spcPts val="0"/>
              </a:spcBef>
              <a:spcAft>
                <a:spcPts val="0"/>
              </a:spcAft>
              <a:buClrTx/>
              <a:buSzTx/>
              <a:buFontTx/>
              <a:buNone/>
              <a:defRPr sz="5000" b="1" i="0" u="none" strike="noStrike" cap="none" spc="0" baseline="0">
                <a:solidFill>
                  <a:srgbClr val="5E5E5E"/>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9pPr>
          </a:lstStyle>
          <a:p>
            <a:pPr algn="l" hangingPunct="1"/>
            <a:r>
              <a:rPr lang="zh-CN" altLang="en-US" sz="6600">
                <a:solidFill>
                  <a:schemeClr val="bg2">
                    <a:lumMod val="10000"/>
                  </a:schemeClr>
                </a:solidFill>
              </a:rPr>
              <a:t>个人简介</a:t>
            </a:r>
            <a:endParaRPr lang="en-US" altLang="zh-CN" sz="6600" dirty="0">
              <a:solidFill>
                <a:schemeClr val="bg2">
                  <a:lumMod val="10000"/>
                </a:schemeClr>
              </a:solidFill>
            </a:endParaRPr>
          </a:p>
        </p:txBody>
      </p:sp>
      <p:pic>
        <p:nvPicPr>
          <p:cNvPr id="19" name="图片 18">
            <a:extLst>
              <a:ext uri="{FF2B5EF4-FFF2-40B4-BE49-F238E27FC236}">
                <a16:creationId xmlns:a16="http://schemas.microsoft.com/office/drawing/2014/main" id="{37FE22DC-B720-821D-B84B-6B52A7343007}"/>
              </a:ext>
            </a:extLst>
          </p:cNvPr>
          <p:cNvPicPr>
            <a:picLocks noChangeAspect="1"/>
          </p:cNvPicPr>
          <p:nvPr/>
        </p:nvPicPr>
        <p:blipFill>
          <a:blip r:embed="rId2"/>
          <a:stretch>
            <a:fillRect/>
          </a:stretch>
        </p:blipFill>
        <p:spPr>
          <a:xfrm>
            <a:off x="246594" y="3183980"/>
            <a:ext cx="16584106" cy="6636132"/>
          </a:xfrm>
          <a:prstGeom prst="rect">
            <a:avLst/>
          </a:prstGeom>
        </p:spPr>
      </p:pic>
      <p:pic>
        <p:nvPicPr>
          <p:cNvPr id="20" name="图片 19">
            <a:extLst>
              <a:ext uri="{FF2B5EF4-FFF2-40B4-BE49-F238E27FC236}">
                <a16:creationId xmlns:a16="http://schemas.microsoft.com/office/drawing/2014/main" id="{65E62969-FEF4-12E9-A2F2-0B4800AC531D}"/>
              </a:ext>
            </a:extLst>
          </p:cNvPr>
          <p:cNvPicPr>
            <a:picLocks noChangeAspect="1"/>
          </p:cNvPicPr>
          <p:nvPr/>
        </p:nvPicPr>
        <p:blipFill>
          <a:blip r:embed="rId3"/>
          <a:stretch>
            <a:fillRect/>
          </a:stretch>
        </p:blipFill>
        <p:spPr>
          <a:xfrm>
            <a:off x="16975651" y="2640417"/>
            <a:ext cx="7408349" cy="7179695"/>
          </a:xfrm>
          <a:prstGeom prst="rect">
            <a:avLst/>
          </a:prstGeom>
        </p:spPr>
      </p:pic>
    </p:spTree>
    <p:extLst>
      <p:ext uri="{BB962C8B-B14F-4D97-AF65-F5344CB8AC3E}">
        <p14:creationId xmlns:p14="http://schemas.microsoft.com/office/powerpoint/2010/main" val="300046422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C43626D-727E-25CB-A6BC-5B648A91FE81}"/>
              </a:ext>
            </a:extLst>
          </p:cNvPr>
          <p:cNvSpPr>
            <a:spLocks noGrp="1"/>
          </p:cNvSpPr>
          <p:nvPr>
            <p:ph type="body" sz="quarter" idx="21"/>
          </p:nvPr>
        </p:nvSpPr>
        <p:spPr/>
        <p:txBody>
          <a:bodyPr/>
          <a:lstStyle/>
          <a:p>
            <a:endParaRPr kumimoji="1" lang="zh-CN" altLang="en-US"/>
          </a:p>
        </p:txBody>
      </p:sp>
      <p:grpSp>
        <p:nvGrpSpPr>
          <p:cNvPr id="3" name="组合 2">
            <a:extLst>
              <a:ext uri="{FF2B5EF4-FFF2-40B4-BE49-F238E27FC236}">
                <a16:creationId xmlns:a16="http://schemas.microsoft.com/office/drawing/2014/main" id="{58651550-709B-8C5B-B48A-6AA5903CB7DC}"/>
              </a:ext>
            </a:extLst>
          </p:cNvPr>
          <p:cNvGrpSpPr/>
          <p:nvPr/>
        </p:nvGrpSpPr>
        <p:grpSpPr>
          <a:xfrm>
            <a:off x="11904716" y="6650988"/>
            <a:ext cx="12941368" cy="7043241"/>
            <a:chOff x="4981402" y="2949844"/>
            <a:chExt cx="12941368" cy="7043241"/>
          </a:xfrm>
        </p:grpSpPr>
        <p:grpSp>
          <p:nvGrpSpPr>
            <p:cNvPr id="4" name="组合 3">
              <a:extLst>
                <a:ext uri="{FF2B5EF4-FFF2-40B4-BE49-F238E27FC236}">
                  <a16:creationId xmlns:a16="http://schemas.microsoft.com/office/drawing/2014/main" id="{DA7D566D-0081-88F9-3608-7EAFD20B86D2}"/>
                </a:ext>
              </a:extLst>
            </p:cNvPr>
            <p:cNvGrpSpPr/>
            <p:nvPr/>
          </p:nvGrpSpPr>
          <p:grpSpPr>
            <a:xfrm>
              <a:off x="5245893" y="3564029"/>
              <a:ext cx="5954240" cy="6385514"/>
              <a:chOff x="15465815" y="3591478"/>
              <a:chExt cx="8918185" cy="9564142"/>
            </a:xfrm>
          </p:grpSpPr>
          <p:pic>
            <p:nvPicPr>
              <p:cNvPr id="10" name="图片 9" descr="图表, 条形图, 折线图, 直方图&#10;&#10;描述已自动生成">
                <a:extLst>
                  <a:ext uri="{FF2B5EF4-FFF2-40B4-BE49-F238E27FC236}">
                    <a16:creationId xmlns:a16="http://schemas.microsoft.com/office/drawing/2014/main" id="{2C906887-2793-2E90-346A-C042B7965A85}"/>
                  </a:ext>
                </a:extLst>
              </p:cNvPr>
              <p:cNvPicPr>
                <a:picLocks noChangeAspect="1"/>
              </p:cNvPicPr>
              <p:nvPr/>
            </p:nvPicPr>
            <p:blipFill rotWithShape="1">
              <a:blip r:embed="rId2">
                <a:extLst>
                  <a:ext uri="{28A0092B-C50C-407E-A947-70E740481C1C}">
                    <a14:useLocalDpi xmlns:a14="http://schemas.microsoft.com/office/drawing/2010/main" val="0"/>
                  </a:ext>
                </a:extLst>
              </a:blip>
              <a:srcRect l="63426" t="18648" b="4503"/>
              <a:stretch>
                <a:fillRect/>
              </a:stretch>
            </p:blipFill>
            <p:spPr>
              <a:xfrm>
                <a:off x="15465815" y="3591478"/>
                <a:ext cx="8918185" cy="9564142"/>
              </a:xfrm>
              <a:prstGeom prst="rect">
                <a:avLst/>
              </a:prstGeom>
            </p:spPr>
          </p:pic>
          <p:sp>
            <p:nvSpPr>
              <p:cNvPr id="11" name="矩形 10">
                <a:extLst>
                  <a:ext uri="{FF2B5EF4-FFF2-40B4-BE49-F238E27FC236}">
                    <a16:creationId xmlns:a16="http://schemas.microsoft.com/office/drawing/2014/main" id="{4DAC1E87-9DB9-AAE0-1746-F17D00EFC618}"/>
                  </a:ext>
                </a:extLst>
              </p:cNvPr>
              <p:cNvSpPr/>
              <p:nvPr/>
            </p:nvSpPr>
            <p:spPr>
              <a:xfrm>
                <a:off x="19202400" y="3591478"/>
                <a:ext cx="4260716" cy="8607600"/>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a:extLst>
                <a:ext uri="{FF2B5EF4-FFF2-40B4-BE49-F238E27FC236}">
                  <a16:creationId xmlns:a16="http://schemas.microsoft.com/office/drawing/2014/main" id="{2C3CA130-A967-F181-EB3D-A6880779B517}"/>
                </a:ext>
              </a:extLst>
            </p:cNvPr>
            <p:cNvSpPr txBox="1"/>
            <p:nvPr/>
          </p:nvSpPr>
          <p:spPr>
            <a:xfrm>
              <a:off x="10765424" y="2961241"/>
              <a:ext cx="715734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3600" b="1" dirty="0">
                  <a:solidFill>
                    <a:schemeClr val="bg2">
                      <a:lumMod val="10000"/>
                    </a:schemeClr>
                  </a:solidFill>
                  <a:effectLst/>
                </a:rPr>
                <a:t>回答打压率：</a:t>
              </a:r>
              <a:r>
                <a:rPr lang="en-US" altLang="zh-CN" sz="3600" b="1" dirty="0">
                  <a:solidFill>
                    <a:schemeClr val="bg2">
                      <a:lumMod val="10000"/>
                    </a:schemeClr>
                  </a:solidFill>
                  <a:effectLst/>
                </a:rPr>
                <a:t>55.8%→70.8%</a:t>
              </a:r>
              <a:endParaRPr lang="zh-CN" altLang="en-US" sz="3600" dirty="0">
                <a:solidFill>
                  <a:schemeClr val="bg2">
                    <a:lumMod val="10000"/>
                  </a:schemeClr>
                </a:solidFill>
                <a:effectLst/>
              </a:endParaRPr>
            </a:p>
          </p:txBody>
        </p:sp>
        <p:grpSp>
          <p:nvGrpSpPr>
            <p:cNvPr id="6" name="组合 5">
              <a:extLst>
                <a:ext uri="{FF2B5EF4-FFF2-40B4-BE49-F238E27FC236}">
                  <a16:creationId xmlns:a16="http://schemas.microsoft.com/office/drawing/2014/main" id="{6B67F169-EB05-967E-2059-544313467059}"/>
                </a:ext>
              </a:extLst>
            </p:cNvPr>
            <p:cNvGrpSpPr/>
            <p:nvPr/>
          </p:nvGrpSpPr>
          <p:grpSpPr>
            <a:xfrm>
              <a:off x="11092297" y="3607571"/>
              <a:ext cx="6310098" cy="6385514"/>
              <a:chOff x="14586856" y="3346315"/>
              <a:chExt cx="9797143" cy="9914235"/>
            </a:xfrm>
          </p:grpSpPr>
          <p:pic>
            <p:nvPicPr>
              <p:cNvPr id="8" name="图片 7" descr="图表, 折线图&#10;&#10;描述已自动生成">
                <a:extLst>
                  <a:ext uri="{FF2B5EF4-FFF2-40B4-BE49-F238E27FC236}">
                    <a16:creationId xmlns:a16="http://schemas.microsoft.com/office/drawing/2014/main" id="{541FEF07-54EB-78D4-16ED-432034DF2E92}"/>
                  </a:ext>
                </a:extLst>
              </p:cNvPr>
              <p:cNvPicPr>
                <a:picLocks noChangeAspect="1"/>
              </p:cNvPicPr>
              <p:nvPr/>
            </p:nvPicPr>
            <p:blipFill rotWithShape="1">
              <a:blip r:embed="rId3">
                <a:extLst>
                  <a:ext uri="{28A0092B-C50C-407E-A947-70E740481C1C}">
                    <a14:useLocalDpi xmlns:a14="http://schemas.microsoft.com/office/drawing/2010/main" val="0"/>
                  </a:ext>
                </a:extLst>
              </a:blip>
              <a:srcRect l="59821" t="19823" b="3644"/>
              <a:stretch>
                <a:fillRect/>
              </a:stretch>
            </p:blipFill>
            <p:spPr>
              <a:xfrm>
                <a:off x="14586856" y="3696407"/>
                <a:ext cx="9797143" cy="9564143"/>
              </a:xfrm>
              <a:prstGeom prst="rect">
                <a:avLst/>
              </a:prstGeom>
            </p:spPr>
          </p:pic>
          <p:sp>
            <p:nvSpPr>
              <p:cNvPr id="9" name="矩形 8">
                <a:extLst>
                  <a:ext uri="{FF2B5EF4-FFF2-40B4-BE49-F238E27FC236}">
                    <a16:creationId xmlns:a16="http://schemas.microsoft.com/office/drawing/2014/main" id="{D2F15364-52FF-1E98-06C9-BF3F54674691}"/>
                  </a:ext>
                </a:extLst>
              </p:cNvPr>
              <p:cNvSpPr/>
              <p:nvPr/>
            </p:nvSpPr>
            <p:spPr>
              <a:xfrm>
                <a:off x="20797737" y="3346315"/>
                <a:ext cx="2743200" cy="8249055"/>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7" name="文本框 6">
              <a:extLst>
                <a:ext uri="{FF2B5EF4-FFF2-40B4-BE49-F238E27FC236}">
                  <a16:creationId xmlns:a16="http://schemas.microsoft.com/office/drawing/2014/main" id="{AAB9A0EB-9D28-5187-BFAC-189A73CF37DA}"/>
                </a:ext>
              </a:extLst>
            </p:cNvPr>
            <p:cNvSpPr txBox="1"/>
            <p:nvPr/>
          </p:nvSpPr>
          <p:spPr>
            <a:xfrm>
              <a:off x="4981402" y="2949844"/>
              <a:ext cx="648322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zh-CN" altLang="en-US" sz="3600" b="1" dirty="0">
                  <a:solidFill>
                    <a:schemeClr val="bg2">
                      <a:lumMod val="10000"/>
                    </a:schemeClr>
                  </a:solidFill>
                  <a:effectLst/>
                </a:rPr>
                <a:t>图文打压率：</a:t>
              </a:r>
              <a:r>
                <a:rPr lang="en-US" altLang="zh-CN" sz="3600" b="1" dirty="0">
                  <a:solidFill>
                    <a:schemeClr val="bg2">
                      <a:lumMod val="10000"/>
                    </a:schemeClr>
                  </a:solidFill>
                  <a:effectLst/>
                </a:rPr>
                <a:t>38.2%→60.0%</a:t>
              </a:r>
              <a:endParaRPr lang="zh-CN" altLang="en-US" sz="3600" dirty="0">
                <a:solidFill>
                  <a:schemeClr val="bg2">
                    <a:lumMod val="10000"/>
                  </a:schemeClr>
                </a:solidFill>
                <a:effectLst/>
              </a:endParaRPr>
            </a:p>
          </p:txBody>
        </p:sp>
      </p:grpSp>
    </p:spTree>
    <p:extLst>
      <p:ext uri="{BB962C8B-B14F-4D97-AF65-F5344CB8AC3E}">
        <p14:creationId xmlns:p14="http://schemas.microsoft.com/office/powerpoint/2010/main" val="294787889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554C1F-6231-94AF-645F-655ABCEDAEBD}"/>
              </a:ext>
            </a:extLst>
          </p:cNvPr>
          <p:cNvSpPr>
            <a:spLocks noGrp="1"/>
          </p:cNvSpPr>
          <p:nvPr>
            <p:ph type="body" sz="quarter" idx="21"/>
          </p:nvPr>
        </p:nvSpPr>
        <p:spPr/>
        <p:txBody>
          <a:bodyPr/>
          <a:lstStyle/>
          <a:p>
            <a:endParaRPr kumimoji="1" lang="zh-CN" altLang="en-US"/>
          </a:p>
        </p:txBody>
      </p:sp>
      <p:pic>
        <p:nvPicPr>
          <p:cNvPr id="3" name="图片 2">
            <a:extLst>
              <a:ext uri="{FF2B5EF4-FFF2-40B4-BE49-F238E27FC236}">
                <a16:creationId xmlns:a16="http://schemas.microsoft.com/office/drawing/2014/main" id="{605094CA-4ED5-B130-2B5F-A1FC6C19E2CC}"/>
              </a:ext>
            </a:extLst>
          </p:cNvPr>
          <p:cNvPicPr>
            <a:picLocks noChangeAspect="1"/>
          </p:cNvPicPr>
          <p:nvPr/>
        </p:nvPicPr>
        <p:blipFill>
          <a:blip r:embed="rId2"/>
          <a:stretch>
            <a:fillRect/>
          </a:stretch>
        </p:blipFill>
        <p:spPr>
          <a:xfrm>
            <a:off x="5546271" y="2471819"/>
            <a:ext cx="13291457" cy="8772362"/>
          </a:xfrm>
          <a:prstGeom prst="rect">
            <a:avLst/>
          </a:prstGeom>
        </p:spPr>
      </p:pic>
    </p:spTree>
    <p:extLst>
      <p:ext uri="{BB962C8B-B14F-4D97-AF65-F5344CB8AC3E}">
        <p14:creationId xmlns:p14="http://schemas.microsoft.com/office/powerpoint/2010/main" val="268959907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FAAE7A67-DDF9-D3B7-7CA0-D9D552533A54}"/>
              </a:ext>
            </a:extLst>
          </p:cNvPr>
          <p:cNvSpPr/>
          <p:nvPr/>
        </p:nvSpPr>
        <p:spPr>
          <a:xfrm>
            <a:off x="3043106" y="4936116"/>
            <a:ext cx="2681779" cy="2682965"/>
          </a:xfrm>
          <a:prstGeom prst="ellipse">
            <a:avLst/>
          </a:prstGeom>
          <a:solidFill>
            <a:srgbClr val="325AB4">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8800" dirty="0">
                <a:solidFill>
                  <a:srgbClr val="FFFFFF"/>
                </a:solidFill>
              </a:rPr>
              <a:t>01</a:t>
            </a:r>
            <a:endParaRPr lang="zh-CN" altLang="en-US" sz="4800" dirty="0">
              <a:solidFill>
                <a:srgbClr val="000000"/>
              </a:solidFill>
            </a:endParaRPr>
          </a:p>
        </p:txBody>
      </p:sp>
      <p:sp>
        <p:nvSpPr>
          <p:cNvPr id="5" name="椭圆 4">
            <a:extLst>
              <a:ext uri="{FF2B5EF4-FFF2-40B4-BE49-F238E27FC236}">
                <a16:creationId xmlns:a16="http://schemas.microsoft.com/office/drawing/2014/main" id="{75922A71-371C-3C6B-E710-23E0FB1E3BBA}"/>
              </a:ext>
            </a:extLst>
          </p:cNvPr>
          <p:cNvSpPr/>
          <p:nvPr/>
        </p:nvSpPr>
        <p:spPr>
          <a:xfrm>
            <a:off x="8251995" y="4936116"/>
            <a:ext cx="2681780" cy="2682966"/>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8800" dirty="0">
                <a:solidFill>
                  <a:srgbClr val="325AB4"/>
                </a:solidFill>
              </a:rPr>
              <a:t>02</a:t>
            </a:r>
            <a:endParaRPr lang="zh-CN" altLang="en-US" sz="8800" dirty="0">
              <a:solidFill>
                <a:srgbClr val="325AB4"/>
              </a:solidFill>
            </a:endParaRPr>
          </a:p>
        </p:txBody>
      </p:sp>
      <p:sp>
        <p:nvSpPr>
          <p:cNvPr id="6" name="椭圆 5">
            <a:extLst>
              <a:ext uri="{FF2B5EF4-FFF2-40B4-BE49-F238E27FC236}">
                <a16:creationId xmlns:a16="http://schemas.microsoft.com/office/drawing/2014/main" id="{15593B8F-F390-4F52-BC19-ED5144F87617}"/>
              </a:ext>
            </a:extLst>
          </p:cNvPr>
          <p:cNvSpPr/>
          <p:nvPr/>
        </p:nvSpPr>
        <p:spPr>
          <a:xfrm>
            <a:off x="13460885" y="4936116"/>
            <a:ext cx="2682966" cy="2682966"/>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8800" dirty="0">
                <a:solidFill>
                  <a:srgbClr val="325AB4"/>
                </a:solidFill>
              </a:rPr>
              <a:t>03</a:t>
            </a:r>
            <a:endParaRPr lang="zh-CN" altLang="en-US" sz="8800" dirty="0">
              <a:solidFill>
                <a:srgbClr val="325AB4"/>
              </a:solidFill>
            </a:endParaRPr>
          </a:p>
        </p:txBody>
      </p:sp>
      <p:sp>
        <p:nvSpPr>
          <p:cNvPr id="7" name="椭圆 6">
            <a:extLst>
              <a:ext uri="{FF2B5EF4-FFF2-40B4-BE49-F238E27FC236}">
                <a16:creationId xmlns:a16="http://schemas.microsoft.com/office/drawing/2014/main" id="{CDB66017-1456-366E-4F92-23B3A8EF6D4E}"/>
              </a:ext>
            </a:extLst>
          </p:cNvPr>
          <p:cNvSpPr/>
          <p:nvPr/>
        </p:nvSpPr>
        <p:spPr>
          <a:xfrm>
            <a:off x="18670961" y="4937303"/>
            <a:ext cx="2681779" cy="2681779"/>
          </a:xfrm>
          <a:prstGeom prst="ellipse">
            <a:avLst/>
          </a:prstGeom>
          <a:solidFill>
            <a:srgbClr val="FFFFFF">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8800" dirty="0">
                <a:solidFill>
                  <a:srgbClr val="325AB4"/>
                </a:solidFill>
              </a:rPr>
              <a:t>04</a:t>
            </a:r>
            <a:endParaRPr lang="zh-CN" altLang="en-US" sz="4800" dirty="0">
              <a:solidFill>
                <a:srgbClr val="000000"/>
              </a:solidFill>
            </a:endParaRPr>
          </a:p>
        </p:txBody>
      </p:sp>
      <p:sp>
        <p:nvSpPr>
          <p:cNvPr id="14" name="文本框 13">
            <a:extLst>
              <a:ext uri="{FF2B5EF4-FFF2-40B4-BE49-F238E27FC236}">
                <a16:creationId xmlns:a16="http://schemas.microsoft.com/office/drawing/2014/main" id="{3A4CB2D8-3020-A192-AB62-AB247EA02E4E}"/>
              </a:ext>
            </a:extLst>
          </p:cNvPr>
          <p:cNvSpPr txBox="1"/>
          <p:nvPr/>
        </p:nvSpPr>
        <p:spPr>
          <a:xfrm>
            <a:off x="2202770" y="8027342"/>
            <a:ext cx="4362450" cy="830997"/>
          </a:xfrm>
          <a:prstGeom prst="rect">
            <a:avLst/>
          </a:prstGeom>
          <a:noFill/>
        </p:spPr>
        <p:txBody>
          <a:bodyPr wrap="square">
            <a:spAutoFit/>
          </a:bodyPr>
          <a:lstStyle/>
          <a:p>
            <a:r>
              <a:rPr lang="zh-CN" altLang="en-US" sz="4800" dirty="0">
                <a:solidFill>
                  <a:srgbClr val="3A5CB0"/>
                </a:solidFill>
                <a:latin typeface="SimHei" panose="02010609060101010101" pitchFamily="49" charset="-122"/>
                <a:ea typeface="SimHei" panose="02010609060101010101" pitchFamily="49" charset="-122"/>
              </a:rPr>
              <a:t>虚假信息检测</a:t>
            </a:r>
          </a:p>
        </p:txBody>
      </p:sp>
      <p:sp>
        <p:nvSpPr>
          <p:cNvPr id="15" name="文本框 14">
            <a:extLst>
              <a:ext uri="{FF2B5EF4-FFF2-40B4-BE49-F238E27FC236}">
                <a16:creationId xmlns:a16="http://schemas.microsoft.com/office/drawing/2014/main" id="{36CCF0DA-0958-EEC3-7DE3-4A00D61D3B23}"/>
              </a:ext>
            </a:extLst>
          </p:cNvPr>
          <p:cNvSpPr txBox="1"/>
          <p:nvPr/>
        </p:nvSpPr>
        <p:spPr>
          <a:xfrm>
            <a:off x="7237526" y="8027343"/>
            <a:ext cx="4710719"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伪科学内容识别</a:t>
            </a:r>
          </a:p>
        </p:txBody>
      </p:sp>
      <p:sp>
        <p:nvSpPr>
          <p:cNvPr id="16" name="文本框 15">
            <a:extLst>
              <a:ext uri="{FF2B5EF4-FFF2-40B4-BE49-F238E27FC236}">
                <a16:creationId xmlns:a16="http://schemas.microsoft.com/office/drawing/2014/main" id="{B5B251A5-381D-B543-7C98-27C3D918CC7E}"/>
              </a:ext>
            </a:extLst>
          </p:cNvPr>
          <p:cNvSpPr txBox="1"/>
          <p:nvPr/>
        </p:nvSpPr>
        <p:spPr>
          <a:xfrm>
            <a:off x="12411506" y="8027343"/>
            <a:ext cx="4781724"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信源库系统搭建</a:t>
            </a:r>
          </a:p>
        </p:txBody>
      </p:sp>
      <p:sp>
        <p:nvSpPr>
          <p:cNvPr id="17" name="文本框 16">
            <a:extLst>
              <a:ext uri="{FF2B5EF4-FFF2-40B4-BE49-F238E27FC236}">
                <a16:creationId xmlns:a16="http://schemas.microsoft.com/office/drawing/2014/main" id="{2BCAF555-B728-45F7-2A49-58C97017F090}"/>
              </a:ext>
            </a:extLst>
          </p:cNvPr>
          <p:cNvSpPr txBox="1"/>
          <p:nvPr/>
        </p:nvSpPr>
        <p:spPr>
          <a:xfrm>
            <a:off x="17459018" y="8027343"/>
            <a:ext cx="5105663" cy="830997"/>
          </a:xfrm>
          <a:prstGeom prst="rect">
            <a:avLst/>
          </a:prstGeom>
          <a:noFill/>
        </p:spPr>
        <p:txBody>
          <a:bodyPr wrap="square">
            <a:spAutoFit/>
          </a:bodyPr>
          <a:lstStyle/>
          <a:p>
            <a:r>
              <a:rPr lang="zh-CN" altLang="en-US" sz="4800" dirty="0">
                <a:solidFill>
                  <a:srgbClr val="353535"/>
                </a:solidFill>
                <a:latin typeface="SimHei" panose="02010609060101010101" pitchFamily="49" charset="-122"/>
                <a:ea typeface="SimHei" panose="02010609060101010101" pitchFamily="49" charset="-122"/>
              </a:rPr>
              <a:t>通用审核模型构建</a:t>
            </a:r>
          </a:p>
        </p:txBody>
      </p:sp>
    </p:spTree>
    <p:extLst>
      <p:ext uri="{BB962C8B-B14F-4D97-AF65-F5344CB8AC3E}">
        <p14:creationId xmlns:p14="http://schemas.microsoft.com/office/powerpoint/2010/main" val="374972334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FB27E79-3D7D-46E0-D4D3-A68A84F65F38}"/>
              </a:ext>
            </a:extLst>
          </p:cNvPr>
          <p:cNvGrpSpPr/>
          <p:nvPr/>
        </p:nvGrpSpPr>
        <p:grpSpPr>
          <a:xfrm>
            <a:off x="1610833" y="3600601"/>
            <a:ext cx="21461818" cy="2985433"/>
            <a:chOff x="1610833" y="3943501"/>
            <a:chExt cx="21461818" cy="2985433"/>
          </a:xfrm>
        </p:grpSpPr>
        <p:sp>
          <p:nvSpPr>
            <p:cNvPr id="2" name="折角形 1"/>
            <p:cNvSpPr/>
            <p:nvPr/>
          </p:nvSpPr>
          <p:spPr>
            <a:xfrm>
              <a:off x="1610833" y="3969833"/>
              <a:ext cx="21461818" cy="2932771"/>
            </a:xfrm>
            <a:prstGeom prst="foldedCorner">
              <a:avLst>
                <a:gd name="adj" fmla="val 33397"/>
              </a:avLst>
            </a:prstGeom>
            <a:solidFill>
              <a:srgbClr val="F5F5F5"/>
            </a:solidFill>
            <a:ln w="28575"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文本框 8"/>
            <p:cNvSpPr txBox="1"/>
            <p:nvPr/>
          </p:nvSpPr>
          <p:spPr>
            <a:xfrm>
              <a:off x="1610833" y="3943501"/>
              <a:ext cx="21461818" cy="29854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4400" b="1" dirty="0">
                  <a:solidFill>
                    <a:schemeClr val="bg2">
                      <a:lumMod val="25000"/>
                    </a:schemeClr>
                  </a:solidFill>
                  <a:effectLst/>
                </a:rPr>
                <a:t>俄乌冲突</a:t>
              </a:r>
            </a:p>
            <a:p>
              <a:pPr marL="571500" indent="-571500" algn="l">
                <a:buFont typeface="Wingdings" panose="05000000000000000000" pitchFamily="2" charset="2"/>
                <a:buChar char="Ø"/>
              </a:pPr>
              <a:r>
                <a:rPr lang="zh-CN" altLang="en-US" sz="3600" dirty="0">
                  <a:solidFill>
                    <a:schemeClr val="bg2">
                      <a:lumMod val="25000"/>
                    </a:schemeClr>
                  </a:solidFill>
                  <a:effectLst/>
                </a:rPr>
                <a:t>俄罗斯国防部称，波兰军队已经进入到了乌克兰，并且正式加入了对俄罗斯的战争，俄罗斯军队表示，不会让波兰军队走掉，如果有必要的话，俄罗斯军队将立即对波兰发动闪电攻击</a:t>
              </a:r>
              <a:endParaRPr lang="en-US" altLang="zh-CN" sz="3600" dirty="0">
                <a:solidFill>
                  <a:schemeClr val="bg2">
                    <a:lumMod val="25000"/>
                  </a:schemeClr>
                </a:solidFill>
                <a:effectLst/>
              </a:endParaRPr>
            </a:p>
            <a:p>
              <a:pPr marL="571500" indent="-571500" algn="l">
                <a:buFont typeface="Wingdings" panose="05000000000000000000" pitchFamily="2" charset="2"/>
                <a:buChar char="Ø"/>
              </a:pPr>
              <a:r>
                <a:rPr lang="en-US" altLang="zh-CN" sz="3600" dirty="0">
                  <a:solidFill>
                    <a:schemeClr val="bg2">
                      <a:lumMod val="25000"/>
                    </a:schemeClr>
                  </a:solidFill>
                  <a:effectLst/>
                </a:rPr>
                <a:t>12000</a:t>
              </a:r>
              <a:r>
                <a:rPr lang="zh-CN" altLang="en-US" sz="3600" dirty="0">
                  <a:solidFill>
                    <a:schemeClr val="bg2">
                      <a:lumMod val="25000"/>
                    </a:schemeClr>
                  </a:solidFill>
                  <a:effectLst/>
                </a:rPr>
                <a:t>美军进入，炸毁俄罗斯石油管道！普京下令紧急出兵</a:t>
              </a:r>
              <a:r>
                <a:rPr lang="en-US" altLang="zh-CN" sz="3600" dirty="0">
                  <a:solidFill>
                    <a:schemeClr val="bg2">
                      <a:lumMod val="25000"/>
                    </a:schemeClr>
                  </a:solidFill>
                  <a:effectLst/>
                </a:rPr>
                <a:t>....</a:t>
              </a:r>
            </a:p>
            <a:p>
              <a:pPr marL="571500" indent="-571500" algn="l">
                <a:buFont typeface="Wingdings" panose="05000000000000000000" pitchFamily="2" charset="2"/>
                <a:buChar char="Ø"/>
              </a:pPr>
              <a:r>
                <a:rPr lang="zh-CN" altLang="en-US" sz="3600" dirty="0">
                  <a:solidFill>
                    <a:schemeClr val="bg2">
                      <a:lumMod val="25000"/>
                    </a:schemeClr>
                  </a:solidFill>
                  <a:effectLst/>
                </a:rPr>
                <a:t>俄军开火立陶宛，</a:t>
              </a:r>
              <a:r>
                <a:rPr lang="en-US" altLang="zh-CN" sz="3600" dirty="0">
                  <a:solidFill>
                    <a:schemeClr val="bg2">
                      <a:lumMod val="25000"/>
                    </a:schemeClr>
                  </a:solidFill>
                  <a:effectLst/>
                </a:rPr>
                <a:t>48</a:t>
              </a:r>
              <a:r>
                <a:rPr lang="zh-CN" altLang="en-US" sz="3600" dirty="0">
                  <a:solidFill>
                    <a:schemeClr val="bg2">
                      <a:lumMod val="25000"/>
                    </a:schemeClr>
                  </a:solidFill>
                  <a:effectLst/>
                </a:rPr>
                <a:t>枚导弹凌空爆炸！这就是惹怒普京的代价</a:t>
              </a:r>
              <a:endParaRPr lang="zh-CN" altLang="en-US" sz="2800" dirty="0">
                <a:solidFill>
                  <a:schemeClr val="bg2">
                    <a:lumMod val="25000"/>
                  </a:schemeClr>
                </a:solidFill>
                <a:effectLst/>
              </a:endParaRPr>
            </a:p>
          </p:txBody>
        </p:sp>
      </p:grpSp>
      <p:sp>
        <p:nvSpPr>
          <p:cNvPr id="51" name="Xxxxxxxxxx"/>
          <p:cNvSpPr txBox="1">
            <a:spLocks noGrp="1"/>
          </p:cNvSpPr>
          <p:nvPr>
            <p:ph type="body" idx="21"/>
          </p:nvPr>
        </p:nvSpPr>
        <p:spPr>
          <a:xfrm>
            <a:off x="916131" y="1262646"/>
            <a:ext cx="5824911" cy="857881"/>
          </a:xfrm>
          <a:prstGeom prst="rect">
            <a:avLst/>
          </a:prstGeom>
        </p:spPr>
        <p:txBody>
          <a:bodyPr/>
          <a:lstStyle/>
          <a:p>
            <a:pPr algn="l"/>
            <a:r>
              <a:rPr lang="zh-CN" altLang="en-US" sz="6000" dirty="0">
                <a:solidFill>
                  <a:schemeClr val="bg2">
                    <a:lumMod val="10000"/>
                  </a:schemeClr>
                </a:solidFill>
              </a:rPr>
              <a:t>虚假信息检测</a:t>
            </a:r>
            <a:endParaRPr lang="en-US" altLang="zh-CN" sz="6000" b="1" dirty="0">
              <a:solidFill>
                <a:schemeClr val="bg2">
                  <a:lumMod val="10000"/>
                </a:schemeClr>
              </a:solidFill>
              <a:effectLst/>
            </a:endParaRPr>
          </a:p>
        </p:txBody>
      </p:sp>
      <p:sp>
        <p:nvSpPr>
          <p:cNvPr id="5" name="XXXXXX"/>
          <p:cNvSpPr txBox="1">
            <a:spLocks noGrp="1"/>
          </p:cNvSpPr>
          <p:nvPr/>
        </p:nvSpPr>
        <p:spPr>
          <a:xfrm>
            <a:off x="916130" y="2482496"/>
            <a:ext cx="16768755" cy="3360497"/>
          </a:xfrm>
          <a:prstGeom prst="rect">
            <a:avLst/>
          </a:prstGeom>
          <a:ln w="12700">
            <a:miter lim="400000"/>
          </a:ln>
        </p:spPr>
        <p:txBody>
          <a:bodyPr lIns="50800" tIns="50800" rIns="50800" bIns="50800" anchor="t">
            <a:noAutofit/>
          </a:bodyPr>
          <a:lstStyle>
            <a:lvl1pPr marL="0" marR="0" indent="0" algn="ctr" defTabSz="825500" rtl="0" latinLnBrk="0">
              <a:lnSpc>
                <a:spcPct val="100000"/>
              </a:lnSpc>
              <a:spcBef>
                <a:spcPts val="0"/>
              </a:spcBef>
              <a:spcAft>
                <a:spcPts val="0"/>
              </a:spcAft>
              <a:buClrTx/>
              <a:buSzTx/>
              <a:buFontTx/>
              <a:buNone/>
              <a:defRPr sz="8000" b="1" i="0" u="none" strike="noStrike" cap="none" spc="0" baseline="0">
                <a:solidFill>
                  <a:srgbClr val="3A5BAE"/>
                </a:solidFill>
                <a:uFillTx/>
                <a:latin typeface="+mn-lt"/>
                <a:ea typeface="+mn-ea"/>
                <a:cs typeface="+mn-cs"/>
                <a:sym typeface="Helvetica Neue" panose="02000503000000020004"/>
              </a:defRPr>
            </a:lvl1pPr>
            <a:lvl2pPr marL="0" marR="0" indent="457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2pPr>
            <a:lvl3pPr marL="0" marR="0" indent="914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3pPr>
            <a:lvl4pPr marL="0" marR="0" indent="1371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4pPr>
            <a:lvl5pPr marL="0" marR="0" indent="18288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5pPr>
            <a:lvl6pPr marL="0" marR="0" indent="22860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6pPr>
            <a:lvl7pPr marL="0" marR="0" indent="27432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7pPr>
            <a:lvl8pPr marL="0" marR="0" indent="32004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8pPr>
            <a:lvl9pPr marL="0" marR="0" indent="3657600" algn="l" defTabSz="825500" rtl="0" latinLnBrk="0">
              <a:lnSpc>
                <a:spcPct val="100000"/>
              </a:lnSpc>
              <a:spcBef>
                <a:spcPts val="0"/>
              </a:spcBef>
              <a:spcAft>
                <a:spcPts val="0"/>
              </a:spcAft>
              <a:buClrTx/>
              <a:buSzTx/>
              <a:buFontTx/>
              <a:buNone/>
              <a:defRPr sz="5500" b="1" i="0" u="none" strike="noStrike" cap="none" spc="0" baseline="0">
                <a:solidFill>
                  <a:srgbClr val="000000"/>
                </a:solidFill>
                <a:uFillTx/>
                <a:latin typeface="+mn-lt"/>
                <a:ea typeface="+mn-ea"/>
                <a:cs typeface="+mn-cs"/>
                <a:sym typeface="Helvetica Neue" panose="02000503000000020004"/>
              </a:defRPr>
            </a:lvl9pPr>
          </a:lstStyle>
          <a:p>
            <a:pPr marL="685800" indent="-685800" algn="l">
              <a:buFont typeface="Arial" panose="020B0604020202020204" pitchFamily="34" charset="0"/>
              <a:buChar char="•"/>
            </a:pPr>
            <a:r>
              <a:rPr lang="zh-CN" altLang="en-US" sz="4800" dirty="0">
                <a:effectLst/>
              </a:rPr>
              <a:t>影响对重大事件的认知 </a:t>
            </a:r>
            <a:r>
              <a:rPr lang="en-US" altLang="zh-CN" sz="4800" dirty="0">
                <a:solidFill>
                  <a:srgbClr val="46A2A4"/>
                </a:solidFill>
              </a:rPr>
              <a:t>--</a:t>
            </a:r>
            <a:r>
              <a:rPr lang="zh-CN" altLang="en-US" sz="4800" dirty="0">
                <a:solidFill>
                  <a:srgbClr val="46A2A4"/>
                </a:solidFill>
              </a:rPr>
              <a:t> 虚假新闻</a:t>
            </a:r>
            <a:endParaRPr lang="en-US" altLang="zh-CN" sz="4800" dirty="0">
              <a:solidFill>
                <a:srgbClr val="46A2A4"/>
              </a:solidFill>
            </a:endParaRPr>
          </a:p>
          <a:p>
            <a:pPr marL="685800" indent="-685800" algn="l">
              <a:buFont typeface="Arial" panose="020B0604020202020204" pitchFamily="34" charset="0"/>
              <a:buChar char="•"/>
            </a:pPr>
            <a:endParaRPr lang="en-US" altLang="zh-CN" sz="4800" dirty="0">
              <a:effectLst/>
            </a:endParaRPr>
          </a:p>
          <a:p>
            <a:pPr marL="685800" indent="-685800" algn="l">
              <a:buFont typeface="Arial" panose="020B0604020202020204" pitchFamily="34" charset="0"/>
              <a:buChar char="•"/>
            </a:pPr>
            <a:endParaRPr lang="en-US" altLang="zh-CN" sz="4800" dirty="0">
              <a:effectLst/>
            </a:endParaRPr>
          </a:p>
          <a:p>
            <a:pPr marL="685800" indent="-685800" algn="l">
              <a:buFont typeface="Arial" panose="020B0604020202020204" pitchFamily="34" charset="0"/>
              <a:buChar char="•"/>
            </a:pPr>
            <a:endParaRPr lang="en-US" altLang="zh-CN" sz="4800" dirty="0"/>
          </a:p>
          <a:p>
            <a:pPr algn="l"/>
            <a:endParaRPr lang="en-US" altLang="zh-CN" sz="4800" dirty="0">
              <a:effectLst/>
            </a:endParaRPr>
          </a:p>
          <a:p>
            <a:pPr algn="l"/>
            <a:endParaRPr lang="en-US" altLang="zh-CN" sz="4800" dirty="0">
              <a:effectLst/>
            </a:endParaRPr>
          </a:p>
          <a:p>
            <a:pPr marL="685800" indent="-685800" algn="l">
              <a:buFont typeface="Arial" panose="020B0604020202020204" pitchFamily="34" charset="0"/>
              <a:buChar char="•"/>
            </a:pPr>
            <a:r>
              <a:rPr lang="zh-CN" altLang="en-US" sz="4800" dirty="0">
                <a:effectLst/>
              </a:rPr>
              <a:t>威胁健康</a:t>
            </a:r>
            <a:r>
              <a:rPr lang="zh-CN" altLang="en-US" sz="4800" dirty="0"/>
              <a:t>，</a:t>
            </a:r>
            <a:r>
              <a:rPr lang="zh-CN" altLang="en-US" sz="4800" dirty="0">
                <a:effectLst/>
              </a:rPr>
              <a:t>造成财产损失 </a:t>
            </a:r>
            <a:r>
              <a:rPr lang="en-US" altLang="zh-CN" sz="4800" dirty="0">
                <a:solidFill>
                  <a:srgbClr val="46A2A4"/>
                </a:solidFill>
              </a:rPr>
              <a:t>--</a:t>
            </a:r>
            <a:r>
              <a:rPr lang="zh-CN" altLang="en-US" sz="4800" dirty="0">
                <a:solidFill>
                  <a:srgbClr val="46A2A4"/>
                </a:solidFill>
              </a:rPr>
              <a:t> </a:t>
            </a:r>
            <a:r>
              <a:rPr lang="zh-CN" altLang="en-US" sz="4800" dirty="0">
                <a:solidFill>
                  <a:srgbClr val="46A2A4"/>
                </a:solidFill>
                <a:effectLst/>
              </a:rPr>
              <a:t>伪科学、谣言库</a:t>
            </a:r>
          </a:p>
        </p:txBody>
      </p:sp>
      <p:pic>
        <p:nvPicPr>
          <p:cNvPr id="13" name="图片 12"/>
          <p:cNvPicPr>
            <a:picLocks noChangeAspect="1"/>
          </p:cNvPicPr>
          <p:nvPr/>
        </p:nvPicPr>
        <p:blipFill>
          <a:blip r:embed="rId3"/>
          <a:stretch>
            <a:fillRect/>
          </a:stretch>
        </p:blipFill>
        <p:spPr>
          <a:xfrm>
            <a:off x="1610833" y="8005906"/>
            <a:ext cx="15187302" cy="5356078"/>
          </a:xfrm>
          <a:prstGeom prst="rect">
            <a:avLst/>
          </a:prstGeom>
        </p:spPr>
      </p:pic>
      <p:sp>
        <p:nvSpPr>
          <p:cNvPr id="12" name="文本框 11">
            <a:extLst>
              <a:ext uri="{FF2B5EF4-FFF2-40B4-BE49-F238E27FC236}">
                <a16:creationId xmlns:a16="http://schemas.microsoft.com/office/drawing/2014/main" id="{4CD25559-09C3-D210-28CD-09005F1286B1}"/>
              </a:ext>
            </a:extLst>
          </p:cNvPr>
          <p:cNvSpPr txBox="1"/>
          <p:nvPr/>
        </p:nvSpPr>
        <p:spPr>
          <a:xfrm>
            <a:off x="7269941" y="1239602"/>
            <a:ext cx="316253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chemeClr val="bg2">
                    <a:lumMod val="10000"/>
                  </a:schemeClr>
                </a:solidFill>
                <a:effectLst/>
              </a:rPr>
              <a:t>背景</a:t>
            </a:r>
            <a:endParaRPr lang="en-US" altLang="zh-CN" sz="5400" b="1" dirty="0">
              <a:solidFill>
                <a:schemeClr val="bg2">
                  <a:lumMod val="10000"/>
                </a:schemeClr>
              </a:solidFill>
              <a:effectLst/>
            </a:endParaRPr>
          </a:p>
        </p:txBody>
      </p:sp>
      <p:cxnSp>
        <p:nvCxnSpPr>
          <p:cNvPr id="14" name="直线连接符 13">
            <a:extLst>
              <a:ext uri="{FF2B5EF4-FFF2-40B4-BE49-F238E27FC236}">
                <a16:creationId xmlns:a16="http://schemas.microsoft.com/office/drawing/2014/main" id="{9A14DC0B-90B1-D1E1-EC5E-0C13B2A15D19}"/>
              </a:ext>
            </a:extLst>
          </p:cNvPr>
          <p:cNvCxnSpPr/>
          <p:nvPr/>
        </p:nvCxnSpPr>
        <p:spPr>
          <a:xfrm>
            <a:off x="6011313"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1C732A7-4A54-2B31-F8FA-AE01A82D2CCA}"/>
              </a:ext>
            </a:extLst>
          </p:cNvPr>
          <p:cNvPicPr>
            <a:picLocks noChangeAspect="1"/>
          </p:cNvPicPr>
          <p:nvPr/>
        </p:nvPicPr>
        <p:blipFill>
          <a:blip r:embed="rId3"/>
          <a:stretch>
            <a:fillRect/>
          </a:stretch>
        </p:blipFill>
        <p:spPr>
          <a:xfrm>
            <a:off x="592743" y="2601722"/>
            <a:ext cx="7531100" cy="9080500"/>
          </a:xfrm>
          <a:prstGeom prst="rect">
            <a:avLst/>
          </a:prstGeom>
        </p:spPr>
      </p:pic>
      <p:sp>
        <p:nvSpPr>
          <p:cNvPr id="20" name="Xxxxxxxxxx">
            <a:extLst>
              <a:ext uri="{FF2B5EF4-FFF2-40B4-BE49-F238E27FC236}">
                <a16:creationId xmlns:a16="http://schemas.microsoft.com/office/drawing/2014/main" id="{44A2A5E9-2717-E10D-C4C7-66012B4E5A04}"/>
              </a:ext>
            </a:extLst>
          </p:cNvPr>
          <p:cNvSpPr txBox="1">
            <a:spLocks noGrp="1"/>
          </p:cNvSpPr>
          <p:nvPr>
            <p:ph type="body" idx="21"/>
          </p:nvPr>
        </p:nvSpPr>
        <p:spPr>
          <a:xfrm>
            <a:off x="916131" y="1262646"/>
            <a:ext cx="5824911" cy="857881"/>
          </a:xfrm>
          <a:prstGeom prst="rect">
            <a:avLst/>
          </a:prstGeom>
        </p:spPr>
        <p:txBody>
          <a:bodyPr/>
          <a:lstStyle/>
          <a:p>
            <a:pPr algn="l"/>
            <a:r>
              <a:rPr lang="zh-CN" altLang="en-US" sz="6000" dirty="0">
                <a:solidFill>
                  <a:srgbClr val="353535"/>
                </a:solidFill>
              </a:rPr>
              <a:t>虚假信息检测</a:t>
            </a:r>
            <a:endParaRPr lang="en-US" altLang="zh-CN" sz="6000" b="1" dirty="0">
              <a:solidFill>
                <a:srgbClr val="353535"/>
              </a:solidFill>
              <a:effectLst/>
            </a:endParaRPr>
          </a:p>
        </p:txBody>
      </p:sp>
      <p:sp>
        <p:nvSpPr>
          <p:cNvPr id="25" name="文本框 24">
            <a:extLst>
              <a:ext uri="{FF2B5EF4-FFF2-40B4-BE49-F238E27FC236}">
                <a16:creationId xmlns:a16="http://schemas.microsoft.com/office/drawing/2014/main" id="{8B05478E-5576-D786-FEAC-14EE8346E67D}"/>
              </a:ext>
            </a:extLst>
          </p:cNvPr>
          <p:cNvSpPr txBox="1"/>
          <p:nvPr/>
        </p:nvSpPr>
        <p:spPr>
          <a:xfrm>
            <a:off x="7269941" y="1239602"/>
            <a:ext cx="316253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5400" b="1" dirty="0">
                <a:solidFill>
                  <a:srgbClr val="353535"/>
                </a:solidFill>
                <a:effectLst/>
              </a:rPr>
              <a:t>方法</a:t>
            </a:r>
            <a:endParaRPr lang="en-US" altLang="zh-CN" sz="5400" b="1" dirty="0">
              <a:solidFill>
                <a:srgbClr val="353535"/>
              </a:solidFill>
              <a:effectLst/>
            </a:endParaRPr>
          </a:p>
        </p:txBody>
      </p:sp>
      <p:cxnSp>
        <p:nvCxnSpPr>
          <p:cNvPr id="26" name="直线连接符 25">
            <a:extLst>
              <a:ext uri="{FF2B5EF4-FFF2-40B4-BE49-F238E27FC236}">
                <a16:creationId xmlns:a16="http://schemas.microsoft.com/office/drawing/2014/main" id="{5E46B9D3-89DB-FE2E-033F-5FDAF40C98E1}"/>
              </a:ext>
            </a:extLst>
          </p:cNvPr>
          <p:cNvCxnSpPr/>
          <p:nvPr/>
        </p:nvCxnSpPr>
        <p:spPr>
          <a:xfrm>
            <a:off x="6011313" y="1701267"/>
            <a:ext cx="766336" cy="0"/>
          </a:xfrm>
          <a:prstGeom prst="line">
            <a:avLst/>
          </a:prstGeom>
          <a:noFill/>
          <a:ln w="76200" cap="flat">
            <a:solidFill>
              <a:schemeClr val="bg2">
                <a:lumMod val="10000"/>
              </a:schemeClr>
            </a:solidFill>
            <a:prstDash val="solid"/>
            <a:miter lim="400000"/>
          </a:ln>
          <a:effectLst/>
          <a:sp3d/>
        </p:spPr>
        <p:style>
          <a:lnRef idx="0">
            <a:scrgbClr r="0" g="0" b="0"/>
          </a:lnRef>
          <a:fillRef idx="0">
            <a:scrgbClr r="0" g="0" b="0"/>
          </a:fillRef>
          <a:effectRef idx="0">
            <a:scrgbClr r="0" g="0" b="0"/>
          </a:effectRef>
          <a:fontRef idx="none"/>
        </p:style>
      </p:cxnSp>
      <p:sp>
        <p:nvSpPr>
          <p:cNvPr id="62" name="矩形 61">
            <a:extLst>
              <a:ext uri="{FF2B5EF4-FFF2-40B4-BE49-F238E27FC236}">
                <a16:creationId xmlns:a16="http://schemas.microsoft.com/office/drawing/2014/main" id="{9789BE60-4856-83AA-9EB1-35DDF8B1A118}"/>
              </a:ext>
            </a:extLst>
          </p:cNvPr>
          <p:cNvSpPr/>
          <p:nvPr/>
        </p:nvSpPr>
        <p:spPr>
          <a:xfrm>
            <a:off x="4073236" y="2391923"/>
            <a:ext cx="4590846" cy="1491302"/>
          </a:xfrm>
          <a:prstGeom prst="rect">
            <a:avLst/>
          </a:prstGeom>
          <a:solidFill>
            <a:srgbClr val="FFBE00">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4" name="矩形 33">
            <a:extLst>
              <a:ext uri="{FF2B5EF4-FFF2-40B4-BE49-F238E27FC236}">
                <a16:creationId xmlns:a16="http://schemas.microsoft.com/office/drawing/2014/main" id="{1865C11E-F4C5-B3E1-4E08-DAF0EF1FC163}"/>
              </a:ext>
            </a:extLst>
          </p:cNvPr>
          <p:cNvSpPr/>
          <p:nvPr/>
        </p:nvSpPr>
        <p:spPr>
          <a:xfrm>
            <a:off x="4076076" y="3889375"/>
            <a:ext cx="4590846" cy="3548973"/>
          </a:xfrm>
          <a:prstGeom prst="rect">
            <a:avLst/>
          </a:prstGeom>
          <a:solidFill>
            <a:srgbClr val="1EB770">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8" name="任意形状 7">
            <a:extLst>
              <a:ext uri="{FF2B5EF4-FFF2-40B4-BE49-F238E27FC236}">
                <a16:creationId xmlns:a16="http://schemas.microsoft.com/office/drawing/2014/main" id="{35165086-3C7C-F52E-9275-3FE906B05413}"/>
              </a:ext>
            </a:extLst>
          </p:cNvPr>
          <p:cNvSpPr/>
          <p:nvPr/>
        </p:nvSpPr>
        <p:spPr>
          <a:xfrm>
            <a:off x="4073236" y="7438348"/>
            <a:ext cx="4590846" cy="3548973"/>
          </a:xfrm>
          <a:custGeom>
            <a:avLst/>
            <a:gdLst>
              <a:gd name="connsiteX0" fmla="*/ 0 w 14256328"/>
              <a:gd name="connsiteY0" fmla="*/ 0 h 3324875"/>
              <a:gd name="connsiteX1" fmla="*/ 14256328 w 14256328"/>
              <a:gd name="connsiteY1" fmla="*/ 0 h 3324875"/>
              <a:gd name="connsiteX2" fmla="*/ 14256328 w 14256328"/>
              <a:gd name="connsiteY2" fmla="*/ 3324875 h 3324875"/>
              <a:gd name="connsiteX3" fmla="*/ 0 w 14256328"/>
              <a:gd name="connsiteY3" fmla="*/ 3324875 h 3324875"/>
              <a:gd name="connsiteX4" fmla="*/ 0 w 14256328"/>
              <a:gd name="connsiteY4" fmla="*/ 1225503 h 3324875"/>
              <a:gd name="connsiteX5" fmla="*/ 0 w 14256328"/>
              <a:gd name="connsiteY5" fmla="*/ 873429 h 332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56328" h="3324875">
                <a:moveTo>
                  <a:pt x="0" y="0"/>
                </a:moveTo>
                <a:lnTo>
                  <a:pt x="14256328" y="0"/>
                </a:lnTo>
                <a:lnTo>
                  <a:pt x="14256328" y="3324875"/>
                </a:lnTo>
                <a:lnTo>
                  <a:pt x="0" y="3324875"/>
                </a:lnTo>
                <a:lnTo>
                  <a:pt x="0" y="1225503"/>
                </a:lnTo>
                <a:lnTo>
                  <a:pt x="0" y="873429"/>
                </a:lnTo>
                <a:close/>
              </a:path>
            </a:pathLst>
          </a:custGeom>
          <a:solidFill>
            <a:srgbClr val="8499F8">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extLst>
      <p:ext uri="{BB962C8B-B14F-4D97-AF65-F5344CB8AC3E}">
        <p14:creationId xmlns:p14="http://schemas.microsoft.com/office/powerpoint/2010/main" val="39410456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a:extLst>
              <a:ext uri="{FF2B5EF4-FFF2-40B4-BE49-F238E27FC236}">
                <a16:creationId xmlns:a16="http://schemas.microsoft.com/office/drawing/2014/main" id="{7D61BD55-1B98-BD5B-DF73-0BE4CA1C9FB0}"/>
              </a:ext>
            </a:extLst>
          </p:cNvPr>
          <p:cNvPicPr>
            <a:picLocks noChangeAspect="1"/>
          </p:cNvPicPr>
          <p:nvPr/>
        </p:nvPicPr>
        <p:blipFill>
          <a:blip r:embed="rId3"/>
          <a:stretch>
            <a:fillRect/>
          </a:stretch>
        </p:blipFill>
        <p:spPr>
          <a:xfrm>
            <a:off x="18255601" y="11978785"/>
            <a:ext cx="683694" cy="573421"/>
          </a:xfrm>
          <a:prstGeom prst="rect">
            <a:avLst/>
          </a:prstGeom>
        </p:spPr>
      </p:pic>
      <p:pic>
        <p:nvPicPr>
          <p:cNvPr id="4" name="图片 3">
            <a:extLst>
              <a:ext uri="{FF2B5EF4-FFF2-40B4-BE49-F238E27FC236}">
                <a16:creationId xmlns:a16="http://schemas.microsoft.com/office/drawing/2014/main" id="{E1C732A7-4A54-2B31-F8FA-AE01A82D2CCA}"/>
              </a:ext>
            </a:extLst>
          </p:cNvPr>
          <p:cNvPicPr>
            <a:picLocks noChangeAspect="1"/>
          </p:cNvPicPr>
          <p:nvPr/>
        </p:nvPicPr>
        <p:blipFill>
          <a:blip r:embed="rId4"/>
          <a:stretch>
            <a:fillRect/>
          </a:stretch>
        </p:blipFill>
        <p:spPr>
          <a:xfrm>
            <a:off x="592743" y="2601722"/>
            <a:ext cx="7531100" cy="9080500"/>
          </a:xfrm>
          <a:prstGeom prst="rect">
            <a:avLst/>
          </a:prstGeom>
        </p:spPr>
      </p:pic>
      <p:sp>
        <p:nvSpPr>
          <p:cNvPr id="20" name="Xxxxxxxxxx">
            <a:extLst>
              <a:ext uri="{FF2B5EF4-FFF2-40B4-BE49-F238E27FC236}">
                <a16:creationId xmlns:a16="http://schemas.microsoft.com/office/drawing/2014/main" id="{44A2A5E9-2717-E10D-C4C7-66012B4E5A04}"/>
              </a:ext>
            </a:extLst>
          </p:cNvPr>
          <p:cNvSpPr txBox="1">
            <a:spLocks noGrp="1"/>
          </p:cNvSpPr>
          <p:nvPr>
            <p:ph type="body" idx="21"/>
          </p:nvPr>
        </p:nvSpPr>
        <p:spPr>
          <a:xfrm>
            <a:off x="916131" y="1262646"/>
            <a:ext cx="5824911" cy="857881"/>
          </a:xfrm>
          <a:prstGeom prst="rect">
            <a:avLst/>
          </a:prstGeom>
        </p:spPr>
        <p:txBody>
          <a:bodyPr/>
          <a:lstStyle/>
          <a:p>
            <a:pPr algn="l"/>
            <a:r>
              <a:rPr lang="zh-CN" altLang="en-US" sz="6000" dirty="0">
                <a:solidFill>
                  <a:srgbClr val="353535"/>
                </a:solidFill>
              </a:rPr>
              <a:t>虚假信息检测</a:t>
            </a:r>
            <a:endParaRPr lang="en-US" altLang="zh-CN" sz="6000" b="1" dirty="0">
              <a:solidFill>
                <a:srgbClr val="353535"/>
              </a:solidFill>
              <a:effectLst/>
            </a:endParaRPr>
          </a:p>
        </p:txBody>
      </p:sp>
      <p:sp>
        <p:nvSpPr>
          <p:cNvPr id="28" name="文本框 27">
            <a:extLst>
              <a:ext uri="{FF2B5EF4-FFF2-40B4-BE49-F238E27FC236}">
                <a16:creationId xmlns:a16="http://schemas.microsoft.com/office/drawing/2014/main" id="{EE5AA93B-2913-6A77-60C5-D104496D14A8}"/>
              </a:ext>
            </a:extLst>
          </p:cNvPr>
          <p:cNvSpPr txBox="1"/>
          <p:nvPr/>
        </p:nvSpPr>
        <p:spPr>
          <a:xfrm>
            <a:off x="4358293" y="4167930"/>
            <a:ext cx="533400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200" dirty="0">
                <a:solidFill>
                  <a:srgbClr val="353535"/>
                </a:solidFill>
                <a:effectLst/>
              </a:rPr>
              <a:t>包含谣言</a:t>
            </a:r>
            <a:r>
              <a:rPr lang="en-US" altLang="zh-CN" sz="3200" dirty="0">
                <a:solidFill>
                  <a:srgbClr val="353535"/>
                </a:solidFill>
                <a:effectLst/>
              </a:rPr>
              <a:t>3w+</a:t>
            </a:r>
            <a:r>
              <a:rPr lang="zh-CN" altLang="en-US" sz="3200" dirty="0">
                <a:solidFill>
                  <a:srgbClr val="353535"/>
                </a:solidFill>
                <a:effectLst/>
              </a:rPr>
              <a:t>，周新增</a:t>
            </a:r>
            <a:r>
              <a:rPr lang="en-US" altLang="zh-CN" sz="3200" dirty="0">
                <a:solidFill>
                  <a:srgbClr val="353535"/>
                </a:solidFill>
                <a:effectLst/>
              </a:rPr>
              <a:t>200+</a:t>
            </a:r>
            <a:endParaRPr lang="en-US" altLang="zh-CN" sz="3200" dirty="0">
              <a:solidFill>
                <a:srgbClr val="353535"/>
              </a:solidFill>
            </a:endParaRPr>
          </a:p>
        </p:txBody>
      </p:sp>
      <p:sp>
        <p:nvSpPr>
          <p:cNvPr id="30" name="文本框 29">
            <a:extLst>
              <a:ext uri="{FF2B5EF4-FFF2-40B4-BE49-F238E27FC236}">
                <a16:creationId xmlns:a16="http://schemas.microsoft.com/office/drawing/2014/main" id="{046F5269-D7E0-2619-73D0-A2FEFA4EEE70}"/>
              </a:ext>
            </a:extLst>
          </p:cNvPr>
          <p:cNvSpPr txBox="1"/>
          <p:nvPr/>
        </p:nvSpPr>
        <p:spPr>
          <a:xfrm>
            <a:off x="7554341" y="4745289"/>
            <a:ext cx="470535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buFont typeface="Arial" panose="020B0604020202020204" pitchFamily="34" charset="0"/>
              <a:buChar char="•"/>
            </a:pPr>
            <a:r>
              <a:rPr lang="zh-CN" altLang="en-US" sz="3200" dirty="0">
                <a:solidFill>
                  <a:srgbClr val="353535"/>
                </a:solidFill>
                <a:effectLst/>
                <a:latin typeface="LarkHackSafariFont"/>
              </a:rPr>
              <a:t>凯里剑河县交警收黑钱</a:t>
            </a:r>
            <a:endParaRPr lang="en-US" altLang="zh-CN" sz="3200" dirty="0">
              <a:solidFill>
                <a:srgbClr val="353535"/>
              </a:solidFill>
              <a:effectLst/>
              <a:latin typeface="LarkHackSafariFont"/>
            </a:endParaRPr>
          </a:p>
          <a:p>
            <a:pPr marL="342900" indent="-342900" algn="l">
              <a:buFont typeface="Arial" panose="020B0604020202020204" pitchFamily="34" charset="0"/>
              <a:buChar char="•"/>
            </a:pPr>
            <a:r>
              <a:rPr lang="zh-CN" altLang="en-US" sz="3200" dirty="0">
                <a:solidFill>
                  <a:srgbClr val="353535"/>
                </a:solidFill>
                <a:effectLst/>
                <a:latin typeface="LarkHackSafariFont"/>
              </a:rPr>
              <a:t>胡萝卜能抗衰老</a:t>
            </a:r>
            <a:endParaRPr lang="en-US" altLang="zh-CN" sz="3200" dirty="0">
              <a:solidFill>
                <a:srgbClr val="353535"/>
              </a:solidFill>
              <a:effectLst/>
              <a:latin typeface="LarkHackSafariFont"/>
            </a:endParaRPr>
          </a:p>
          <a:p>
            <a:pPr marL="342900" indent="-342900" algn="l">
              <a:buFont typeface="Arial" panose="020B0604020202020204" pitchFamily="34" charset="0"/>
              <a:buChar char="•"/>
            </a:pPr>
            <a:r>
              <a:rPr lang="zh-CN" altLang="en-US" sz="3200" dirty="0">
                <a:solidFill>
                  <a:srgbClr val="353535"/>
                </a:solidFill>
                <a:latin typeface="LarkHackSafariFont"/>
              </a:rPr>
              <a:t>宋祖英是少将军衔</a:t>
            </a:r>
            <a:endParaRPr lang="zh-CN" altLang="en-US" sz="3200" dirty="0">
              <a:solidFill>
                <a:srgbClr val="353535"/>
              </a:solidFill>
              <a:effectLst/>
            </a:endParaRPr>
          </a:p>
          <a:p>
            <a:pPr marL="342900" indent="-342900" algn="l">
              <a:buFont typeface="Arial" panose="020B0604020202020204" pitchFamily="34" charset="0"/>
              <a:buChar char="•"/>
            </a:pPr>
            <a:r>
              <a:rPr lang="zh-CN" altLang="en-US" sz="3200" dirty="0">
                <a:solidFill>
                  <a:srgbClr val="353535"/>
                </a:solidFill>
                <a:effectLst/>
                <a:latin typeface="LarkHackSafariFont"/>
              </a:rPr>
              <a:t>山楂能降血脂</a:t>
            </a:r>
            <a:endParaRPr lang="en-US" altLang="zh-CN" sz="3200" dirty="0">
              <a:solidFill>
                <a:srgbClr val="353535"/>
              </a:solidFill>
              <a:effectLst/>
              <a:latin typeface="LarkHackSafariFont"/>
            </a:endParaRPr>
          </a:p>
          <a:p>
            <a:pPr marL="342900" indent="-342900" algn="l">
              <a:buFont typeface="Arial" panose="020B0604020202020204" pitchFamily="34" charset="0"/>
              <a:buChar char="•"/>
            </a:pPr>
            <a:r>
              <a:rPr lang="zh-CN" altLang="en-US" sz="3200" dirty="0">
                <a:solidFill>
                  <a:srgbClr val="353535"/>
                </a:solidFill>
                <a:effectLst/>
                <a:latin typeface="LarkHackSafariFont"/>
              </a:rPr>
              <a:t>雷锋被从教材中删减</a:t>
            </a:r>
            <a:endParaRPr lang="zh-CN" altLang="en-US" sz="3200" dirty="0">
              <a:solidFill>
                <a:srgbClr val="353535"/>
              </a:solidFill>
              <a:effectLst/>
            </a:endParaRPr>
          </a:p>
          <a:p>
            <a:pPr algn="l"/>
            <a:endParaRPr lang="en-US" altLang="zh-CN" sz="3200" dirty="0">
              <a:solidFill>
                <a:srgbClr val="353535"/>
              </a:solidFill>
              <a:effectLst/>
              <a:latin typeface="LarkHackSafariFont"/>
            </a:endParaRPr>
          </a:p>
        </p:txBody>
      </p:sp>
      <p:grpSp>
        <p:nvGrpSpPr>
          <p:cNvPr id="31" name="组合 30">
            <a:extLst>
              <a:ext uri="{FF2B5EF4-FFF2-40B4-BE49-F238E27FC236}">
                <a16:creationId xmlns:a16="http://schemas.microsoft.com/office/drawing/2014/main" id="{F576B9F8-BCC7-0B01-4EAC-A40837F6124D}"/>
              </a:ext>
            </a:extLst>
          </p:cNvPr>
          <p:cNvGrpSpPr/>
          <p:nvPr/>
        </p:nvGrpSpPr>
        <p:grpSpPr>
          <a:xfrm>
            <a:off x="7539473" y="7572040"/>
            <a:ext cx="10106813" cy="3461616"/>
            <a:chOff x="6096000" y="4411177"/>
            <a:chExt cx="10106813" cy="3461616"/>
          </a:xfrm>
        </p:grpSpPr>
        <p:sp>
          <p:nvSpPr>
            <p:cNvPr id="32" name="文本框 31">
              <a:extLst>
                <a:ext uri="{FF2B5EF4-FFF2-40B4-BE49-F238E27FC236}">
                  <a16:creationId xmlns:a16="http://schemas.microsoft.com/office/drawing/2014/main" id="{FFD0700C-29C9-9D38-F546-CBE32532919D}"/>
                </a:ext>
              </a:extLst>
            </p:cNvPr>
            <p:cNvSpPr txBox="1"/>
            <p:nvPr/>
          </p:nvSpPr>
          <p:spPr>
            <a:xfrm>
              <a:off x="6096000" y="4411177"/>
              <a:ext cx="843915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200" dirty="0">
                  <a:solidFill>
                    <a:srgbClr val="353535"/>
                  </a:solidFill>
                  <a:effectLst/>
                </a:rPr>
                <a:t>覆盖国内外权威信源发布信息。</a:t>
              </a:r>
            </a:p>
            <a:p>
              <a:pPr marL="342900" indent="-342900" algn="l">
                <a:buFont typeface="Arial" panose="020B0604020202020204" pitchFamily="34" charset="0"/>
                <a:buChar char="•"/>
              </a:pPr>
              <a:r>
                <a:rPr lang="zh-CN" altLang="en-US" sz="3200" dirty="0">
                  <a:solidFill>
                    <a:srgbClr val="353535"/>
                  </a:solidFill>
                  <a:effectLst/>
                </a:rPr>
                <a:t>头条站内规范稿源</a:t>
              </a:r>
            </a:p>
            <a:p>
              <a:pPr marL="342900" indent="-342900" algn="l">
                <a:buFont typeface="Arial" panose="020B0604020202020204" pitchFamily="34" charset="0"/>
                <a:buChar char="•"/>
              </a:pPr>
              <a:r>
                <a:rPr lang="zh-CN" altLang="en-US" sz="3200" dirty="0">
                  <a:solidFill>
                    <a:srgbClr val="353535"/>
                  </a:solidFill>
                  <a:effectLst/>
                </a:rPr>
                <a:t>权威媒体（站点</a:t>
              </a:r>
              <a:r>
                <a:rPr lang="en-US" altLang="zh-CN" sz="3200" dirty="0">
                  <a:solidFill>
                    <a:srgbClr val="353535"/>
                  </a:solidFill>
                  <a:effectLst/>
                </a:rPr>
                <a:t>150</a:t>
              </a:r>
              <a:r>
                <a:rPr lang="zh-CN" altLang="en-US" sz="3200" dirty="0">
                  <a:solidFill>
                    <a:srgbClr val="353535"/>
                  </a:solidFill>
                  <a:effectLst/>
                </a:rPr>
                <a:t>＋）</a:t>
              </a:r>
              <a:endParaRPr lang="en-US" altLang="zh-CN" sz="3200" dirty="0">
                <a:solidFill>
                  <a:srgbClr val="353535"/>
                </a:solidFill>
              </a:endParaRPr>
            </a:p>
          </p:txBody>
        </p:sp>
        <p:sp>
          <p:nvSpPr>
            <p:cNvPr id="33" name="文本框 32">
              <a:extLst>
                <a:ext uri="{FF2B5EF4-FFF2-40B4-BE49-F238E27FC236}">
                  <a16:creationId xmlns:a16="http://schemas.microsoft.com/office/drawing/2014/main" id="{36AEA030-35F8-6986-C4B6-9826D4996535}"/>
                </a:ext>
              </a:extLst>
            </p:cNvPr>
            <p:cNvSpPr txBox="1"/>
            <p:nvPr/>
          </p:nvSpPr>
          <p:spPr>
            <a:xfrm>
              <a:off x="7324184" y="5933801"/>
              <a:ext cx="8878629"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solidFill>
                    <a:srgbClr val="353535"/>
                  </a:solidFill>
                  <a:effectLst/>
                </a:rPr>
                <a:t>新华社／光明网／央视网／</a:t>
              </a:r>
              <a:r>
                <a:rPr lang="en-US" altLang="zh-CN" dirty="0">
                  <a:solidFill>
                    <a:srgbClr val="353535"/>
                  </a:solidFill>
                  <a:effectLst/>
                </a:rPr>
                <a:t>...</a:t>
              </a:r>
            </a:p>
            <a:p>
              <a:pPr algn="l"/>
              <a:r>
                <a:rPr lang="zh-CN" altLang="en-US" dirty="0">
                  <a:solidFill>
                    <a:srgbClr val="353535"/>
                  </a:solidFill>
                  <a:effectLst/>
                </a:rPr>
                <a:t>政府机构／公司官网／</a:t>
              </a:r>
              <a:r>
                <a:rPr lang="en-US" altLang="zh-CN" dirty="0">
                  <a:solidFill>
                    <a:srgbClr val="353535"/>
                  </a:solidFill>
                  <a:effectLst/>
                </a:rPr>
                <a:t>...</a:t>
              </a:r>
            </a:p>
            <a:p>
              <a:pPr algn="l"/>
              <a:r>
                <a:rPr lang="zh-CN" altLang="en-US" dirty="0">
                  <a:solidFill>
                    <a:srgbClr val="353535"/>
                  </a:solidFill>
                  <a:effectLst/>
                </a:rPr>
                <a:t>垂类权威媒体</a:t>
              </a:r>
            </a:p>
            <a:p>
              <a:pPr algn="l"/>
              <a:r>
                <a:rPr lang="zh-CN" altLang="en-US" dirty="0">
                  <a:solidFill>
                    <a:srgbClr val="353535"/>
                  </a:solidFill>
                  <a:effectLst/>
                </a:rPr>
                <a:t>路透社／</a:t>
              </a:r>
              <a:r>
                <a:rPr lang="en-GB" altLang="zh-CN" dirty="0">
                  <a:solidFill>
                    <a:srgbClr val="353535"/>
                  </a:solidFill>
                  <a:effectLst/>
                </a:rPr>
                <a:t>CNN</a:t>
              </a:r>
              <a:r>
                <a:rPr lang="zh-CN" altLang="en-GB" dirty="0">
                  <a:solidFill>
                    <a:srgbClr val="353535"/>
                  </a:solidFill>
                  <a:effectLst/>
                </a:rPr>
                <a:t>／</a:t>
              </a:r>
              <a:r>
                <a:rPr lang="zh-CN" altLang="en-US" dirty="0">
                  <a:solidFill>
                    <a:srgbClr val="353535"/>
                  </a:solidFill>
                  <a:effectLst/>
                </a:rPr>
                <a:t>法新社／半岛电视台／俄罗斯卫星通讯社／</a:t>
              </a:r>
              <a:r>
                <a:rPr lang="en-US" altLang="zh-CN" dirty="0">
                  <a:solidFill>
                    <a:srgbClr val="353535"/>
                  </a:solidFill>
                  <a:effectLst/>
                </a:rPr>
                <a:t>...</a:t>
              </a:r>
            </a:p>
            <a:p>
              <a:pPr algn="l"/>
              <a:r>
                <a:rPr lang="zh-CN" altLang="en-US" dirty="0">
                  <a:solidFill>
                    <a:srgbClr val="353535"/>
                  </a:solidFill>
                  <a:effectLst/>
                </a:rPr>
                <a:t>收录文章数</a:t>
              </a:r>
              <a:r>
                <a:rPr lang="en-US" altLang="zh-CN" dirty="0">
                  <a:solidFill>
                    <a:srgbClr val="353535"/>
                  </a:solidFill>
                  <a:effectLst/>
                </a:rPr>
                <a:t>400</a:t>
              </a:r>
              <a:r>
                <a:rPr lang="en-GB" altLang="zh-CN" dirty="0">
                  <a:solidFill>
                    <a:srgbClr val="353535"/>
                  </a:solidFill>
                  <a:effectLst/>
                </a:rPr>
                <a:t>w</a:t>
              </a:r>
              <a:r>
                <a:rPr lang="zh-CN" altLang="en-GB" dirty="0">
                  <a:solidFill>
                    <a:srgbClr val="353535"/>
                  </a:solidFill>
                  <a:effectLst/>
                </a:rPr>
                <a:t>＋，</a:t>
              </a:r>
              <a:r>
                <a:rPr lang="zh-CN" altLang="en-US" dirty="0">
                  <a:solidFill>
                    <a:srgbClr val="353535"/>
                  </a:solidFill>
                  <a:effectLst/>
                </a:rPr>
                <a:t>日均新增</a:t>
              </a:r>
              <a:r>
                <a:rPr lang="en-US" altLang="zh-CN" dirty="0">
                  <a:solidFill>
                    <a:srgbClr val="353535"/>
                  </a:solidFill>
                  <a:effectLst/>
                </a:rPr>
                <a:t>5</a:t>
              </a:r>
              <a:r>
                <a:rPr lang="en-GB" altLang="zh-CN" dirty="0">
                  <a:solidFill>
                    <a:srgbClr val="353535"/>
                  </a:solidFill>
                  <a:effectLst/>
                </a:rPr>
                <a:t>k+</a:t>
              </a:r>
            </a:p>
          </p:txBody>
        </p:sp>
      </p:grpSp>
      <p:sp>
        <p:nvSpPr>
          <p:cNvPr id="37" name="文本框 36">
            <a:extLst>
              <a:ext uri="{FF2B5EF4-FFF2-40B4-BE49-F238E27FC236}">
                <a16:creationId xmlns:a16="http://schemas.microsoft.com/office/drawing/2014/main" id="{8919703A-6A56-1D7D-EB3E-A765EE59AC9F}"/>
              </a:ext>
            </a:extLst>
          </p:cNvPr>
          <p:cNvSpPr txBox="1"/>
          <p:nvPr/>
        </p:nvSpPr>
        <p:spPr>
          <a:xfrm>
            <a:off x="13174016" y="4681662"/>
            <a:ext cx="4861860" cy="1815882"/>
          </a:xfrm>
          <a:prstGeom prst="foldedCorner">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wrap="square">
            <a:noAutofit/>
          </a:bodyPr>
          <a:lstStyle/>
          <a:p>
            <a:pPr algn="just"/>
            <a:r>
              <a:rPr lang="en-US" altLang="zh-CN" sz="2800" dirty="0">
                <a:solidFill>
                  <a:schemeClr val="bg2">
                    <a:lumMod val="10000"/>
                  </a:schemeClr>
                </a:solidFill>
                <a:latin typeface="KaiTi" panose="02010609060101010101" pitchFamily="49" charset="-122"/>
                <a:ea typeface="KaiTi" panose="02010609060101010101" pitchFamily="49" charset="-122"/>
              </a:rPr>
              <a:t>[</a:t>
            </a:r>
            <a:r>
              <a:rPr lang="zh-CN" altLang="en-US" sz="2800" dirty="0">
                <a:solidFill>
                  <a:schemeClr val="bg2">
                    <a:lumMod val="10000"/>
                  </a:schemeClr>
                </a:solidFill>
                <a:latin typeface="KaiTi" panose="02010609060101010101" pitchFamily="49" charset="-122"/>
                <a:ea typeface="KaiTi" panose="02010609060101010101" pitchFamily="49" charset="-122"/>
              </a:rPr>
              <a:t>文章</a:t>
            </a:r>
            <a:r>
              <a:rPr lang="en-US" altLang="zh-CN" sz="2800" dirty="0">
                <a:solidFill>
                  <a:schemeClr val="bg2">
                    <a:lumMod val="10000"/>
                  </a:schemeClr>
                </a:solidFill>
                <a:latin typeface="KaiTi" panose="02010609060101010101" pitchFamily="49" charset="-122"/>
                <a:ea typeface="KaiTi" panose="02010609060101010101" pitchFamily="49" charset="-122"/>
              </a:rPr>
              <a:t>]</a:t>
            </a:r>
            <a:r>
              <a:rPr lang="zh-CN" altLang="en-US" sz="2800" dirty="0">
                <a:solidFill>
                  <a:schemeClr val="bg2">
                    <a:lumMod val="10000"/>
                  </a:schemeClr>
                </a:solidFill>
                <a:latin typeface="KaiTi" panose="02010609060101010101" pitchFamily="49" charset="-122"/>
                <a:ea typeface="KaiTi" panose="02010609060101010101" pitchFamily="49" charset="-122"/>
              </a:rPr>
              <a:t>：胡萝卜又称小人参，没想到它的好处这么多！不仅可以补肝明目，降糖降脂，还能增强免疫力和抗衰老！</a:t>
            </a:r>
            <a:endParaRPr lang="en-US" altLang="zh-CN" sz="2800" dirty="0">
              <a:solidFill>
                <a:schemeClr val="bg2">
                  <a:lumMod val="10000"/>
                </a:schemeClr>
              </a:solidFill>
              <a:latin typeface="KaiTi" panose="02010609060101010101" pitchFamily="49" charset="-122"/>
              <a:ea typeface="KaiTi" panose="02010609060101010101" pitchFamily="49" charset="-122"/>
            </a:endParaRPr>
          </a:p>
        </p:txBody>
      </p:sp>
      <p:cxnSp>
        <p:nvCxnSpPr>
          <p:cNvPr id="42" name="直线箭头连接符 41">
            <a:extLst>
              <a:ext uri="{FF2B5EF4-FFF2-40B4-BE49-F238E27FC236}">
                <a16:creationId xmlns:a16="http://schemas.microsoft.com/office/drawing/2014/main" id="{BAF623A2-EFEB-A31E-A720-6FFCB406934D}"/>
              </a:ext>
            </a:extLst>
          </p:cNvPr>
          <p:cNvCxnSpPr>
            <a:cxnSpLocks/>
            <a:stCxn id="37" idx="1"/>
          </p:cNvCxnSpPr>
          <p:nvPr/>
        </p:nvCxnSpPr>
        <p:spPr>
          <a:xfrm flipH="1">
            <a:off x="10971104" y="5589603"/>
            <a:ext cx="2202912" cy="0"/>
          </a:xfrm>
          <a:prstGeom prst="straightConnector1">
            <a:avLst/>
          </a:prstGeom>
          <a:noFill/>
          <a:ln w="19050" cap="flat">
            <a:solidFill>
              <a:srgbClr val="353535"/>
            </a:solidFill>
            <a:prstDash val="solid"/>
            <a:miter lim="400000"/>
            <a:tailEnd type="triangle"/>
          </a:ln>
        </p:spPr>
        <p:style>
          <a:lnRef idx="0">
            <a:scrgbClr r="0" g="0" b="0"/>
          </a:lnRef>
          <a:fillRef idx="0">
            <a:scrgbClr r="0" g="0" b="0"/>
          </a:fillRef>
          <a:effectRef idx="0">
            <a:scrgbClr r="0" g="0" b="0"/>
          </a:effectRef>
          <a:fontRef idx="none"/>
        </p:style>
      </p:cxnSp>
      <p:sp>
        <p:nvSpPr>
          <p:cNvPr id="39" name="文本框 38">
            <a:extLst>
              <a:ext uri="{FF2B5EF4-FFF2-40B4-BE49-F238E27FC236}">
                <a16:creationId xmlns:a16="http://schemas.microsoft.com/office/drawing/2014/main" id="{575F2001-C870-1A51-1E87-4211B9001223}"/>
              </a:ext>
            </a:extLst>
          </p:cNvPr>
          <p:cNvSpPr txBox="1"/>
          <p:nvPr/>
        </p:nvSpPr>
        <p:spPr>
          <a:xfrm>
            <a:off x="11378627" y="5589603"/>
            <a:ext cx="2022080"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3200" b="1" dirty="0">
                <a:solidFill>
                  <a:srgbClr val="C00000"/>
                </a:solidFill>
              </a:rPr>
              <a:t>蕴含谣言</a:t>
            </a:r>
            <a:endParaRPr lang="en-US" altLang="zh-CN" sz="3200" b="1" dirty="0">
              <a:solidFill>
                <a:srgbClr val="C00000"/>
              </a:solidFill>
            </a:endParaRPr>
          </a:p>
          <a:p>
            <a:pPr algn="l"/>
            <a:r>
              <a:rPr lang="zh-CN" altLang="en-US" sz="3200" b="1" dirty="0">
                <a:solidFill>
                  <a:srgbClr val="C00000"/>
                </a:solidFill>
              </a:rPr>
              <a:t>虚假！</a:t>
            </a:r>
          </a:p>
        </p:txBody>
      </p:sp>
      <p:sp>
        <p:nvSpPr>
          <p:cNvPr id="46" name="文本框 45">
            <a:extLst>
              <a:ext uri="{FF2B5EF4-FFF2-40B4-BE49-F238E27FC236}">
                <a16:creationId xmlns:a16="http://schemas.microsoft.com/office/drawing/2014/main" id="{93D06F06-C982-1F6E-16FC-5CE095E08A27}"/>
              </a:ext>
            </a:extLst>
          </p:cNvPr>
          <p:cNvSpPr txBox="1"/>
          <p:nvPr/>
        </p:nvSpPr>
        <p:spPr>
          <a:xfrm>
            <a:off x="4231839" y="10461987"/>
            <a:ext cx="4026941" cy="2717689"/>
          </a:xfrm>
          <a:prstGeom prst="foldedCorner">
            <a:avLst/>
          </a:prstGeom>
          <a:noFill/>
          <a:ln w="1905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wrap="square">
            <a:noAutofit/>
          </a:bodyPr>
          <a:lstStyle/>
          <a:p>
            <a:pPr algn="just"/>
            <a:r>
              <a:rPr lang="en-US" altLang="zh-CN" sz="2800" dirty="0">
                <a:solidFill>
                  <a:schemeClr val="bg2">
                    <a:lumMod val="10000"/>
                  </a:schemeClr>
                </a:solidFill>
                <a:latin typeface="KaiTi" panose="02010609060101010101" pitchFamily="49" charset="-122"/>
                <a:ea typeface="KaiTi" panose="02010609060101010101" pitchFamily="49" charset="-122"/>
              </a:rPr>
              <a:t>[</a:t>
            </a:r>
            <a:r>
              <a:rPr lang="zh-CN" altLang="en-US" sz="2800" dirty="0">
                <a:solidFill>
                  <a:schemeClr val="bg2">
                    <a:lumMod val="10000"/>
                  </a:schemeClr>
                </a:solidFill>
                <a:latin typeface="KaiTi" panose="02010609060101010101" pitchFamily="49" charset="-122"/>
                <a:ea typeface="KaiTi" panose="02010609060101010101" pitchFamily="49" charset="-122"/>
              </a:rPr>
              <a:t>文章</a:t>
            </a:r>
            <a:r>
              <a:rPr lang="en-US" altLang="zh-CN" sz="2800" dirty="0">
                <a:solidFill>
                  <a:schemeClr val="bg2">
                    <a:lumMod val="10000"/>
                  </a:schemeClr>
                </a:solidFill>
                <a:latin typeface="KaiTi" panose="02010609060101010101" pitchFamily="49" charset="-122"/>
                <a:ea typeface="KaiTi" panose="02010609060101010101" pitchFamily="49" charset="-122"/>
              </a:rPr>
              <a:t>]</a:t>
            </a:r>
            <a:r>
              <a:rPr lang="zh-CN" altLang="en-US" sz="2800" dirty="0">
                <a:solidFill>
                  <a:schemeClr val="bg2">
                    <a:lumMod val="10000"/>
                  </a:schemeClr>
                </a:solidFill>
                <a:latin typeface="KaiTi" panose="02010609060101010101" pitchFamily="49" charset="-122"/>
                <a:ea typeface="KaiTi" panose="02010609060101010101" pitchFamily="49" charset="-122"/>
              </a:rPr>
              <a:t>：最近台湾局势非常的紧张，台湾方面已经乱了，最近有一个来自海外网的消息称：</a:t>
            </a:r>
            <a:r>
              <a:rPr lang="zh-CN" altLang="en-US" sz="2800" dirty="0">
                <a:solidFill>
                  <a:srgbClr val="C00000"/>
                </a:solidFill>
                <a:latin typeface="KaiTi" panose="02010609060101010101" pitchFamily="49" charset="-122"/>
                <a:ea typeface="KaiTi" panose="02010609060101010101" pitchFamily="49" charset="-122"/>
              </a:rPr>
              <a:t>台湾当局要把</a:t>
            </a:r>
            <a:r>
              <a:rPr lang="en-US" altLang="zh-CN" sz="2800" dirty="0">
                <a:solidFill>
                  <a:srgbClr val="C00000"/>
                </a:solidFill>
                <a:latin typeface="KaiTi" panose="02010609060101010101" pitchFamily="49" charset="-122"/>
                <a:ea typeface="KaiTi" panose="02010609060101010101" pitchFamily="49" charset="-122"/>
              </a:rPr>
              <a:t>9</a:t>
            </a:r>
            <a:r>
              <a:rPr lang="zh-CN" altLang="en-US" sz="2800" dirty="0">
                <a:solidFill>
                  <a:srgbClr val="C00000"/>
                </a:solidFill>
                <a:latin typeface="KaiTi" panose="02010609060101010101" pitchFamily="49" charset="-122"/>
                <a:ea typeface="KaiTi" panose="02010609060101010101" pitchFamily="49" charset="-122"/>
              </a:rPr>
              <a:t>万多件文物白送给美日</a:t>
            </a:r>
            <a:r>
              <a:rPr lang="zh-CN" altLang="en-US" sz="2800" dirty="0">
                <a:solidFill>
                  <a:schemeClr val="bg2">
                    <a:lumMod val="10000"/>
                  </a:schemeClr>
                </a:solidFill>
                <a:latin typeface="KaiTi" panose="02010609060101010101" pitchFamily="49" charset="-122"/>
                <a:ea typeface="KaiTi" panose="02010609060101010101" pitchFamily="49" charset="-122"/>
              </a:rPr>
              <a:t>！</a:t>
            </a:r>
            <a:endParaRPr lang="en-US" altLang="zh-CN" sz="2800" dirty="0">
              <a:solidFill>
                <a:schemeClr val="bg2">
                  <a:lumMod val="10000"/>
                </a:schemeClr>
              </a:solidFill>
              <a:latin typeface="KaiTi" panose="02010609060101010101" pitchFamily="49" charset="-122"/>
              <a:ea typeface="KaiTi" panose="02010609060101010101" pitchFamily="49" charset="-122"/>
            </a:endParaRPr>
          </a:p>
        </p:txBody>
      </p:sp>
      <p:pic>
        <p:nvPicPr>
          <p:cNvPr id="47" name="图片 46">
            <a:extLst>
              <a:ext uri="{FF2B5EF4-FFF2-40B4-BE49-F238E27FC236}">
                <a16:creationId xmlns:a16="http://schemas.microsoft.com/office/drawing/2014/main" id="{9F365F64-0EDC-4F87-1468-833D35CA9F30}"/>
              </a:ext>
            </a:extLst>
          </p:cNvPr>
          <p:cNvPicPr>
            <a:picLocks noChangeAspect="1"/>
          </p:cNvPicPr>
          <p:nvPr/>
        </p:nvPicPr>
        <p:blipFill rotWithShape="1">
          <a:blip r:embed="rId5"/>
          <a:srcRect b="56906"/>
          <a:stretch/>
        </p:blipFill>
        <p:spPr>
          <a:xfrm>
            <a:off x="9472507" y="10986619"/>
            <a:ext cx="7531100" cy="2314535"/>
          </a:xfrm>
          <a:prstGeom prst="rect">
            <a:avLst/>
          </a:prstGeom>
        </p:spPr>
      </p:pic>
      <p:pic>
        <p:nvPicPr>
          <p:cNvPr id="48" name="图片 47">
            <a:extLst>
              <a:ext uri="{FF2B5EF4-FFF2-40B4-BE49-F238E27FC236}">
                <a16:creationId xmlns:a16="http://schemas.microsoft.com/office/drawing/2014/main" id="{380050A7-69D6-1D99-C0C2-D14D62A2A3AF}"/>
              </a:ext>
            </a:extLst>
          </p:cNvPr>
          <p:cNvPicPr>
            <a:picLocks noChangeAspect="1"/>
          </p:cNvPicPr>
          <p:nvPr/>
        </p:nvPicPr>
        <p:blipFill rotWithShape="1">
          <a:blip r:embed="rId6"/>
          <a:srcRect l="3185" t="1798" r="3071" b="2021"/>
          <a:stretch/>
        </p:blipFill>
        <p:spPr>
          <a:xfrm>
            <a:off x="18838441" y="4961282"/>
            <a:ext cx="5225176" cy="8287740"/>
          </a:xfrm>
          <a:prstGeom prst="rect">
            <a:avLst/>
          </a:prstGeom>
        </p:spPr>
      </p:pic>
      <p:cxnSp>
        <p:nvCxnSpPr>
          <p:cNvPr id="52" name="直线箭头连接符 51">
            <a:extLst>
              <a:ext uri="{FF2B5EF4-FFF2-40B4-BE49-F238E27FC236}">
                <a16:creationId xmlns:a16="http://schemas.microsoft.com/office/drawing/2014/main" id="{1D33B46E-9E33-307C-CCAA-2D29ED4F8370}"/>
              </a:ext>
            </a:extLst>
          </p:cNvPr>
          <p:cNvCxnSpPr>
            <a:cxnSpLocks/>
            <a:endCxn id="47" idx="1"/>
          </p:cNvCxnSpPr>
          <p:nvPr/>
        </p:nvCxnSpPr>
        <p:spPr>
          <a:xfrm>
            <a:off x="8258780" y="12143886"/>
            <a:ext cx="1213727" cy="1"/>
          </a:xfrm>
          <a:prstGeom prst="straightConnector1">
            <a:avLst/>
          </a:prstGeom>
          <a:noFill/>
          <a:ln w="19050" cap="flat">
            <a:solidFill>
              <a:srgbClr val="353535"/>
            </a:solidFill>
            <a:prstDash val="solid"/>
            <a:miter lim="400000"/>
            <a:tailEnd type="triangle"/>
          </a:ln>
        </p:spPr>
        <p:style>
          <a:lnRef idx="0">
            <a:scrgbClr r="0" g="0" b="0"/>
          </a:lnRef>
          <a:fillRef idx="0">
            <a:scrgbClr r="0" g="0" b="0"/>
          </a:fillRef>
          <a:effectRef idx="0">
            <a:scrgbClr r="0" g="0" b="0"/>
          </a:effectRef>
          <a:fontRef idx="none"/>
        </p:style>
      </p:cxnSp>
      <p:cxnSp>
        <p:nvCxnSpPr>
          <p:cNvPr id="55" name="直线箭头连接符 54">
            <a:extLst>
              <a:ext uri="{FF2B5EF4-FFF2-40B4-BE49-F238E27FC236}">
                <a16:creationId xmlns:a16="http://schemas.microsoft.com/office/drawing/2014/main" id="{2E8F3F91-5CA2-386D-B1BC-BB271ABBF63E}"/>
              </a:ext>
            </a:extLst>
          </p:cNvPr>
          <p:cNvCxnSpPr>
            <a:cxnSpLocks/>
            <a:stCxn id="47" idx="3"/>
          </p:cNvCxnSpPr>
          <p:nvPr/>
        </p:nvCxnSpPr>
        <p:spPr>
          <a:xfrm flipV="1">
            <a:off x="17003607" y="12143886"/>
            <a:ext cx="1460893" cy="1"/>
          </a:xfrm>
          <a:prstGeom prst="straightConnector1">
            <a:avLst/>
          </a:prstGeom>
          <a:noFill/>
          <a:ln w="19050" cap="flat">
            <a:solidFill>
              <a:srgbClr val="353535"/>
            </a:solidFill>
            <a:prstDash val="solid"/>
            <a:miter lim="400000"/>
            <a:tailEnd type="triangle"/>
          </a:ln>
        </p:spPr>
        <p:style>
          <a:lnRef idx="0">
            <a:scrgbClr r="0" g="0" b="0"/>
          </a:lnRef>
          <a:fillRef idx="0">
            <a:scrgbClr r="0" g="0" b="0"/>
          </a:fillRef>
          <a:effectRef idx="0">
            <a:scrgbClr r="0" g="0" b="0"/>
          </a:effectRef>
          <a:fontRef idx="none"/>
        </p:style>
      </p:cxnSp>
      <p:sp>
        <p:nvSpPr>
          <p:cNvPr id="62" name="矩形 61">
            <a:extLst>
              <a:ext uri="{FF2B5EF4-FFF2-40B4-BE49-F238E27FC236}">
                <a16:creationId xmlns:a16="http://schemas.microsoft.com/office/drawing/2014/main" id="{9789BE60-4856-83AA-9EB1-35DDF8B1A118}"/>
              </a:ext>
            </a:extLst>
          </p:cNvPr>
          <p:cNvSpPr/>
          <p:nvPr/>
        </p:nvSpPr>
        <p:spPr>
          <a:xfrm>
            <a:off x="4073236" y="2391923"/>
            <a:ext cx="14256328" cy="1491302"/>
          </a:xfrm>
          <a:prstGeom prst="rect">
            <a:avLst/>
          </a:prstGeom>
          <a:solidFill>
            <a:srgbClr val="FFBE00">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0" name="文本框 59">
            <a:extLst>
              <a:ext uri="{FF2B5EF4-FFF2-40B4-BE49-F238E27FC236}">
                <a16:creationId xmlns:a16="http://schemas.microsoft.com/office/drawing/2014/main" id="{3CEC7C33-EBEA-C28F-1B5C-A00B458A1217}"/>
              </a:ext>
            </a:extLst>
          </p:cNvPr>
          <p:cNvSpPr txBox="1"/>
          <p:nvPr/>
        </p:nvSpPr>
        <p:spPr>
          <a:xfrm>
            <a:off x="8639007" y="3009370"/>
            <a:ext cx="919809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fontAlgn="auto" hangingPunct="0"/>
            <a:r>
              <a:rPr lang="zh-CN" altLang="en-US" sz="3200" dirty="0">
                <a:solidFill>
                  <a:srgbClr val="353535"/>
                </a:solidFill>
              </a:rPr>
              <a:t>通过识别写作风格和字体排版等特征识别虚假</a:t>
            </a:r>
          </a:p>
        </p:txBody>
      </p:sp>
      <p:sp>
        <p:nvSpPr>
          <p:cNvPr id="34" name="矩形 33">
            <a:extLst>
              <a:ext uri="{FF2B5EF4-FFF2-40B4-BE49-F238E27FC236}">
                <a16:creationId xmlns:a16="http://schemas.microsoft.com/office/drawing/2014/main" id="{1865C11E-F4C5-B3E1-4E08-DAF0EF1FC163}"/>
              </a:ext>
            </a:extLst>
          </p:cNvPr>
          <p:cNvSpPr/>
          <p:nvPr/>
        </p:nvSpPr>
        <p:spPr>
          <a:xfrm>
            <a:off x="4076076" y="3889375"/>
            <a:ext cx="14256328" cy="3548973"/>
          </a:xfrm>
          <a:prstGeom prst="rect">
            <a:avLst/>
          </a:prstGeom>
          <a:solidFill>
            <a:srgbClr val="1EB770">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 name="文本框 2">
            <a:extLst>
              <a:ext uri="{FF2B5EF4-FFF2-40B4-BE49-F238E27FC236}">
                <a16:creationId xmlns:a16="http://schemas.microsoft.com/office/drawing/2014/main" id="{9D6056AA-F894-6BBA-6CF4-00FAC461523A}"/>
              </a:ext>
            </a:extLst>
          </p:cNvPr>
          <p:cNvSpPr txBox="1"/>
          <p:nvPr/>
        </p:nvSpPr>
        <p:spPr>
          <a:xfrm>
            <a:off x="14185911" y="6692280"/>
            <a:ext cx="2403405"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4000" b="1" dirty="0">
                <a:solidFill>
                  <a:srgbClr val="4FB2B6"/>
                </a:solidFill>
              </a:rPr>
              <a:t>黑名单</a:t>
            </a:r>
          </a:p>
        </p:txBody>
      </p:sp>
      <p:sp>
        <p:nvSpPr>
          <p:cNvPr id="5" name="文本框 4">
            <a:extLst>
              <a:ext uri="{FF2B5EF4-FFF2-40B4-BE49-F238E27FC236}">
                <a16:creationId xmlns:a16="http://schemas.microsoft.com/office/drawing/2014/main" id="{C5882ABD-3FE8-3C0A-3FC5-B5BA26AF820E}"/>
              </a:ext>
            </a:extLst>
          </p:cNvPr>
          <p:cNvSpPr txBox="1"/>
          <p:nvPr/>
        </p:nvSpPr>
        <p:spPr>
          <a:xfrm>
            <a:off x="14185911" y="7602912"/>
            <a:ext cx="2403405" cy="7078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4000" b="1" dirty="0">
                <a:solidFill>
                  <a:srgbClr val="508CF8"/>
                </a:solidFill>
              </a:rPr>
              <a:t>白名单</a:t>
            </a:r>
          </a:p>
        </p:txBody>
      </p:sp>
      <p:sp>
        <p:nvSpPr>
          <p:cNvPr id="9" name="任意形状 8">
            <a:extLst>
              <a:ext uri="{FF2B5EF4-FFF2-40B4-BE49-F238E27FC236}">
                <a16:creationId xmlns:a16="http://schemas.microsoft.com/office/drawing/2014/main" id="{DC34267E-623D-4211-1123-6B3E56E6C794}"/>
              </a:ext>
            </a:extLst>
          </p:cNvPr>
          <p:cNvSpPr/>
          <p:nvPr/>
        </p:nvSpPr>
        <p:spPr>
          <a:xfrm>
            <a:off x="4073236" y="4720619"/>
            <a:ext cx="20048746" cy="8788075"/>
          </a:xfrm>
          <a:custGeom>
            <a:avLst/>
            <a:gdLst>
              <a:gd name="connsiteX0" fmla="*/ 14103927 w 19837979"/>
              <a:gd name="connsiteY0" fmla="*/ 0 h 8788075"/>
              <a:gd name="connsiteX1" fmla="*/ 19837979 w 19837979"/>
              <a:gd name="connsiteY1" fmla="*/ 0 h 8788075"/>
              <a:gd name="connsiteX2" fmla="*/ 19837979 w 19837979"/>
              <a:gd name="connsiteY2" fmla="*/ 8788075 h 8788075"/>
              <a:gd name="connsiteX3" fmla="*/ 0 w 19837979"/>
              <a:gd name="connsiteY3" fmla="*/ 8788075 h 8788075"/>
              <a:gd name="connsiteX4" fmla="*/ 0 w 19837979"/>
              <a:gd name="connsiteY4" fmla="*/ 2717730 h 8788075"/>
              <a:gd name="connsiteX5" fmla="*/ 14103927 w 19837979"/>
              <a:gd name="connsiteY5" fmla="*/ 2717730 h 87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7979" h="8788075">
                <a:moveTo>
                  <a:pt x="14103927" y="0"/>
                </a:moveTo>
                <a:lnTo>
                  <a:pt x="19837979" y="0"/>
                </a:lnTo>
                <a:lnTo>
                  <a:pt x="19837979" y="8788075"/>
                </a:lnTo>
                <a:lnTo>
                  <a:pt x="0" y="8788075"/>
                </a:lnTo>
                <a:lnTo>
                  <a:pt x="0" y="2717730"/>
                </a:lnTo>
                <a:lnTo>
                  <a:pt x="14103927" y="2717730"/>
                </a:lnTo>
                <a:close/>
              </a:path>
            </a:pathLst>
          </a:custGeom>
          <a:solidFill>
            <a:srgbClr val="8499F8">
              <a:alpha val="9804"/>
            </a:srgb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extLst>
      <p:ext uri="{BB962C8B-B14F-4D97-AF65-F5344CB8AC3E}">
        <p14:creationId xmlns:p14="http://schemas.microsoft.com/office/powerpoint/2010/main" val="1139828588"/>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a:solidFill>
            <a:srgbClr val="FF0000"/>
          </a:solid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12636</TotalTime>
  <Words>13606</Words>
  <Application>Microsoft Macintosh PowerPoint</Application>
  <PresentationFormat>自定义</PresentationFormat>
  <Paragraphs>1041</Paragraphs>
  <Slides>57</Slides>
  <Notes>52</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57</vt:i4>
      </vt:variant>
    </vt:vector>
  </HeadingPairs>
  <TitlesOfParts>
    <vt:vector size="76" baseType="lpstr">
      <vt:lpstr>等线</vt:lpstr>
      <vt:lpstr>等线 Light</vt:lpstr>
      <vt:lpstr>FangSong</vt:lpstr>
      <vt:lpstr>SimHei</vt:lpstr>
      <vt:lpstr>KaiTi</vt:lpstr>
      <vt:lpstr>宋体</vt:lpstr>
      <vt:lpstr>LarkHackSafariFont</vt:lpstr>
      <vt:lpstr>SimSong</vt:lpstr>
      <vt:lpstr>Arial</vt:lpstr>
      <vt:lpstr>Cambria Math</vt:lpstr>
      <vt:lpstr>Helvetica</vt:lpstr>
      <vt:lpstr>Helvetica Neue</vt:lpstr>
      <vt:lpstr>Helvetica Neue Medium</vt:lpstr>
      <vt:lpstr>Menlo</vt:lpstr>
      <vt:lpstr>Rockwell</vt:lpstr>
      <vt:lpstr>Times New Roman</vt:lpstr>
      <vt:lpstr>Wingdings</vt:lpstr>
      <vt:lpstr>21_BasicWhite</vt:lpstr>
      <vt:lpstr>自定义设计方案</vt:lpstr>
      <vt:lpstr>实习转正答辩</vt:lpstr>
      <vt:lpstr>个人简介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何逸宸</cp:lastModifiedBy>
  <cp:revision>838</cp:revision>
  <dcterms:created xsi:type="dcterms:W3CDTF">2023-07-11T08:45:14Z</dcterms:created>
  <dcterms:modified xsi:type="dcterms:W3CDTF">2024-04-01T08:29:18Z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564A7DDDF964ABD19916AD64434BDC70_42</vt:lpwstr>
  </property>
  <property fmtid="{D5CDD505-2E9C-101B-9397-08002B2CF9AE}" pid="3" name="KSOProductBuildVer">
    <vt:lpwstr>2052-5.5.1.7991</vt:lpwstr>
  </property>
</Properties>
</file>